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notesMasterIdLst>
    <p:notesMasterId r:id="rId50"/>
  </p:notesMasterIdLst>
  <p:handoutMasterIdLst>
    <p:handoutMasterId r:id="rId51"/>
  </p:handoutMasterIdLst>
  <p:sldIdLst>
    <p:sldId id="346" r:id="rId16"/>
    <p:sldId id="741" r:id="rId17"/>
    <p:sldId id="585" r:id="rId18"/>
    <p:sldId id="742" r:id="rId19"/>
    <p:sldId id="1144" r:id="rId20"/>
    <p:sldId id="1145" r:id="rId21"/>
    <p:sldId id="1148" r:id="rId22"/>
    <p:sldId id="996" r:id="rId23"/>
    <p:sldId id="1146" r:id="rId24"/>
    <p:sldId id="1147" r:id="rId25"/>
    <p:sldId id="993" r:id="rId26"/>
    <p:sldId id="995" r:id="rId27"/>
    <p:sldId id="966" r:id="rId28"/>
    <p:sldId id="967" r:id="rId29"/>
    <p:sldId id="968" r:id="rId30"/>
    <p:sldId id="969" r:id="rId31"/>
    <p:sldId id="945" r:id="rId32"/>
    <p:sldId id="978" r:id="rId33"/>
    <p:sldId id="979" r:id="rId34"/>
    <p:sldId id="980" r:id="rId35"/>
    <p:sldId id="984" r:id="rId36"/>
    <p:sldId id="964" r:id="rId37"/>
    <p:sldId id="965" r:id="rId38"/>
    <p:sldId id="988" r:id="rId39"/>
    <p:sldId id="989" r:id="rId40"/>
    <p:sldId id="757" r:id="rId41"/>
    <p:sldId id="763" r:id="rId42"/>
    <p:sldId id="764" r:id="rId43"/>
    <p:sldId id="765" r:id="rId44"/>
    <p:sldId id="766" r:id="rId45"/>
    <p:sldId id="767" r:id="rId46"/>
    <p:sldId id="747" r:id="rId47"/>
    <p:sldId id="748" r:id="rId48"/>
    <p:sldId id="749" r:id="rId49"/>
  </p:sldIdLst>
  <p:sldSz cx="12192000" cy="6858000"/>
  <p:notesSz cx="6858000" cy="9144000"/>
  <p:custDataLst>
    <p:tags r:id="rId5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2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/>
    <p:restoredTop sz="85882"/>
  </p:normalViewPr>
  <p:slideViewPr>
    <p:cSldViewPr snapToGrid="0" showGuides="1">
      <p:cViewPr varScale="1">
        <p:scale>
          <a:sx n="84" d="100"/>
          <a:sy n="84" d="100"/>
        </p:scale>
        <p:origin x="884" y="68"/>
      </p:cViewPr>
      <p:guideLst>
        <p:guide orient="horz" pos="2128"/>
        <p:guide pos="28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Rectangle 2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Euphemia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48790" name="Rectangle 21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Euphemia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48791" name="Rectangle 21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Euphemia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48792" name="Rectangle 21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>
                <a:latin typeface="Euphemia"/>
              </a:rPr>
              <a:t>‹#›</a:t>
            </a:fld>
            <a:endParaRPr lang="en-US" altLang="zh-CN" sz="1200" dirty="0"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Rectangle 20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Euphemia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48784" name="Rectangle 208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Euphemia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460" name="Rectangle 209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48786" name="Rectangle 2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  <a:sym typeface="Calibri" panose="020F0502020204030204" pitchFamily="34" charset="0"/>
              </a:rPr>
              <a:t>Click to edit Master text styles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  <a:sym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  <a:sym typeface="Calibri" panose="020F0502020204030204" pitchFamily="34" charset="0"/>
              </a:rPr>
              <a:t>Second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  <a:sym typeface="Calibri" panose="020F050202020403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  <a:sym typeface="Calibri" panose="020F0502020204030204" pitchFamily="34" charset="0"/>
              </a:rPr>
              <a:t>Third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  <a:sym typeface="Calibri" panose="020F050202020403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  <a:sym typeface="Calibri" panose="020F0502020204030204" pitchFamily="34" charset="0"/>
              </a:rPr>
              <a:t>Fourth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  <a:sym typeface="Calibri" panose="020F050202020403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  <a:sym typeface="Calibri" panose="020F0502020204030204" pitchFamily="34" charset="0"/>
              </a:rPr>
              <a:t>Fifth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48787" name="Rectangle 211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Euphemia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48788" name="Rectangle 21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>
                <a:latin typeface="Euphemia"/>
              </a:rPr>
              <a:t>‹#›</a:t>
            </a:fld>
            <a:endParaRPr lang="en-US" altLang="zh-CN" sz="1200" dirty="0">
              <a:latin typeface="Euphemi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FFFFFF"/>
        </a:solidFill>
        <a:latin typeface="Euphemia"/>
        <a:ea typeface="+mn-ea"/>
        <a:cs typeface="+mn-cs"/>
        <a:sym typeface="Calibri" panose="020F050202020403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FFFFFF"/>
        </a:solidFill>
        <a:latin typeface="Euphemia"/>
        <a:ea typeface="+mn-ea"/>
        <a:cs typeface="+mn-cs"/>
        <a:sym typeface="Calibri" panose="020F050202020403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FFFFFF"/>
        </a:solidFill>
        <a:latin typeface="Euphemia"/>
        <a:ea typeface="+mn-ea"/>
        <a:cs typeface="+mn-cs"/>
        <a:sym typeface="Calibri" panose="020F050202020403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FFFFFF"/>
        </a:solidFill>
        <a:latin typeface="Euphemia"/>
        <a:ea typeface="+mn-ea"/>
        <a:cs typeface="+mn-cs"/>
        <a:sym typeface="Calibri" panose="020F050202020403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FFFFFF"/>
        </a:solidFill>
        <a:latin typeface="Euphemia"/>
        <a:ea typeface="+mn-ea"/>
        <a:cs typeface="+mn-cs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Euphemia"/>
              </a:rPr>
              <a:t>1</a:t>
            </a:fld>
            <a:endParaRPr lang="en-US" altLang="zh-CN" sz="1200" dirty="0">
              <a:latin typeface="Euphem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111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76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85800" y="2141538"/>
            <a:ext cx="4989513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27713" y="2141538"/>
            <a:ext cx="4989512" cy="3649662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ctr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85163" y="609600"/>
            <a:ext cx="2532062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446963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0" descr="Celestia-R1---OverlayTitle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41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2052" name="Rectangle 41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021" name="Rectangle 4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23" name="Rectangle 4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25" name="Rectangle 4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6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19" name="Rectangle 143"/>
          <p:cNvSpPr>
            <a:spLocks noChangeArrowheads="1"/>
          </p:cNvSpPr>
          <p:nvPr/>
        </p:nvSpPr>
        <p:spPr bwMode="auto">
          <a:xfrm>
            <a:off x="10237788" y="27432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48720" name="Rectangle 144"/>
          <p:cNvSpPr>
            <a:spLocks noChangeArrowheads="1"/>
          </p:cNvSpPr>
          <p:nvPr/>
        </p:nvSpPr>
        <p:spPr bwMode="auto">
          <a:xfrm>
            <a:off x="488950" y="823913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rPr>
              <a:t>“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2293" name="Rectangle 51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2294" name="Rectangle 51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121" name="Rectangle 5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23" name="Rectangle 5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25" name="Rectangle 5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1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52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3316" name="Rectangle 52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131" name="Rectangle 5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33" name="Rectangle 5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35" name="Rectangle 5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94" name="Rectangle 118"/>
          <p:cNvSpPr>
            <a:spLocks noChangeArrowheads="1"/>
          </p:cNvSpPr>
          <p:nvPr/>
        </p:nvSpPr>
        <p:spPr bwMode="auto">
          <a:xfrm>
            <a:off x="10237788" y="27432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48695" name="Rectangle 119"/>
          <p:cNvSpPr>
            <a:spLocks noChangeArrowheads="1"/>
          </p:cNvSpPr>
          <p:nvPr/>
        </p:nvSpPr>
        <p:spPr bwMode="auto">
          <a:xfrm>
            <a:off x="488950" y="823913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rPr>
              <a:t>“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4341" name="Rectangle 53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4342" name="Rectangle 53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141" name="Rectangle 54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43" name="Rectangle 5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45" name="Rectangle 5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54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5364" name="Rectangle 54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151" name="Rectangle 5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53" name="Rectangle 5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55" name="Rectangle 5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3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5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6388" name="Rectangle 55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161" name="Rectangle 5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63" name="Rectangle 5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65" name="Rectangle 56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9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56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7412" name="Rectangle 56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171" name="Rectangle 57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73" name="Rectangle 57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75" name="Rectangle 57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43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4100" name="Rectangle 43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041" name="Rectangle 44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43" name="Rectangle 4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45" name="Rectangle 4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7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44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5124" name="Rectangle 44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051" name="Rectangle 4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53" name="Rectangle 4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55" name="Rectangle 4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0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4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6148" name="Rectangle 45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061" name="Rectangle 4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63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65" name="Rectangle 46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2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46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7172" name="Rectangle 46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071" name="Rectangle 47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73" name="Rectangle 47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75" name="Rectangle 47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47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8196" name="Rectangle 47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081" name="Rectangle 4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83" name="Rectangle 48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85" name="Rectangle 4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8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48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9220" name="Rectangle 48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091" name="Rectangle 49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93" name="Rectangle 49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095" name="Rectangle 4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1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49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44" name="Rectangle 49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101" name="Rectangle 50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03" name="Rectangle 50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05" name="Rectangle 50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Celestia-R1---OverlayContentH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507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1268" name="Rectangle 509"/>
          <p:cNvSpPr>
            <a:spLocks noGrp="1"/>
          </p:cNvSpPr>
          <p:nvPr>
            <p:ph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111" name="Rectangle 5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89963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rPr>
              <a:t>2012/11/13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13" name="Rectangle 5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870575"/>
            <a:ext cx="78279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000" b="1" i="1"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0115" name="Rectangle 5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6363" y="5870575"/>
            <a:ext cx="550863" cy="377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 b="1" i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200150" indent="-2857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5430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00250" indent="-171450" algn="l" rtl="0" eaLnBrk="0" fontAlgn="base" latinLnBrk="1" hangingPunct="0">
        <a:spcBef>
          <a:spcPct val="0"/>
        </a:spcBef>
        <a:spcAft>
          <a:spcPts val="10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73"/>
          <p:cNvSpPr>
            <a:spLocks noGrp="1"/>
          </p:cNvSpPr>
          <p:nvPr>
            <p:ph type="ctrTitle" idx="4294967295"/>
          </p:nvPr>
        </p:nvSpPr>
        <p:spPr>
          <a:xfrm>
            <a:off x="0" y="1643380"/>
            <a:ext cx="12025630" cy="14351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6600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物联网连接</a:t>
            </a:r>
            <a:endParaRPr lang="en-US" altLang="en-US" sz="6600" dirty="0"/>
          </a:p>
        </p:txBody>
      </p:sp>
      <p:sp>
        <p:nvSpPr>
          <p:cNvPr id="21507" name="Rectangle 275"/>
          <p:cNvSpPr>
            <a:spLocks noGrp="1"/>
          </p:cNvSpPr>
          <p:nvPr>
            <p:ph type="subTitle" idx="4294967295"/>
          </p:nvPr>
        </p:nvSpPr>
        <p:spPr>
          <a:xfrm>
            <a:off x="2460625" y="3836988"/>
            <a:ext cx="7332663" cy="2106612"/>
          </a:xfrm>
        </p:spPr>
        <p:txBody>
          <a:bodyPr vert="horz" wrap="square" lIns="91440" tIns="45720" rIns="91440" bIns="45720" anchor="ctr" anchorCtr="0"/>
          <a:lstStyle>
            <a:lvl1pPr marL="0" lvl="0" indent="0" algn="ctr"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lvl1pPr>
            <a:lvl2pPr marL="457200" lvl="1" indent="0" algn="ctr"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lvl2pPr>
            <a:lvl3pPr marL="914400" lvl="2" indent="0" algn="ctr"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lvl3pPr>
            <a:lvl4pPr marL="1371600" lvl="3" indent="0" algn="ctr"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lvl4pPr>
            <a:lvl5pPr marL="1828800" lvl="4" indent="0" algn="ctr"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/>
            </a:lvl5pPr>
          </a:lstStyle>
          <a:p>
            <a:pPr lvl="0" eaLnBrk="1" latinLnBrk="0" hangingPunct="1">
              <a:lnSpc>
                <a:spcPct val="80000"/>
              </a:lnSpc>
            </a:pPr>
            <a:r>
              <a:rPr lang="zh-CN" altLang="en-US" sz="3900" b="1" dirty="0"/>
              <a:t>马红亮  </a:t>
            </a:r>
            <a:endParaRPr lang="zh-CN" altLang="zh-CN" dirty="0"/>
          </a:p>
          <a:p>
            <a:pPr lvl="0" eaLnBrk="1" latinLnBrk="0" hangingPunct="1">
              <a:lnSpc>
                <a:spcPct val="80000"/>
              </a:lnSpc>
            </a:pPr>
            <a:r>
              <a:rPr lang="zh-CN" altLang="en-US" sz="3900" b="1" dirty="0"/>
              <a:t>陕西师范大学  教育学部</a:t>
            </a:r>
            <a:endParaRPr lang="zh-CN" altLang="zh-CN" dirty="0"/>
          </a:p>
          <a:p>
            <a:pPr lvl="0" eaLnBrk="1" latinLnBrk="0" hangingPunct="1">
              <a:lnSpc>
                <a:spcPct val="80000"/>
              </a:lnSpc>
            </a:pPr>
            <a:r>
              <a:rPr lang="en-US" altLang="zh-CN" sz="3100" b="1" dirty="0">
                <a:latin typeface="宋体" panose="02010600030101010101" pitchFamily="2" charset="-122"/>
              </a:rPr>
              <a:t>2024-04</a:t>
            </a:r>
            <a:endParaRPr lang="zh-CN" altLang="zh-CN" dirty="0"/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D35BF60-9E25-4590-AF10-1A5E6EB0A425}"/>
              </a:ext>
            </a:extLst>
          </p:cNvPr>
          <p:cNvSpPr txBox="1"/>
          <p:nvPr/>
        </p:nvSpPr>
        <p:spPr>
          <a:xfrm>
            <a:off x="388620" y="213360"/>
            <a:ext cx="11803380" cy="59141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3600" b="1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FFFF00"/>
                </a:solidFill>
              </a:rPr>
              <a:t>MQTT </a:t>
            </a:r>
            <a:r>
              <a:rPr lang="zh-CN" altLang="en-US" sz="3200" dirty="0">
                <a:solidFill>
                  <a:srgbClr val="FFFF00"/>
                </a:solidFill>
              </a:rPr>
              <a:t>协议理解为行空板与</a:t>
            </a:r>
            <a:r>
              <a:rPr lang="en-US" altLang="zh-CN" sz="3200" dirty="0" err="1">
                <a:solidFill>
                  <a:srgbClr val="FFFF00"/>
                </a:solidFill>
              </a:rPr>
              <a:t>SIoT</a:t>
            </a:r>
            <a:r>
              <a:rPr lang="en-US" altLang="zh-CN" sz="3200" dirty="0">
                <a:solidFill>
                  <a:srgbClr val="FFFF00"/>
                </a:solidFill>
              </a:rPr>
              <a:t> </a:t>
            </a:r>
            <a:r>
              <a:rPr lang="zh-CN" altLang="en-US" sz="3200" dirty="0">
                <a:solidFill>
                  <a:srgbClr val="FFFF00"/>
                </a:solidFill>
              </a:rPr>
              <a:t>平台通信的桥梁</a:t>
            </a:r>
            <a:r>
              <a:rPr lang="zh-CN" altLang="en-US" sz="3200" dirty="0"/>
              <a:t>，在行空板和物联网</a:t>
            </a:r>
            <a:r>
              <a:rPr lang="en-US" altLang="zh-CN" sz="3200" dirty="0" err="1"/>
              <a:t>SIoT</a:t>
            </a:r>
            <a:r>
              <a:rPr lang="en-US" altLang="zh-CN" sz="3200" dirty="0"/>
              <a:t> </a:t>
            </a:r>
            <a:r>
              <a:rPr lang="zh-CN" altLang="en-US" sz="3200" dirty="0"/>
              <a:t>平台通信过程中，</a:t>
            </a:r>
            <a:r>
              <a:rPr lang="en-US" altLang="zh-CN" sz="3200" dirty="0"/>
              <a:t>MQTT </a:t>
            </a:r>
            <a:r>
              <a:rPr lang="zh-CN" altLang="en-US" sz="3200" dirty="0"/>
              <a:t>协议有三种身份：</a:t>
            </a:r>
            <a:r>
              <a:rPr lang="zh-CN" altLang="en-US" sz="3200" dirty="0">
                <a:solidFill>
                  <a:srgbClr val="FFFF00"/>
                </a:solidFill>
              </a:rPr>
              <a:t>发布者</a:t>
            </a:r>
            <a:r>
              <a:rPr lang="en-US" altLang="zh-CN" sz="3200" dirty="0">
                <a:solidFill>
                  <a:srgbClr val="FFFF00"/>
                </a:solidFill>
              </a:rPr>
              <a:t>(Publish)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FF00"/>
                </a:solidFill>
              </a:rPr>
              <a:t>代理</a:t>
            </a:r>
            <a:r>
              <a:rPr lang="en-US" altLang="zh-CN" sz="3200" dirty="0">
                <a:solidFill>
                  <a:srgbClr val="FFFF00"/>
                </a:solidFill>
              </a:rPr>
              <a:t>(Broker)(</a:t>
            </a:r>
            <a:r>
              <a:rPr lang="zh-CN" altLang="en-US" sz="3200" dirty="0">
                <a:solidFill>
                  <a:srgbClr val="FFFF00"/>
                </a:solidFill>
              </a:rPr>
              <a:t>服务器</a:t>
            </a:r>
            <a:r>
              <a:rPr lang="en-US" altLang="zh-CN" sz="3200" dirty="0"/>
              <a:t>)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rgbClr val="FFFF00"/>
                </a:solidFill>
              </a:rPr>
              <a:t>订阅者</a:t>
            </a:r>
            <a:r>
              <a:rPr lang="en-US" altLang="zh-CN" sz="3200" dirty="0">
                <a:solidFill>
                  <a:srgbClr val="FFFF00"/>
                </a:solidFill>
              </a:rPr>
              <a:t>(Subscribe)</a:t>
            </a:r>
            <a:r>
              <a:rPr lang="zh-CN" altLang="en-US" sz="3200" dirty="0"/>
              <a:t>。</a:t>
            </a:r>
            <a:endParaRPr lang="en-US" altLang="zh-CN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3200" dirty="0"/>
              <a:t>我们可以将这个消息代理理解为一个</a:t>
            </a:r>
            <a:r>
              <a:rPr lang="zh-CN" altLang="en-US" sz="3200" dirty="0">
                <a:solidFill>
                  <a:srgbClr val="FFFF00"/>
                </a:solidFill>
              </a:rPr>
              <a:t>群</a:t>
            </a:r>
            <a:r>
              <a:rPr lang="zh-CN" altLang="en-US" sz="3200" dirty="0"/>
              <a:t>，如果你想在这个群里发消息，首先你得进入这个群，才能发送消息，而进群的方式就是</a:t>
            </a:r>
            <a:r>
              <a:rPr lang="en-US" altLang="zh-CN" sz="3200" dirty="0"/>
              <a:t>MQTT </a:t>
            </a:r>
            <a:r>
              <a:rPr lang="zh-CN" altLang="en-US" sz="3200" dirty="0"/>
              <a:t>协议。进群后，发消息这个人就是发布者，群就是服务器，其他群成员就是订阅者，你发的消息自己也能看到，因此发布者也可以是订阅者。</a:t>
            </a:r>
          </a:p>
        </p:txBody>
      </p:sp>
    </p:spTree>
    <p:extLst>
      <p:ext uri="{BB962C8B-B14F-4D97-AF65-F5344CB8AC3E}">
        <p14:creationId xmlns:p14="http://schemas.microsoft.com/office/powerpoint/2010/main" val="411854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4"/>
          <p:cNvSpPr/>
          <p:nvPr/>
        </p:nvSpPr>
        <p:spPr>
          <a:xfrm>
            <a:off x="0" y="2897188"/>
            <a:ext cx="12192000" cy="1192213"/>
          </a:xfrm>
          <a:prstGeom prst="rect">
            <a:avLst/>
          </a:prstGeom>
          <a:solidFill>
            <a:srgbClr val="93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4579" name="标题 1"/>
          <p:cNvSpPr>
            <a:spLocks noGrp="1"/>
          </p:cNvSpPr>
          <p:nvPr>
            <p:ph type="title"/>
          </p:nvPr>
        </p:nvSpPr>
        <p:spPr>
          <a:xfrm>
            <a:off x="492125" y="2897505"/>
            <a:ext cx="10131425" cy="1191895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二、物联网连接（旧版）</a:t>
            </a:r>
          </a:p>
        </p:txBody>
      </p:sp>
    </p:spTree>
    <p:extLst>
      <p:ext uri="{BB962C8B-B14F-4D97-AF65-F5344CB8AC3E}">
        <p14:creationId xmlns:p14="http://schemas.microsoft.com/office/powerpoint/2010/main" val="866295846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12338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）检查SIoT是否开启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0390" y="1878965"/>
            <a:ext cx="1103185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       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长按行空板的</a:t>
            </a:r>
            <a:r>
              <a:rPr lang="en-US" altLang="zh-CN" sz="28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“Home”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键进入菜单页，点击</a:t>
            </a:r>
            <a:r>
              <a:rPr lang="en-US" altLang="zh-CN" sz="28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“应用开关”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，检查SIoT服务是否开启，如果显示“已禁用”，点击SIoT选项，切换SIoT状态为</a:t>
            </a:r>
            <a:r>
              <a:rPr lang="en-US" altLang="zh-CN" sz="28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“已启用”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3262630"/>
            <a:ext cx="8086725" cy="3371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49320" y="219393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行空板向SIoT平台发送数据</a:t>
            </a:r>
          </a:p>
        </p:txBody>
      </p:sp>
    </p:spTree>
    <p:extLst>
      <p:ext uri="{BB962C8B-B14F-4D97-AF65-F5344CB8AC3E}">
        <p14:creationId xmlns:p14="http://schemas.microsoft.com/office/powerpoint/2010/main" val="1385357343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76327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）MQTT-py库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0390" y="1408430"/>
            <a:ext cx="11031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       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点击</a:t>
            </a:r>
            <a:r>
              <a:rPr lang="en-US" altLang="zh-CN" sz="28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“拓展”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，在官方库中找到</a:t>
            </a:r>
            <a:r>
              <a:rPr lang="en-US" altLang="zh-CN" sz="28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“MQTT-py”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并点击，完成添加。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90" y="2146300"/>
            <a:ext cx="9663430" cy="442277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39751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）MQTT初始化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8950" y="966470"/>
            <a:ext cx="1103185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       </a:t>
            </a:r>
            <a:r>
              <a:rPr lang="en-US" altLang="zh-CN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指令添加完成后，要使用MQTT构建物联网，首先需要使用指令 初始化MQTT，点击</a:t>
            </a:r>
            <a:r>
              <a:rPr lang="en-US" altLang="zh-CN" sz="32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“设置”</a:t>
            </a:r>
            <a:r>
              <a:rPr lang="en-US" altLang="zh-CN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图标，将</a:t>
            </a:r>
            <a:r>
              <a:rPr lang="en-US" altLang="zh-CN" sz="32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“SIoT服务器”</a:t>
            </a:r>
            <a:r>
              <a:rPr lang="en-US" altLang="zh-CN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的内容修改为行空板连接电脑的默认IP地址</a:t>
            </a:r>
            <a:r>
              <a:rPr lang="en-US" altLang="zh-CN" sz="32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“10.1.2.3”</a:t>
            </a:r>
            <a:r>
              <a:rPr lang="en-US" altLang="zh-CN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C074B7-069C-47B3-98D4-6556E49AC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643" y="2536130"/>
            <a:ext cx="5123498" cy="407685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5777" y="395605"/>
            <a:ext cx="1118044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       </a:t>
            </a:r>
            <a:r>
              <a:rPr lang="en-US" altLang="zh-CN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初始化设置完成后，</a:t>
            </a:r>
            <a:r>
              <a:rPr lang="en-US" altLang="zh-CN" sz="32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MQTT发起连接</a:t>
            </a:r>
            <a:r>
              <a:rPr lang="en-US" altLang="zh-CN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，使用指令MQTT发起连接；连接成功后，需要保持连接，使用指令 </a:t>
            </a:r>
            <a:r>
              <a:rPr lang="en-US" altLang="zh-CN" sz="32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MQTT保持连接永久</a:t>
            </a:r>
            <a:r>
              <a:rPr lang="en-US" altLang="zh-CN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2E0EF8-FB54-450B-A62B-82BC25449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44" y="1965265"/>
            <a:ext cx="4539615" cy="447742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0072" y="126107"/>
            <a:ext cx="11031855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       </a:t>
            </a:r>
            <a:r>
              <a:rPr lang="en-US" altLang="zh-CN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要向SIoT平台发送数据，就需要先订阅要发送到SIoT平台的主题，使用指令 </a:t>
            </a:r>
            <a:r>
              <a:rPr lang="en-US" altLang="zh-CN" sz="32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MQTT订阅</a:t>
            </a:r>
            <a:r>
              <a:rPr lang="en-US" altLang="zh-CN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。需要特别说明的是，MQTT订阅指令中填写的主题，并且固定的格式为</a:t>
            </a:r>
            <a:r>
              <a:rPr lang="en-US" altLang="zh-CN" sz="32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“项目ID/设备号”</a:t>
            </a:r>
            <a:r>
              <a:rPr lang="en-US" altLang="zh-CN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0A9C3E-4063-44AA-9055-E75034AE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2188210"/>
            <a:ext cx="7463790" cy="434241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4"/>
          <p:cNvSpPr/>
          <p:nvPr/>
        </p:nvSpPr>
        <p:spPr>
          <a:xfrm>
            <a:off x="0" y="2897188"/>
            <a:ext cx="12192000" cy="1192213"/>
          </a:xfrm>
          <a:prstGeom prst="rect">
            <a:avLst/>
          </a:prstGeom>
          <a:solidFill>
            <a:srgbClr val="93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4579" name="标题 1"/>
          <p:cNvSpPr>
            <a:spLocks noGrp="1"/>
          </p:cNvSpPr>
          <p:nvPr>
            <p:ph type="title"/>
          </p:nvPr>
        </p:nvSpPr>
        <p:spPr>
          <a:xfrm>
            <a:off x="492125" y="2897505"/>
            <a:ext cx="10131425" cy="1191895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物联网连接（新版）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900" y="12338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en-US" altLang="zh-CN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在电脑上运行SIoT</a:t>
            </a:r>
            <a:endParaRPr lang="zh-CN" altLang="en-US" sz="3600" b="1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0390" y="1878965"/>
            <a:ext cx="113899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       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下载win版本的SIoT V2解压，双击start SIoT.bat**即可启动新版SIoT，启动之后会弹出小黑窗启动服务器。</a:t>
            </a:r>
            <a:r>
              <a:rPr lang="en-US" altLang="zh-CN" sz="28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注意运行的是start SIoT.bat而不是main.exe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52340" y="394970"/>
            <a:ext cx="30460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启动SIoT V2</a:t>
            </a:r>
            <a:endParaRPr lang="en-US" altLang="zh-CN" sz="3600" b="1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98" y="3406775"/>
            <a:ext cx="8059403" cy="310134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0390" y="1162050"/>
            <a:ext cx="113899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       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启动时需要将SIoT添加到允许应用通过防火墙,勾选专用网络和公用网络，否则外部设备可能无法访问。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52340" y="394970"/>
            <a:ext cx="30460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启动SIoT V2</a:t>
            </a:r>
            <a:endParaRPr lang="en-US" altLang="zh-CN" sz="3600" b="1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630" y="2315210"/>
            <a:ext cx="4904740" cy="385064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5"/>
          <p:cNvSpPr txBox="1"/>
          <p:nvPr/>
        </p:nvSpPr>
        <p:spPr>
          <a:xfrm>
            <a:off x="3676015" y="1795145"/>
            <a:ext cx="5697855" cy="36803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物联网原理</a:t>
            </a:r>
            <a:endParaRPr lang="en-US" altLang="zh-CN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物联网连接（旧版）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物联网连接（新版）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4000" b="1" dirty="0">
                <a:solidFill>
                  <a:schemeClr val="tx1"/>
                </a:solidFill>
                <a:latin typeface="+mn-ea"/>
                <a:ea typeface="+mn-ea"/>
              </a:rPr>
              <a:t>5E</a:t>
            </a:r>
            <a:r>
              <a:rPr lang="zh-CN" alt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教学模式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635" y="1040130"/>
            <a:ext cx="1205738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       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在浏览器输入 </a:t>
            </a:r>
            <a:r>
              <a:rPr lang="en-US" altLang="zh-CN" sz="28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127.0.0.1:8080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8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即可打开网页端口,登录账号依然为</a:t>
            </a:r>
            <a:r>
              <a:rPr lang="en-US" altLang="zh-CN" sz="2800" b="1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siot</a:t>
            </a:r>
            <a:r>
              <a:rPr lang="en-US" altLang="zh-CN" sz="28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,密码为</a:t>
            </a:r>
            <a:r>
              <a:rPr lang="en-US" altLang="zh-CN" sz="2800" b="1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dfrobot</a:t>
            </a:r>
            <a:r>
              <a:rPr lang="en-US" altLang="zh-CN" sz="28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，打开后可以新建Topic或查看消息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52340" y="394970"/>
            <a:ext cx="30460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启动SIoT V2</a:t>
            </a:r>
            <a:endParaRPr lang="en-US" altLang="zh-CN" sz="3600" b="1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89" y="2394585"/>
            <a:ext cx="9708422" cy="4068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0390" y="444500"/>
            <a:ext cx="113899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       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此时打开行空板上的SIOT网页，按</a:t>
            </a:r>
            <a:r>
              <a:rPr lang="en-US" altLang="zh-CN" sz="28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Ctrl+F5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刷新页面，可以看到界面已经SIOTV2了，登录账号是</a:t>
            </a:r>
            <a:r>
              <a:rPr lang="en-US" altLang="zh-CN" sz="28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siot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，密码</a:t>
            </a:r>
            <a:r>
              <a:rPr lang="en-US" altLang="zh-CN" sz="28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dfrobot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802130"/>
            <a:ext cx="9803765" cy="422338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45" y="1607185"/>
            <a:ext cx="9388475" cy="419227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08100" y="395605"/>
            <a:ext cx="879538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将 SIoT 服务器中的地址改为：</a:t>
            </a:r>
            <a:r>
              <a:rPr lang="en-US" altLang="zh-CN" sz="32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10.1.2.3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41FA9B-29F6-45F5-84DB-22093838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1315402"/>
            <a:ext cx="6143625" cy="494347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4"/>
          <p:cNvSpPr/>
          <p:nvPr/>
        </p:nvSpPr>
        <p:spPr>
          <a:xfrm>
            <a:off x="0" y="2897188"/>
            <a:ext cx="12192000" cy="1192213"/>
          </a:xfrm>
          <a:prstGeom prst="rect">
            <a:avLst/>
          </a:prstGeom>
          <a:solidFill>
            <a:srgbClr val="93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4579" name="标题 1"/>
          <p:cNvSpPr>
            <a:spLocks noGrp="1"/>
          </p:cNvSpPr>
          <p:nvPr>
            <p:ph type="title"/>
          </p:nvPr>
        </p:nvSpPr>
        <p:spPr>
          <a:xfrm>
            <a:off x="492125" y="2897505"/>
            <a:ext cx="10131425" cy="1191895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5E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教学模式</a:t>
            </a:r>
          </a:p>
        </p:txBody>
      </p:sp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7725" y="1902460"/>
            <a:ext cx="10855325" cy="33343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       </a:t>
            </a: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5E教学模式是一种基于建构主义的探究式教学模式。该模式由美国的生物学课程研究会 (Biological Sciences Curriculum Study, BSCS) 在Atkin-Karplus学习环的基础上提出, 包含</a:t>
            </a:r>
            <a:r>
              <a:rPr lang="en-US" altLang="zh-CN" sz="32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参与 (Engage) 、探究 (Explore) 、解释 (Explain) 、精致 (Elaborate) 和评价 (Evaluate) </a:t>
            </a: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五个环节</a:t>
            </a: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39919" y="762000"/>
            <a:ext cx="30460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5E</a:t>
            </a:r>
            <a:r>
              <a:rPr lang="zh-CN" altLang="en-US" sz="40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教学模式</a:t>
            </a:r>
          </a:p>
        </p:txBody>
      </p:sp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4"/>
          <p:cNvSpPr/>
          <p:nvPr/>
        </p:nvSpPr>
        <p:spPr>
          <a:xfrm>
            <a:off x="4512469" y="6228834"/>
            <a:ext cx="281940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https://education.lego.com/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1163638" y="1574800"/>
            <a:ext cx="10598150" cy="29686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85750" indent="-285750" algn="l" rtl="0" eaLnBrk="0" fontAlgn="base" latinLnBrk="1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rtl="0" eaLnBrk="0" fontAlgn="base" latinLnBrk="1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rtl="0" eaLnBrk="0" fontAlgn="base" latinLnBrk="1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rtl="0" eaLnBrk="0" fontAlgn="base" latinLnBrk="1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/>
            <a:r>
              <a:rPr lang="en-US" altLang="zh-CN" sz="36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Calibri" panose="020F0502020204030204" pitchFamily="34" charset="0"/>
              </a:rPr>
              <a:t>5E </a:t>
            </a:r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Calibri" panose="020F0502020204030204" pitchFamily="34" charset="0"/>
              </a:rPr>
              <a:t>教学模型（参与、探究、解释、拓展、评估）适合在混合学习环境中实施。</a:t>
            </a:r>
            <a:endParaRPr lang="en-US" altLang="zh-CN" sz="36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Calibri" panose="020F0502020204030204" pitchFamily="34" charset="0"/>
            </a:endParaRPr>
          </a:p>
          <a:p>
            <a:pPr marL="285750" lvl="0" indent="-285750"/>
            <a:endParaRPr lang="en-US" altLang="zh-CN" sz="36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Calibri" panose="020F0502020204030204" pitchFamily="34" charset="0"/>
            </a:endParaRPr>
          </a:p>
          <a:p>
            <a:pPr marL="285750" lvl="0" indent="-285750"/>
            <a:r>
              <a:rPr lang="zh-CN" altLang="en-US" sz="36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Calibri" panose="020F0502020204030204" pitchFamily="34" charset="0"/>
              </a:rPr>
              <a:t>该模型某些阶段在面对面环境中效果最佳，而其他阶段则可轻松在线异步完成。</a:t>
            </a:r>
            <a:endParaRPr lang="en-US" altLang="zh-CN" sz="36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86125" y="444500"/>
            <a:ext cx="5272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22860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混合式学习和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5E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模型</a:t>
            </a:r>
          </a:p>
        </p:txBody>
      </p:sp>
      <p:pic>
        <p:nvPicPr>
          <p:cNvPr id="43013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0" y="4711700"/>
            <a:ext cx="4016375" cy="1876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127125"/>
            <a:ext cx="11309350" cy="530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802421" y="136525"/>
            <a:ext cx="39839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indent="228600" algn="ctr">
              <a:spcAft>
                <a:spcPts val="1000"/>
              </a:spcAft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+mn-lt"/>
                <a:ea typeface="黑体" panose="02010609060101010101" pitchFamily="49" charset="-122"/>
              </a:rPr>
              <a:t>参与（Engage）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1720850"/>
            <a:ext cx="11344275" cy="395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507254" y="469900"/>
            <a:ext cx="40725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indent="228600" algn="ctr">
              <a:spcAft>
                <a:spcPts val="1000"/>
              </a:spcAft>
              <a:defRPr/>
            </a:pPr>
            <a:r>
              <a:rPr lang="zh-CN" altLang="en-US" sz="4000" b="1" dirty="0">
                <a:solidFill>
                  <a:srgbClr val="FFFF00"/>
                </a:solidFill>
                <a:latin typeface="+mn-lt"/>
                <a:ea typeface="黑体" panose="02010609060101010101" pitchFamily="49" charset="-122"/>
              </a:rPr>
              <a:t>探究（Explore）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4828" y="469900"/>
            <a:ext cx="40174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indent="228600" algn="ctr">
              <a:spcAft>
                <a:spcPts val="1000"/>
              </a:spcAft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解释（</a:t>
            </a:r>
            <a:r>
              <a:rPr lang="en-US" altLang="zh-CN" sz="4000" b="1" dirty="0">
                <a:solidFill>
                  <a:srgbClr val="FFFF00"/>
                </a:solidFill>
                <a:latin typeface="+mn-lt"/>
                <a:ea typeface="黑体" panose="02010609060101010101" pitchFamily="49" charset="-122"/>
              </a:rPr>
              <a:t>Explain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）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4608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593850"/>
            <a:ext cx="11074400" cy="3670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4"/>
          <p:cNvSpPr/>
          <p:nvPr/>
        </p:nvSpPr>
        <p:spPr>
          <a:xfrm>
            <a:off x="0" y="2897188"/>
            <a:ext cx="12192000" cy="1192213"/>
          </a:xfrm>
          <a:prstGeom prst="rect">
            <a:avLst/>
          </a:prstGeom>
          <a:solidFill>
            <a:srgbClr val="93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4579" name="标题 1"/>
          <p:cNvSpPr>
            <a:spLocks noGrp="1"/>
          </p:cNvSpPr>
          <p:nvPr>
            <p:ph type="title"/>
          </p:nvPr>
        </p:nvSpPr>
        <p:spPr>
          <a:xfrm>
            <a:off x="492125" y="2897505"/>
            <a:ext cx="10131425" cy="1191895"/>
          </a:xfrm>
        </p:spPr>
        <p:txBody>
          <a:bodyPr vert="horz" wrap="square" lIns="91440" tIns="45720" rIns="91440" bIns="45720" anchor="ctr" anchorCtr="0"/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一、物联网原理</a:t>
            </a:r>
          </a:p>
        </p:txBody>
      </p:sp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43557" y="400050"/>
            <a:ext cx="4504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indent="228600" algn="ctr">
              <a:spcAft>
                <a:spcPts val="1000"/>
              </a:spcAft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拓展（</a:t>
            </a:r>
            <a:r>
              <a:rPr lang="en-US" altLang="zh-CN" sz="4000" b="1" dirty="0">
                <a:solidFill>
                  <a:srgbClr val="FFFF00"/>
                </a:solidFill>
                <a:latin typeface="+mn-lt"/>
                <a:ea typeface="黑体" panose="02010609060101010101" pitchFamily="49" charset="-122"/>
              </a:rPr>
              <a:t>Elaborate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）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4710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539875"/>
            <a:ext cx="11772900" cy="438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6504" y="400050"/>
            <a:ext cx="42789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indent="228600" algn="ctr">
              <a:spcAft>
                <a:spcPts val="1000"/>
              </a:spcAft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评估（</a:t>
            </a:r>
            <a:r>
              <a:rPr lang="en-US" altLang="zh-CN" sz="4000" b="1" dirty="0">
                <a:solidFill>
                  <a:srgbClr val="FFFF00"/>
                </a:solidFill>
                <a:latin typeface="+mn-lt"/>
                <a:ea typeface="黑体" panose="02010609060101010101" pitchFamily="49" charset="-122"/>
              </a:rPr>
              <a:t>Evaluate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）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4813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441450"/>
            <a:ext cx="11417300" cy="397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312738"/>
            <a:ext cx="7518400" cy="623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8" y="669925"/>
            <a:ext cx="11545887" cy="551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矩形 4"/>
          <p:cNvSpPr/>
          <p:nvPr/>
        </p:nvSpPr>
        <p:spPr>
          <a:xfrm>
            <a:off x="1801813" y="6372225"/>
            <a:ext cx="9678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https://education.lego.com/zh-cn/lessons/ev3-real-world-vehicles/make-a-driverless-car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/>
        </p:nvSpPr>
        <p:spPr>
          <a:xfrm>
            <a:off x="1801813" y="6372225"/>
            <a:ext cx="9678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https://education.lego.com/zh-cn/lessons/ev3-real-world-vehicles/make-a-driverless-car</a:t>
            </a:r>
          </a:p>
        </p:txBody>
      </p:sp>
      <p:pic>
        <p:nvPicPr>
          <p:cNvPr id="5120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3" y="263525"/>
            <a:ext cx="9726612" cy="6024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7220" y="1391285"/>
            <a:ext cx="11209020" cy="33178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   </a:t>
            </a:r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什么是物联网远程控制</a:t>
            </a:r>
            <a:endParaRPr lang="en-US" altLang="zh-CN" sz="3600" b="1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远程控制是建立在 </a:t>
            </a:r>
            <a:r>
              <a:rPr lang="en-US" altLang="zh-CN" sz="3600" b="1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wifi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、蓝牙、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5G 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等无线通信的基础上，将智能设备进行连接，实现数据的读取、远距离传输和远程无线控制，实现对设备的全自动管理。</a:t>
            </a:r>
            <a:endParaRPr lang="en-US" altLang="zh-CN" sz="36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E9B6301-BD51-488C-A487-18391A859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39020"/>
            <a:ext cx="11027284" cy="65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8660" y="781685"/>
            <a:ext cx="11209020" cy="4979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  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系统中包含了</a:t>
            </a:r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智能终端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、</a:t>
            </a:r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服务器端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、</a:t>
            </a:r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移动终端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。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智能终端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的行空板连接了多种执行器，负责接收数据并根据数据对执行器进行控制；</a:t>
            </a:r>
            <a:endParaRPr lang="en-US" altLang="zh-CN" sz="36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移动终端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用来查看数据，并远程控制执行器；</a:t>
            </a:r>
            <a:endParaRPr lang="en-US" altLang="zh-CN" sz="36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600" b="1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服务器端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是移动终端开启的 </a:t>
            </a:r>
            <a:r>
              <a:rPr lang="en-US" altLang="zh-CN" sz="3600" b="1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SIoT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服务功能，负责存储和收发数据。</a:t>
            </a:r>
            <a:endParaRPr lang="en-US" altLang="zh-CN" sz="36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4455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BDF0A0-472C-45D2-A043-3983865D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01" y="498684"/>
            <a:ext cx="9770419" cy="58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6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F0F76DC-D0D8-4B02-87CF-7187DF613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652587"/>
            <a:ext cx="114395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9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502662-D810-444A-9798-724FD46C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" y="93657"/>
            <a:ext cx="10372725" cy="16668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D35BF60-9E25-4590-AF10-1A5E6EB0A425}"/>
              </a:ext>
            </a:extLst>
          </p:cNvPr>
          <p:cNvSpPr txBox="1"/>
          <p:nvPr/>
        </p:nvSpPr>
        <p:spPr>
          <a:xfrm>
            <a:off x="388620" y="1987336"/>
            <a:ext cx="11803380" cy="36981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3600" b="1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defRPr>
            </a:lvl1pPr>
          </a:lstStyle>
          <a:p>
            <a:pPr algn="l"/>
            <a:r>
              <a:rPr lang="zh-CN" altLang="en-US" sz="3200" dirty="0"/>
              <a:t>多行空板组建物联网的一般步骤为：</a:t>
            </a:r>
            <a:endParaRPr lang="en-US" altLang="zh-CN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3200" dirty="0"/>
              <a:t>配置网络，将所有物联网系统中的设备连入同一网段；</a:t>
            </a:r>
            <a:endParaRPr lang="en-US" altLang="zh-CN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3200" dirty="0"/>
              <a:t>开启服务器端SIoT服务；</a:t>
            </a:r>
            <a:endParaRPr lang="en-US" altLang="zh-CN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3200" dirty="0"/>
              <a:t>SIoT连接设置，订阅主题，收发数据。</a:t>
            </a:r>
            <a:endParaRPr lang="en-US" altLang="zh-CN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3200" dirty="0"/>
              <a:t>当然，使用SIoT2.0时，要优先新建主题，才能成功订阅主题。</a:t>
            </a:r>
          </a:p>
        </p:txBody>
      </p:sp>
    </p:spTree>
    <p:extLst>
      <p:ext uri="{BB962C8B-B14F-4D97-AF65-F5344CB8AC3E}">
        <p14:creationId xmlns:p14="http://schemas.microsoft.com/office/powerpoint/2010/main" val="40164490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k1ZjcxNWEyOGNiODFiMDgwYjcyYTQzY2ZkNTEzOTM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主题​​">
  <a:themeElements>
    <a:clrScheme name="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主题​​">
  <a:themeElements>
    <a:clrScheme name="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FFFFFF"/>
      </a:accent3>
      <a:accent4>
        <a:srgbClr val="443C38"/>
      </a:accent4>
      <a:accent5>
        <a:srgbClr val="B3B1B0"/>
      </a:accent5>
      <a:accent6>
        <a:srgbClr val="62715C"/>
      </a:accent6>
      <a:hlink>
        <a:srgbClr val="59704F"/>
      </a:hlink>
      <a:folHlink>
        <a:srgbClr val="A8A39E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默认设计模板">
  <a:themeElements>
    <a:clrScheme name="默认设计模板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FFFF00"/>
      </a:hlink>
      <a:folHlink>
        <a:srgbClr val="FFFF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FFFF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783</Words>
  <Application>Microsoft Office PowerPoint</Application>
  <PresentationFormat>宽屏</PresentationFormat>
  <Paragraphs>58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15</vt:i4>
      </vt:variant>
      <vt:variant>
        <vt:lpstr>幻灯片标题</vt:lpstr>
      </vt:variant>
      <vt:variant>
        <vt:i4>34</vt:i4>
      </vt:variant>
    </vt:vector>
  </HeadingPairs>
  <TitlesOfParts>
    <vt:vector size="58" baseType="lpstr">
      <vt:lpstr>华文中宋</vt:lpstr>
      <vt:lpstr>宋体</vt:lpstr>
      <vt:lpstr>微软雅黑</vt:lpstr>
      <vt:lpstr>Arial</vt:lpstr>
      <vt:lpstr>Calibri</vt:lpstr>
      <vt:lpstr>Calibri Light</vt:lpstr>
      <vt:lpstr>Euphemia</vt:lpstr>
      <vt:lpstr>Times New Roman</vt:lpstr>
      <vt:lpstr>Wingdings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物联网连接</vt:lpstr>
      <vt:lpstr>PowerPoint 演示文稿</vt:lpstr>
      <vt:lpstr>一、物联网原理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二、物联网连接（旧版）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三、物联网连接（新版）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四、5E教学模式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以机器人为载体开展STEAM教育</dc:title>
  <dc:creator>vivo X7</dc:creator>
  <cp:lastModifiedBy>mhl405</cp:lastModifiedBy>
  <cp:revision>233</cp:revision>
  <dcterms:created xsi:type="dcterms:W3CDTF">2015-09-09T02:05:00Z</dcterms:created>
  <dcterms:modified xsi:type="dcterms:W3CDTF">2024-04-16T09:56:07Z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C0154B5B43094BB98C8E5214F193A1BA_12</vt:lpwstr>
  </property>
</Properties>
</file>