
<file path=[Content_Types].xml><?xml version="1.0" encoding="utf-8"?>
<Types xmlns="http://schemas.openxmlformats.org/package/2006/content-types">
  <Default Extension="jpeg" ContentType="image/jpeg"/>
  <Default Extension="JPG" ContentType="image/.jp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commentAuthors.xml" ContentType="application/vnd.openxmlformats-officedocument.presentationml.commentAuthors+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2.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4"/>
  </p:notesMasterIdLst>
  <p:sldIdLst>
    <p:sldId id="256" r:id="rId3"/>
    <p:sldId id="258" r:id="rId5"/>
    <p:sldId id="257" r:id="rId6"/>
    <p:sldId id="312" r:id="rId7"/>
    <p:sldId id="434" r:id="rId8"/>
    <p:sldId id="264" r:id="rId9"/>
    <p:sldId id="483" r:id="rId10"/>
    <p:sldId id="484" r:id="rId11"/>
    <p:sldId id="447" r:id="rId12"/>
    <p:sldId id="485" r:id="rId13"/>
    <p:sldId id="486" r:id="rId14"/>
    <p:sldId id="448" r:id="rId15"/>
    <p:sldId id="487" r:id="rId16"/>
    <p:sldId id="488" r:id="rId17"/>
    <p:sldId id="435" r:id="rId18"/>
    <p:sldId id="489" r:id="rId19"/>
    <p:sldId id="490" r:id="rId20"/>
    <p:sldId id="476" r:id="rId21"/>
    <p:sldId id="491" r:id="rId22"/>
    <p:sldId id="492" r:id="rId23"/>
    <p:sldId id="493" r:id="rId24"/>
    <p:sldId id="494" r:id="rId25"/>
    <p:sldId id="495" r:id="rId26"/>
    <p:sldId id="496" r:id="rId27"/>
    <p:sldId id="326" r:id="rId28"/>
    <p:sldId id="364" r:id="rId29"/>
    <p:sldId id="497" r:id="rId30"/>
    <p:sldId id="498" r:id="rId31"/>
    <p:sldId id="499" r:id="rId32"/>
    <p:sldId id="500" r:id="rId33"/>
    <p:sldId id="501" r:id="rId34"/>
    <p:sldId id="502" r:id="rId35"/>
    <p:sldId id="299" r:id="rId36"/>
    <p:sldId id="504" r:id="rId37"/>
    <p:sldId id="505" r:id="rId38"/>
    <p:sldId id="503" r:id="rId39"/>
    <p:sldId id="506" r:id="rId40"/>
  </p:sldIdLst>
  <p:sldSz cx="12192000" cy="6858000"/>
  <p:notesSz cx="6858000" cy="9144000"/>
  <p:custDataLst>
    <p:tags r:id="rId45"/>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Xue shu" initials="Xs" lastIdx="1" clrIdx="0"/>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DD9615"/>
    <a:srgbClr val="FF9933"/>
    <a:srgbClr val="E99E17"/>
    <a:srgbClr val="00A9D0"/>
    <a:srgbClr val="44BE9B"/>
    <a:srgbClr val="F3F3F3"/>
    <a:srgbClr val="F7FCFE"/>
    <a:srgbClr val="FFFFFC"/>
    <a:srgbClr val="FFFFFF"/>
    <a:srgbClr val="E6E6E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6388" autoAdjust="0"/>
    <p:restoredTop sz="94618" autoAdjust="0"/>
  </p:normalViewPr>
  <p:slideViewPr>
    <p:cSldViewPr snapToGrid="0" showGuides="1">
      <p:cViewPr varScale="1">
        <p:scale>
          <a:sx n="91" d="100"/>
          <a:sy n="91" d="100"/>
        </p:scale>
        <p:origin x="56" y="244"/>
      </p:cViewPr>
      <p:guideLst>
        <p:guide orient="horz" pos="129"/>
        <p:guide orient="horz" pos="4190"/>
        <p:guide pos="230"/>
        <p:guide pos="7449"/>
        <p:guide orient="horz" pos="576"/>
        <p:guide orient="horz" pos="691"/>
        <p:guide orient="horz" pos="4012"/>
        <p:guide orient="horz" pos="3926"/>
      </p:guideLst>
    </p:cSldViewPr>
  </p:slideViewPr>
  <p:notesTextViewPr>
    <p:cViewPr>
      <p:scale>
        <a:sx n="1" d="1"/>
        <a:sy n="1" d="1"/>
      </p:scale>
      <p:origin x="0" y="0"/>
    </p:cViewPr>
  </p:notesTextViewPr>
  <p:sorterViewPr>
    <p:cViewPr varScale="1">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6.xml"/><Relationship Id="rId8" Type="http://schemas.openxmlformats.org/officeDocument/2006/relationships/slide" Target="slides/slide5.xml"/><Relationship Id="rId7" Type="http://schemas.openxmlformats.org/officeDocument/2006/relationships/slide" Target="slides/slide4.xml"/><Relationship Id="rId6" Type="http://schemas.openxmlformats.org/officeDocument/2006/relationships/slide" Target="slides/slide3.xml"/><Relationship Id="rId5" Type="http://schemas.openxmlformats.org/officeDocument/2006/relationships/slide" Target="slides/slide2.xml"/><Relationship Id="rId45" Type="http://schemas.openxmlformats.org/officeDocument/2006/relationships/tags" Target="tags/tag2.xml"/><Relationship Id="rId44" Type="http://schemas.openxmlformats.org/officeDocument/2006/relationships/commentAuthors" Target="commentAuthors.xml"/><Relationship Id="rId43" Type="http://schemas.openxmlformats.org/officeDocument/2006/relationships/tableStyles" Target="tableStyles.xml"/><Relationship Id="rId42" Type="http://schemas.openxmlformats.org/officeDocument/2006/relationships/viewProps" Target="viewProps.xml"/><Relationship Id="rId41" Type="http://schemas.openxmlformats.org/officeDocument/2006/relationships/presProps" Target="presProps.xml"/><Relationship Id="rId40" Type="http://schemas.openxmlformats.org/officeDocument/2006/relationships/slide" Target="slides/slide37.xml"/><Relationship Id="rId4" Type="http://schemas.openxmlformats.org/officeDocument/2006/relationships/notesMaster" Target="notesMasters/notesMaster1.xml"/><Relationship Id="rId39" Type="http://schemas.openxmlformats.org/officeDocument/2006/relationships/slide" Target="slides/slide36.xml"/><Relationship Id="rId38" Type="http://schemas.openxmlformats.org/officeDocument/2006/relationships/slide" Target="slides/slide35.xml"/><Relationship Id="rId37" Type="http://schemas.openxmlformats.org/officeDocument/2006/relationships/slide" Target="slides/slide34.xml"/><Relationship Id="rId36" Type="http://schemas.openxmlformats.org/officeDocument/2006/relationships/slide" Target="slides/slide33.xml"/><Relationship Id="rId35" Type="http://schemas.openxmlformats.org/officeDocument/2006/relationships/slide" Target="slides/slide32.xml"/><Relationship Id="rId34" Type="http://schemas.openxmlformats.org/officeDocument/2006/relationships/slide" Target="slides/slide31.xml"/><Relationship Id="rId33" Type="http://schemas.openxmlformats.org/officeDocument/2006/relationships/slide" Target="slides/slide30.xml"/><Relationship Id="rId32" Type="http://schemas.openxmlformats.org/officeDocument/2006/relationships/slide" Target="slides/slide29.xml"/><Relationship Id="rId31" Type="http://schemas.openxmlformats.org/officeDocument/2006/relationships/slide" Target="slides/slide28.xml"/><Relationship Id="rId30" Type="http://schemas.openxmlformats.org/officeDocument/2006/relationships/slide" Target="slides/slide27.xml"/><Relationship Id="rId3" Type="http://schemas.openxmlformats.org/officeDocument/2006/relationships/slide" Target="slides/slide1.xml"/><Relationship Id="rId29" Type="http://schemas.openxmlformats.org/officeDocument/2006/relationships/slide" Target="slides/slide26.xml"/><Relationship Id="rId28" Type="http://schemas.openxmlformats.org/officeDocument/2006/relationships/slide" Target="slides/slide25.xml"/><Relationship Id="rId27" Type="http://schemas.openxmlformats.org/officeDocument/2006/relationships/slide" Target="slides/slide24.xml"/><Relationship Id="rId26" Type="http://schemas.openxmlformats.org/officeDocument/2006/relationships/slide" Target="slides/slide23.xml"/><Relationship Id="rId25" Type="http://schemas.openxmlformats.org/officeDocument/2006/relationships/slide" Target="slides/slide22.xml"/><Relationship Id="rId24" Type="http://schemas.openxmlformats.org/officeDocument/2006/relationships/slide" Target="slides/slide21.xml"/><Relationship Id="rId23" Type="http://schemas.openxmlformats.org/officeDocument/2006/relationships/slide" Target="slides/slide20.xml"/><Relationship Id="rId22" Type="http://schemas.openxmlformats.org/officeDocument/2006/relationships/slide" Target="slides/slide19.xml"/><Relationship Id="rId21" Type="http://schemas.openxmlformats.org/officeDocument/2006/relationships/slide" Target="slides/slide18.xml"/><Relationship Id="rId20" Type="http://schemas.openxmlformats.org/officeDocument/2006/relationships/slide" Target="slides/slide17.xml"/><Relationship Id="rId2" Type="http://schemas.openxmlformats.org/officeDocument/2006/relationships/theme" Target="theme/theme1.xml"/><Relationship Id="rId19" Type="http://schemas.openxmlformats.org/officeDocument/2006/relationships/slide" Target="slides/slide16.xml"/><Relationship Id="rId18" Type="http://schemas.openxmlformats.org/officeDocument/2006/relationships/slide" Target="slides/slide15.xml"/><Relationship Id="rId17" Type="http://schemas.openxmlformats.org/officeDocument/2006/relationships/slide" Target="slides/slide14.xml"/><Relationship Id="rId16" Type="http://schemas.openxmlformats.org/officeDocument/2006/relationships/slide" Target="slides/slide13.xml"/><Relationship Id="rId15" Type="http://schemas.openxmlformats.org/officeDocument/2006/relationships/slide" Target="slides/slide12.xml"/><Relationship Id="rId14" Type="http://schemas.openxmlformats.org/officeDocument/2006/relationships/slide" Target="slides/slide11.xml"/><Relationship Id="rId13" Type="http://schemas.openxmlformats.org/officeDocument/2006/relationships/slide" Target="slides/slide10.xml"/><Relationship Id="rId12" Type="http://schemas.openxmlformats.org/officeDocument/2006/relationships/slide" Target="slides/slide9.xml"/><Relationship Id="rId11" Type="http://schemas.openxmlformats.org/officeDocument/2006/relationships/slide" Target="slides/slide8.xml"/><Relationship Id="rId10" Type="http://schemas.openxmlformats.org/officeDocument/2006/relationships/slide" Target="slides/slide7.xml"/><Relationship Id="rId1" Type="http://schemas.openxmlformats.org/officeDocument/2006/relationships/slideMaster" Target="slideMasters/slide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41743F9-9B08-422F-9ECE-BE7148BC7DDC}" type="datetimeFigureOut">
              <a:rPr lang="zh-CN" altLang="en-US" smtClean="0"/>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34C0232-94FA-4EBE-BB9B-79FBE486032D}" type="slidenum">
              <a:rPr lang="zh-CN" altLang="en-US" smtClean="0"/>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5.xml"/></Relationships>
</file>

<file path=ppt/notesSlides/_rels/notesSlide1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6.xml"/></Relationships>
</file>

<file path=ppt/notesSlides/_rels/notesSlide1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7.xml"/></Relationships>
</file>

<file path=ppt/notesSlides/_rels/notesSlide1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8.xml"/></Relationships>
</file>

<file path=ppt/notesSlides/_rels/notesSlide1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9.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0.xml"/></Relationships>
</file>

<file path=ppt/notesSlides/_rels/notesSlide2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1.xml"/></Relationships>
</file>

<file path=ppt/notesSlides/_rels/notesSlide2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2.xml"/></Relationships>
</file>

<file path=ppt/notesSlides/_rels/notesSlide2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3.xml"/></Relationships>
</file>

<file path=ppt/notesSlides/_rels/notesSlide2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4.xml"/></Relationships>
</file>

<file path=ppt/notesSlides/_rels/notesSlide2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5.xml"/></Relationships>
</file>

<file path=ppt/notesSlides/_rels/notesSlide2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6.xml"/></Relationships>
</file>

<file path=ppt/notesSlides/_rels/notesSlide2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7.xml"/></Relationships>
</file>

<file path=ppt/notesSlides/_rels/notesSlide2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8.xml"/></Relationships>
</file>

<file path=ppt/notesSlides/_rels/notesSlide2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9.xml"/></Relationships>
</file>

<file path=ppt/notesSlides/_rels/notesSlide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xml"/></Relationships>
</file>

<file path=ppt/notesSlides/_rels/notesSlide3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0.xml"/></Relationships>
</file>

<file path=ppt/notesSlides/_rels/notesSlide3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1.xml"/></Relationships>
</file>

<file path=ppt/notesSlides/_rels/notesSlide3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2.xml"/></Relationships>
</file>

<file path=ppt/notesSlides/_rels/notesSlide3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3.xml"/></Relationships>
</file>

<file path=ppt/notesSlides/_rels/notesSlide3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4.xml"/></Relationships>
</file>

<file path=ppt/notesSlides/_rels/notesSlide3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5.xml"/></Relationships>
</file>

<file path=ppt/notesSlides/_rels/notesSlide3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6.xml"/></Relationships>
</file>

<file path=ppt/notesSlides/_rels/notesSlide3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7.xml"/></Relationships>
</file>

<file path=ppt/notesSlides/_rels/notesSlide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sz="1200" b="0" i="0" kern="1200" dirty="0">
                <a:solidFill>
                  <a:schemeClr val="tx1"/>
                </a:solidFill>
                <a:effectLst/>
                <a:latin typeface="+mn-lt"/>
                <a:ea typeface="+mn-ea"/>
                <a:cs typeface="+mn-cs"/>
              </a:rPr>
              <a:t>本</a:t>
            </a:r>
            <a:r>
              <a:rPr lang="en-US" altLang="zh-CN" sz="1200" b="0" i="0" kern="1200" dirty="0">
                <a:solidFill>
                  <a:schemeClr val="tx1"/>
                </a:solidFill>
                <a:effectLst/>
                <a:latin typeface="+mn-lt"/>
                <a:ea typeface="+mn-ea"/>
                <a:cs typeface="+mn-cs"/>
              </a:rPr>
              <a:t>PPT</a:t>
            </a:r>
            <a:r>
              <a:rPr lang="zh-CN" altLang="en-US" sz="1200" b="0" i="0" kern="1200" dirty="0">
                <a:solidFill>
                  <a:schemeClr val="tx1"/>
                </a:solidFill>
                <a:effectLst/>
                <a:latin typeface="+mn-lt"/>
                <a:ea typeface="+mn-ea"/>
                <a:cs typeface="+mn-cs"/>
              </a:rPr>
              <a:t>模板部分元素使用了幻灯片母版制作。如果需要修改，点击</a:t>
            </a:r>
            <a:r>
              <a:rPr lang="en-US" altLang="zh-CN" sz="1200" b="0" i="0" kern="1200" dirty="0">
                <a:solidFill>
                  <a:schemeClr val="tx1"/>
                </a:solidFill>
                <a:effectLst/>
                <a:latin typeface="+mn-lt"/>
                <a:ea typeface="+mn-ea"/>
                <a:cs typeface="+mn-cs"/>
              </a:rPr>
              <a:t>-</a:t>
            </a:r>
            <a:r>
              <a:rPr lang="zh-CN" altLang="en-US" sz="1200" b="0" i="0" kern="1200" dirty="0">
                <a:solidFill>
                  <a:schemeClr val="tx1"/>
                </a:solidFill>
                <a:effectLst/>
                <a:latin typeface="+mn-lt"/>
                <a:ea typeface="+mn-ea"/>
                <a:cs typeface="+mn-cs"/>
              </a:rPr>
              <a:t>视图</a:t>
            </a:r>
            <a:r>
              <a:rPr lang="en-US" altLang="zh-CN" sz="1200" b="0" i="0" kern="1200" dirty="0">
                <a:solidFill>
                  <a:schemeClr val="tx1"/>
                </a:solidFill>
                <a:effectLst/>
                <a:latin typeface="+mn-lt"/>
                <a:ea typeface="+mn-ea"/>
                <a:cs typeface="+mn-cs"/>
              </a:rPr>
              <a:t>-</a:t>
            </a:r>
            <a:r>
              <a:rPr lang="zh-CN" altLang="en-US" sz="1200" b="0" i="0" kern="1200" dirty="0">
                <a:solidFill>
                  <a:schemeClr val="tx1"/>
                </a:solidFill>
                <a:effectLst/>
                <a:latin typeface="+mn-lt"/>
                <a:ea typeface="+mn-ea"/>
                <a:cs typeface="+mn-cs"/>
              </a:rPr>
              <a:t>幻灯片母版</a:t>
            </a:r>
            <a:r>
              <a:rPr lang="en-US" altLang="zh-CN" sz="1200" b="0" i="0" kern="1200" dirty="0">
                <a:solidFill>
                  <a:schemeClr val="tx1"/>
                </a:solidFill>
                <a:effectLst/>
                <a:latin typeface="+mn-lt"/>
                <a:ea typeface="+mn-ea"/>
                <a:cs typeface="+mn-cs"/>
              </a:rPr>
              <a:t>-</a:t>
            </a:r>
            <a:r>
              <a:rPr lang="zh-CN" altLang="en-US" sz="1200" b="0" i="0" kern="1200" dirty="0">
                <a:solidFill>
                  <a:schemeClr val="tx1"/>
                </a:solidFill>
                <a:effectLst/>
                <a:latin typeface="+mn-lt"/>
                <a:ea typeface="+mn-ea"/>
                <a:cs typeface="+mn-cs"/>
              </a:rPr>
              <a:t>修改；完成后关闭编辑母版即可。</a:t>
            </a:r>
            <a:endParaRPr lang="zh-CN" altLang="en-US" dirty="0"/>
          </a:p>
        </p:txBody>
      </p:sp>
      <p:sp>
        <p:nvSpPr>
          <p:cNvPr id="4" name="灯片编号占位符 3"/>
          <p:cNvSpPr>
            <a:spLocks noGrp="1"/>
          </p:cNvSpPr>
          <p:nvPr>
            <p:ph type="sldNum" sz="quarter" idx="10"/>
          </p:nvPr>
        </p:nvSpPr>
        <p:spPr/>
        <p:txBody>
          <a:bodyPr/>
          <a:lstStyle/>
          <a:p>
            <a:fld id="{D34C0232-94FA-4EBE-BB9B-79FBE486032D}" type="slidenum">
              <a:rPr lang="zh-CN" altLang="en-US" smtClean="0"/>
            </a:fld>
            <a:endParaRPr lang="zh-CN"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34C0232-94FA-4EBE-BB9B-79FBE486032D}" type="slidenum">
              <a:rPr lang="zh-CN" altLang="en-US" smtClean="0"/>
            </a:fld>
            <a:endParaRPr lang="zh-CN"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34C0232-94FA-4EBE-BB9B-79FBE486032D}" type="slidenum">
              <a:rPr lang="zh-CN" altLang="en-US" smtClean="0"/>
            </a:fld>
            <a:endParaRPr lang="zh-CN" alt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34C0232-94FA-4EBE-BB9B-79FBE486032D}" type="slidenum">
              <a:rPr lang="zh-CN" altLang="en-US" smtClean="0"/>
            </a:fld>
            <a:endParaRPr lang="zh-CN" alt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34C0232-94FA-4EBE-BB9B-79FBE486032D}" type="slidenum">
              <a:rPr lang="zh-CN" altLang="en-US" smtClean="0"/>
            </a:fld>
            <a:endParaRPr lang="zh-CN" alt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34C0232-94FA-4EBE-BB9B-79FBE486032D}" type="slidenum">
              <a:rPr lang="zh-CN" altLang="en-US" smtClean="0"/>
            </a:fld>
            <a:endParaRPr lang="zh-CN" alt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34C0232-94FA-4EBE-BB9B-79FBE486032D}" type="slidenum">
              <a:rPr lang="zh-CN" altLang="en-US" smtClean="0"/>
            </a:fld>
            <a:endParaRPr lang="zh-CN" alt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34C0232-94FA-4EBE-BB9B-79FBE486032D}" type="slidenum">
              <a:rPr lang="zh-CN" altLang="en-US" smtClean="0"/>
            </a:fld>
            <a:endParaRPr lang="zh-CN" alt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34C0232-94FA-4EBE-BB9B-79FBE486032D}" type="slidenum">
              <a:rPr lang="zh-CN" altLang="en-US" smtClean="0"/>
            </a:fld>
            <a:endParaRPr lang="zh-CN" alt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34C0232-94FA-4EBE-BB9B-79FBE486032D}" type="slidenum">
              <a:rPr lang="zh-CN" altLang="en-US" smtClean="0"/>
            </a:fld>
            <a:endParaRPr lang="zh-CN" alt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34C0232-94FA-4EBE-BB9B-79FBE486032D}" type="slidenum">
              <a:rPr lang="zh-CN" altLang="en-US" smtClean="0"/>
            </a:fld>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34C0232-94FA-4EBE-BB9B-79FBE486032D}" type="slidenum">
              <a:rPr lang="zh-CN" altLang="en-US" smtClean="0"/>
            </a:fld>
            <a:endParaRPr lang="zh-CN" alt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34C0232-94FA-4EBE-BB9B-79FBE486032D}" type="slidenum">
              <a:rPr lang="zh-CN" altLang="en-US" smtClean="0"/>
            </a:fld>
            <a:endParaRPr lang="zh-CN" alt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34C0232-94FA-4EBE-BB9B-79FBE486032D}" type="slidenum">
              <a:rPr lang="zh-CN" altLang="en-US" smtClean="0"/>
            </a:fld>
            <a:endParaRPr lang="zh-CN" alt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34C0232-94FA-4EBE-BB9B-79FBE486032D}" type="slidenum">
              <a:rPr lang="zh-CN" altLang="en-US" smtClean="0"/>
            </a:fld>
            <a:endParaRPr lang="zh-CN" alt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34C0232-94FA-4EBE-BB9B-79FBE486032D}" type="slidenum">
              <a:rPr lang="zh-CN" altLang="en-US" smtClean="0"/>
            </a:fld>
            <a:endParaRPr lang="zh-CN" alt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34C0232-94FA-4EBE-BB9B-79FBE486032D}" type="slidenum">
              <a:rPr lang="zh-CN" altLang="en-US" smtClean="0"/>
            </a:fld>
            <a:endParaRPr lang="zh-CN" alt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D34C0232-94FA-4EBE-BB9B-79FBE486032D}" type="slidenum">
              <a:rPr kumimoji="0" lang="zh-CN" altLang="en-US" sz="1200" b="0" i="0" u="none" strike="noStrike" kern="1200" cap="none" spc="0" normalizeH="0" baseline="0" noProof="0" smtClean="0">
                <a:ln>
                  <a:noFill/>
                </a:ln>
                <a:solidFill>
                  <a:prstClr val="black"/>
                </a:solidFill>
                <a:effectLst/>
                <a:uLnTx/>
                <a:uFillTx/>
                <a:latin typeface="等线" panose="02010600030101010101" charset="-122"/>
                <a:ea typeface="等线" panose="02010600030101010101" charset="-122"/>
                <a:cs typeface="+mn-cs"/>
              </a:rPr>
            </a:fld>
            <a:endParaRPr kumimoji="0" lang="zh-CN" altLang="en-US" sz="1200" b="0" i="0" u="none" strike="noStrike" kern="1200" cap="none" spc="0" normalizeH="0" baseline="0" noProof="0">
              <a:ln>
                <a:noFill/>
              </a:ln>
              <a:solidFill>
                <a:prstClr val="black"/>
              </a:solidFill>
              <a:effectLst/>
              <a:uLnTx/>
              <a:uFillTx/>
              <a:latin typeface="等线" panose="02010600030101010101" charset="-122"/>
              <a:ea typeface="等线" panose="02010600030101010101" charset="-122"/>
              <a:cs typeface="+mn-cs"/>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34C0232-94FA-4EBE-BB9B-79FBE486032D}" type="slidenum">
              <a:rPr lang="zh-CN" altLang="en-US" smtClean="0"/>
            </a:fld>
            <a:endParaRPr lang="zh-CN" altLang="en-US"/>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34C0232-94FA-4EBE-BB9B-79FBE486032D}" type="slidenum">
              <a:rPr lang="zh-CN" altLang="en-US" smtClean="0"/>
            </a:fld>
            <a:endParaRPr lang="zh-CN" altLang="en-US"/>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34C0232-94FA-4EBE-BB9B-79FBE486032D}" type="slidenum">
              <a:rPr lang="zh-CN" altLang="en-US" smtClean="0"/>
            </a:fld>
            <a:endParaRPr lang="zh-CN" altLang="en-US"/>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34C0232-94FA-4EBE-BB9B-79FBE486032D}" type="slidenum">
              <a:rPr lang="zh-CN" altLang="en-US" smtClean="0"/>
            </a:fld>
            <a:endParaRPr lang="zh-CN"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34C0232-94FA-4EBE-BB9B-79FBE486032D}" type="slidenum">
              <a:rPr lang="zh-CN" altLang="en-US" smtClean="0"/>
            </a:fld>
            <a:endParaRPr lang="zh-CN" altLang="en-US"/>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34C0232-94FA-4EBE-BB9B-79FBE486032D}" type="slidenum">
              <a:rPr lang="zh-CN" altLang="en-US" smtClean="0"/>
            </a:fld>
            <a:endParaRPr lang="zh-CN" altLang="en-US"/>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34C0232-94FA-4EBE-BB9B-79FBE486032D}" type="slidenum">
              <a:rPr lang="zh-CN" altLang="en-US" smtClean="0"/>
            </a:fld>
            <a:endParaRPr lang="zh-CN" altLang="en-US"/>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D34C0232-94FA-4EBE-BB9B-79FBE486032D}" type="slidenum">
              <a:rPr kumimoji="0" lang="zh-CN" altLang="en-US" sz="1200" b="0" i="0" u="none" strike="noStrike" kern="1200" cap="none" spc="0" normalizeH="0" baseline="0" noProof="0" smtClean="0">
                <a:ln>
                  <a:noFill/>
                </a:ln>
                <a:solidFill>
                  <a:prstClr val="black"/>
                </a:solidFill>
                <a:effectLst/>
                <a:uLnTx/>
                <a:uFillTx/>
                <a:latin typeface="等线" panose="02010600030101010101" charset="-122"/>
                <a:ea typeface="等线" panose="02010600030101010101" charset="-122"/>
                <a:cs typeface="+mn-cs"/>
              </a:rPr>
            </a:fld>
            <a:endParaRPr kumimoji="0" lang="zh-CN" altLang="en-US" sz="1200" b="0" i="0" u="none" strike="noStrike" kern="1200" cap="none" spc="0" normalizeH="0" baseline="0" noProof="0">
              <a:ln>
                <a:noFill/>
              </a:ln>
              <a:solidFill>
                <a:prstClr val="black"/>
              </a:solidFill>
              <a:effectLst/>
              <a:uLnTx/>
              <a:uFillTx/>
              <a:latin typeface="等线" panose="02010600030101010101" charset="-122"/>
              <a:ea typeface="等线" panose="02010600030101010101" charset="-122"/>
              <a:cs typeface="+mn-cs"/>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34C0232-94FA-4EBE-BB9B-79FBE486032D}" type="slidenum">
              <a:rPr lang="zh-CN" altLang="en-US" smtClean="0"/>
            </a:fld>
            <a:endParaRPr lang="zh-CN" altLang="en-US"/>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34C0232-94FA-4EBE-BB9B-79FBE486032D}" type="slidenum">
              <a:rPr lang="zh-CN" altLang="en-US" smtClean="0"/>
            </a:fld>
            <a:endParaRPr lang="zh-CN" altLang="en-US"/>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34C0232-94FA-4EBE-BB9B-79FBE486032D}" type="slidenum">
              <a:rPr lang="zh-CN" altLang="en-US" smtClean="0"/>
            </a:fld>
            <a:endParaRPr lang="zh-CN" altLang="en-US"/>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34C0232-94FA-4EBE-BB9B-79FBE486032D}" type="slidenum">
              <a:rPr lang="zh-CN" altLang="en-US" smtClean="0"/>
            </a:fld>
            <a:endParaRPr lang="zh-CN" altLang="en-US"/>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34C0232-94FA-4EBE-BB9B-79FBE486032D}" type="slidenum">
              <a:rPr lang="zh-CN" altLang="en-US" smtClean="0"/>
            </a:fld>
            <a:endParaRPr lang="zh-CN"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34C0232-94FA-4EBE-BB9B-79FBE486032D}" type="slidenum">
              <a:rPr lang="zh-CN" altLang="en-US" smtClean="0"/>
            </a:fld>
            <a:endParaRPr lang="zh-CN"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34C0232-94FA-4EBE-BB9B-79FBE486032D}" type="slidenum">
              <a:rPr lang="zh-CN" altLang="en-US" smtClean="0"/>
            </a:fld>
            <a:endParaRPr lang="zh-CN"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34C0232-94FA-4EBE-BB9B-79FBE486032D}" type="slidenum">
              <a:rPr lang="zh-CN" altLang="en-US" smtClean="0"/>
            </a:fld>
            <a:endParaRPr lang="zh-CN"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34C0232-94FA-4EBE-BB9B-79FBE486032D}" type="slidenum">
              <a:rPr lang="zh-CN" altLang="en-US" smtClean="0"/>
            </a:fld>
            <a:endParaRPr lang="zh-CN"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34C0232-94FA-4EBE-BB9B-79FBE486032D}" type="slidenum">
              <a:rPr lang="zh-CN" altLang="en-US" smtClean="0"/>
            </a:fld>
            <a:endParaRPr lang="zh-CN"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34C0232-94FA-4EBE-BB9B-79FBE486032D}" type="slidenum">
              <a:rPr lang="zh-CN" altLang="en-US" smtClean="0"/>
            </a:fld>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首页">
    <p:spTree>
      <p:nvGrpSpPr>
        <p:cNvPr id="1" name=""/>
        <p:cNvGrpSpPr/>
        <p:nvPr/>
      </p:nvGrpSpPr>
      <p:grpSpPr>
        <a:xfrm>
          <a:off x="0" y="0"/>
          <a:ext cx="0" cy="0"/>
          <a:chOff x="0" y="0"/>
          <a:chExt cx="0" cy="0"/>
        </a:xfrm>
      </p:grpSpPr>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目录页">
    <p:spTree>
      <p:nvGrpSpPr>
        <p:cNvPr id="1" name=""/>
        <p:cNvGrpSpPr/>
        <p:nvPr/>
      </p:nvGrpSpPr>
      <p:grpSpPr>
        <a:xfrm>
          <a:off x="0" y="0"/>
          <a:ext cx="0" cy="0"/>
          <a:chOff x="0" y="0"/>
          <a:chExt cx="0" cy="0"/>
        </a:xfrm>
      </p:grpSpPr>
      <p:sp>
        <p:nvSpPr>
          <p:cNvPr id="3" name="矩形: 圆角 2"/>
          <p:cNvSpPr/>
          <p:nvPr userDrawn="1"/>
        </p:nvSpPr>
        <p:spPr>
          <a:xfrm>
            <a:off x="562175" y="719807"/>
            <a:ext cx="11393714" cy="6081486"/>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zh-CN" alt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blank" preserve="1">
  <p:cSld name="过度页1">
    <p:spTree>
      <p:nvGrpSpPr>
        <p:cNvPr id="1" name=""/>
        <p:cNvGrpSpPr/>
        <p:nvPr/>
      </p:nvGrpSpPr>
      <p:grpSpPr>
        <a:xfrm>
          <a:off x="0" y="0"/>
          <a:ext cx="0" cy="0"/>
          <a:chOff x="0" y="0"/>
          <a:chExt cx="0" cy="0"/>
        </a:xfrm>
      </p:grpSpPr>
      <p:sp>
        <p:nvSpPr>
          <p:cNvPr id="3" name="矩形: 圆角 2"/>
          <p:cNvSpPr/>
          <p:nvPr userDrawn="1"/>
        </p:nvSpPr>
        <p:spPr>
          <a:xfrm>
            <a:off x="497198" y="707234"/>
            <a:ext cx="11393714" cy="6081486"/>
          </a:xfrm>
          <a:prstGeom prst="roundRect">
            <a:avLst/>
          </a:prstGeom>
          <a:solidFill>
            <a:schemeClr val="bg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内页-1">
    <p:spTree>
      <p:nvGrpSpPr>
        <p:cNvPr id="1" name=""/>
        <p:cNvGrpSpPr/>
        <p:nvPr/>
      </p:nvGrpSpPr>
      <p:grpSpPr>
        <a:xfrm>
          <a:off x="0" y="0"/>
          <a:ext cx="0" cy="0"/>
          <a:chOff x="0" y="0"/>
          <a:chExt cx="0" cy="0"/>
        </a:xfrm>
      </p:grpSpPr>
      <p:sp>
        <p:nvSpPr>
          <p:cNvPr id="3" name="矩形: 圆角 2"/>
          <p:cNvSpPr/>
          <p:nvPr userDrawn="1"/>
        </p:nvSpPr>
        <p:spPr>
          <a:xfrm>
            <a:off x="590695" y="721410"/>
            <a:ext cx="11393714" cy="6081486"/>
          </a:xfrm>
          <a:prstGeom prst="roundRect">
            <a:avLst/>
          </a:prstGeom>
          <a:solidFill>
            <a:schemeClr val="bg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_内页-1">
    <p:spTree>
      <p:nvGrpSpPr>
        <p:cNvPr id="1" name=""/>
        <p:cNvGrpSpPr/>
        <p:nvPr/>
      </p:nvGrpSpPr>
      <p:grpSpPr>
        <a:xfrm>
          <a:off x="0" y="0"/>
          <a:ext cx="0" cy="0"/>
          <a:chOff x="0" y="0"/>
          <a:chExt cx="0" cy="0"/>
        </a:xfrm>
      </p:grpSpPr>
      <p:sp>
        <p:nvSpPr>
          <p:cNvPr id="3" name="矩形: 圆角 2"/>
          <p:cNvSpPr/>
          <p:nvPr userDrawn="1"/>
        </p:nvSpPr>
        <p:spPr>
          <a:xfrm>
            <a:off x="526903" y="721410"/>
            <a:ext cx="11393714" cy="6081486"/>
          </a:xfrm>
          <a:prstGeom prst="roundRect">
            <a:avLst/>
          </a:prstGeom>
          <a:solidFill>
            <a:schemeClr val="bg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2_内页-1">
    <p:spTree>
      <p:nvGrpSpPr>
        <p:cNvPr id="1" name=""/>
        <p:cNvGrpSpPr/>
        <p:nvPr/>
      </p:nvGrpSpPr>
      <p:grpSpPr>
        <a:xfrm>
          <a:off x="0" y="0"/>
          <a:ext cx="0" cy="0"/>
          <a:chOff x="0" y="0"/>
          <a:chExt cx="0" cy="0"/>
        </a:xfrm>
      </p:grpSpPr>
      <p:sp>
        <p:nvSpPr>
          <p:cNvPr id="3" name="矩形: 圆角 2"/>
          <p:cNvSpPr/>
          <p:nvPr userDrawn="1"/>
        </p:nvSpPr>
        <p:spPr>
          <a:xfrm>
            <a:off x="519812" y="684365"/>
            <a:ext cx="11393714" cy="6081486"/>
          </a:xfrm>
          <a:prstGeom prst="roundRect">
            <a:avLst/>
          </a:prstGeom>
          <a:solidFill>
            <a:schemeClr val="bg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3_内页-1">
    <p:spTree>
      <p:nvGrpSpPr>
        <p:cNvPr id="1" name=""/>
        <p:cNvGrpSpPr/>
        <p:nvPr/>
      </p:nvGrpSpPr>
      <p:grpSpPr>
        <a:xfrm>
          <a:off x="0" y="0"/>
          <a:ext cx="0" cy="0"/>
          <a:chOff x="0" y="0"/>
          <a:chExt cx="0" cy="0"/>
        </a:xfrm>
      </p:grpSpPr>
      <p:sp>
        <p:nvSpPr>
          <p:cNvPr id="3" name="矩形: 圆角 2"/>
          <p:cNvSpPr/>
          <p:nvPr userDrawn="1"/>
        </p:nvSpPr>
        <p:spPr>
          <a:xfrm>
            <a:off x="491460" y="703776"/>
            <a:ext cx="11393714" cy="6081486"/>
          </a:xfrm>
          <a:prstGeom prst="roundRect">
            <a:avLst/>
          </a:prstGeom>
          <a:solidFill>
            <a:schemeClr val="bg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theme" Target="../theme/theme1.xml"/><Relationship Id="rId8" Type="http://schemas.openxmlformats.org/officeDocument/2006/relationships/image" Target="../media/image1.png"/><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2" name="图片 1"/>
          <p:cNvPicPr>
            <a:picLocks noChangeAspect="1"/>
          </p:cNvPicPr>
          <p:nvPr userDrawn="1"/>
        </p:nvPicPr>
        <p:blipFill>
          <a:blip r:embed="rId8"/>
          <a:stretch>
            <a:fillRect/>
          </a:stretch>
        </p:blipFill>
        <p:spPr>
          <a:xfrm>
            <a:off x="0" y="0"/>
            <a:ext cx="12192000" cy="6857999"/>
          </a:xfrm>
          <a:prstGeom prst="rect">
            <a:avLst/>
          </a:prstGeom>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xml"/><Relationship Id="rId1" Type="http://schemas.openxmlformats.org/officeDocument/2006/relationships/tags" Target="../tags/tag1.xml"/></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3.xml"/><Relationship Id="rId1" Type="http://schemas.openxmlformats.org/officeDocument/2006/relationships/image" Target="../media/image9.png"/></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3.xml"/><Relationship Id="rId1" Type="http://schemas.openxmlformats.org/officeDocument/2006/relationships/image" Target="../media/image10.png"/></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3.xml"/><Relationship Id="rId1" Type="http://schemas.openxmlformats.org/officeDocument/2006/relationships/image" Target="../media/image11.png"/></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3.xml"/><Relationship Id="rId1" Type="http://schemas.openxmlformats.org/officeDocument/2006/relationships/image" Target="../media/image12.png"/></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16.xml"/><Relationship Id="rId2" Type="http://schemas.openxmlformats.org/officeDocument/2006/relationships/slideLayout" Target="../slideLayouts/slideLayout3.xml"/><Relationship Id="rId1" Type="http://schemas.openxmlformats.org/officeDocument/2006/relationships/image" Target="../media/image13.png"/></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17.xml"/><Relationship Id="rId2" Type="http://schemas.openxmlformats.org/officeDocument/2006/relationships/slideLayout" Target="../slideLayouts/slideLayout3.xml"/><Relationship Id="rId1" Type="http://schemas.openxmlformats.org/officeDocument/2006/relationships/image" Target="../media/image14.png"/></Relationships>
</file>

<file path=ppt/slides/_rels/slide18.xml.rels><?xml version="1.0" encoding="UTF-8" standalone="yes"?>
<Relationships xmlns="http://schemas.openxmlformats.org/package/2006/relationships"><Relationship Id="rId5" Type="http://schemas.openxmlformats.org/officeDocument/2006/relationships/notesSlide" Target="../notesSlides/notesSlide18.xml"/><Relationship Id="rId4" Type="http://schemas.openxmlformats.org/officeDocument/2006/relationships/slideLayout" Target="../slideLayouts/slideLayout3.xml"/><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image" Target="../media/image15.png"/></Relationships>
</file>

<file path=ppt/slides/_rels/slide19.xml.rels><?xml version="1.0" encoding="UTF-8" standalone="yes"?>
<Relationships xmlns="http://schemas.openxmlformats.org/package/2006/relationships"><Relationship Id="rId4" Type="http://schemas.openxmlformats.org/officeDocument/2006/relationships/notesSlide" Target="../notesSlides/notesSlide19.xml"/><Relationship Id="rId3" Type="http://schemas.openxmlformats.org/officeDocument/2006/relationships/slideLayout" Target="../slideLayouts/slideLayout3.xml"/><Relationship Id="rId2" Type="http://schemas.openxmlformats.org/officeDocument/2006/relationships/image" Target="../media/image19.png"/><Relationship Id="rId1" Type="http://schemas.openxmlformats.org/officeDocument/2006/relationships/image" Target="../media/image18.png"/></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3.xml"/><Relationship Id="rId1" Type="http://schemas.openxmlformats.org/officeDocument/2006/relationships/image" Target="../media/image2.png"/></Relationships>
</file>

<file path=ppt/slides/_rels/slide20.xml.rels><?xml version="1.0" encoding="UTF-8" standalone="yes"?>
<Relationships xmlns="http://schemas.openxmlformats.org/package/2006/relationships"><Relationship Id="rId3" Type="http://schemas.openxmlformats.org/officeDocument/2006/relationships/notesSlide" Target="../notesSlides/notesSlide20.xml"/><Relationship Id="rId2" Type="http://schemas.openxmlformats.org/officeDocument/2006/relationships/slideLayout" Target="../slideLayouts/slideLayout3.xml"/><Relationship Id="rId1" Type="http://schemas.openxmlformats.org/officeDocument/2006/relationships/image" Target="../media/image17.png"/></Relationships>
</file>

<file path=ppt/slides/_rels/slide21.xml.rels><?xml version="1.0" encoding="UTF-8" standalone="yes"?>
<Relationships xmlns="http://schemas.openxmlformats.org/package/2006/relationships"><Relationship Id="rId4" Type="http://schemas.openxmlformats.org/officeDocument/2006/relationships/notesSlide" Target="../notesSlides/notesSlide21.xml"/><Relationship Id="rId3" Type="http://schemas.openxmlformats.org/officeDocument/2006/relationships/slideLayout" Target="../slideLayouts/slideLayout3.xml"/><Relationship Id="rId2" Type="http://schemas.openxmlformats.org/officeDocument/2006/relationships/image" Target="../media/image21.png"/><Relationship Id="rId1" Type="http://schemas.openxmlformats.org/officeDocument/2006/relationships/image" Target="../media/image20.png"/></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4" Type="http://schemas.openxmlformats.org/officeDocument/2006/relationships/notesSlide" Target="../notesSlides/notesSlide23.xml"/><Relationship Id="rId3" Type="http://schemas.openxmlformats.org/officeDocument/2006/relationships/slideLayout" Target="../slideLayouts/slideLayout3.xml"/><Relationship Id="rId2" Type="http://schemas.openxmlformats.org/officeDocument/2006/relationships/image" Target="../media/image23.png"/><Relationship Id="rId1" Type="http://schemas.openxmlformats.org/officeDocument/2006/relationships/image" Target="../media/image22.png"/></Relationships>
</file>

<file path=ppt/slides/_rels/slide24.xml.rels><?xml version="1.0" encoding="UTF-8" standalone="yes"?>
<Relationships xmlns="http://schemas.openxmlformats.org/package/2006/relationships"><Relationship Id="rId4" Type="http://schemas.openxmlformats.org/officeDocument/2006/relationships/notesSlide" Target="../notesSlides/notesSlide24.xml"/><Relationship Id="rId3" Type="http://schemas.openxmlformats.org/officeDocument/2006/relationships/slideLayout" Target="../slideLayouts/slideLayout3.xml"/><Relationship Id="rId2" Type="http://schemas.openxmlformats.org/officeDocument/2006/relationships/image" Target="../media/image25.png"/><Relationship Id="rId1" Type="http://schemas.openxmlformats.org/officeDocument/2006/relationships/image" Target="../media/image24.png"/></Relationships>
</file>

<file path=ppt/slides/_rels/slide25.xml.rels><?xml version="1.0" encoding="UTF-8" standalone="yes"?>
<Relationships xmlns="http://schemas.openxmlformats.org/package/2006/relationships"><Relationship Id="rId3" Type="http://schemas.openxmlformats.org/officeDocument/2006/relationships/notesSlide" Target="../notesSlides/notesSlide25.xml"/><Relationship Id="rId2" Type="http://schemas.openxmlformats.org/officeDocument/2006/relationships/slideLayout" Target="../slideLayouts/slideLayout3.xml"/><Relationship Id="rId1" Type="http://schemas.openxmlformats.org/officeDocument/2006/relationships/image" Target="../media/image4.png"/></Relationships>
</file>

<file path=ppt/slides/_rels/slide26.xml.rels><?xml version="1.0" encoding="UTF-8" standalone="yes"?>
<Relationships xmlns="http://schemas.openxmlformats.org/package/2006/relationships"><Relationship Id="rId3" Type="http://schemas.openxmlformats.org/officeDocument/2006/relationships/notesSlide" Target="../notesSlides/notesSlide26.xml"/><Relationship Id="rId2" Type="http://schemas.openxmlformats.org/officeDocument/2006/relationships/slideLayout" Target="../slideLayouts/slideLayout3.xml"/><Relationship Id="rId1" Type="http://schemas.openxmlformats.org/officeDocument/2006/relationships/image" Target="../media/image17.png"/></Relationships>
</file>

<file path=ppt/slides/_rels/slide27.xml.rels><?xml version="1.0" encoding="UTF-8" standalone="yes"?>
<Relationships xmlns="http://schemas.openxmlformats.org/package/2006/relationships"><Relationship Id="rId5" Type="http://schemas.openxmlformats.org/officeDocument/2006/relationships/notesSlide" Target="../notesSlides/notesSlide27.xml"/><Relationship Id="rId4" Type="http://schemas.openxmlformats.org/officeDocument/2006/relationships/slideLayout" Target="../slideLayouts/slideLayout3.xml"/><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image" Target="../media/image26.png"/></Relationships>
</file>

<file path=ppt/slides/_rels/slide28.xml.rels><?xml version="1.0" encoding="UTF-8" standalone="yes"?>
<Relationships xmlns="http://schemas.openxmlformats.org/package/2006/relationships"><Relationship Id="rId3" Type="http://schemas.openxmlformats.org/officeDocument/2006/relationships/notesSlide" Target="../notesSlides/notesSlide28.xml"/><Relationship Id="rId2" Type="http://schemas.openxmlformats.org/officeDocument/2006/relationships/slideLayout" Target="../slideLayouts/slideLayout3.xml"/><Relationship Id="rId1" Type="http://schemas.openxmlformats.org/officeDocument/2006/relationships/image" Target="../media/image17.png"/></Relationships>
</file>

<file path=ppt/slides/_rels/slide29.xml.rels><?xml version="1.0" encoding="UTF-8" standalone="yes"?>
<Relationships xmlns="http://schemas.openxmlformats.org/package/2006/relationships"><Relationship Id="rId5" Type="http://schemas.openxmlformats.org/officeDocument/2006/relationships/notesSlide" Target="../notesSlides/notesSlide29.xml"/><Relationship Id="rId4" Type="http://schemas.openxmlformats.org/officeDocument/2006/relationships/slideLayout" Target="../slideLayouts/slideLayout3.xml"/><Relationship Id="rId3" Type="http://schemas.openxmlformats.org/officeDocument/2006/relationships/image" Target="../media/image31.png"/><Relationship Id="rId2" Type="http://schemas.openxmlformats.org/officeDocument/2006/relationships/image" Target="../media/image30.png"/><Relationship Id="rId1" Type="http://schemas.openxmlformats.org/officeDocument/2006/relationships/image" Target="../media/image29.png"/></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2.xml"/><Relationship Id="rId1" Type="http://schemas.openxmlformats.org/officeDocument/2006/relationships/image" Target="../media/image3.png"/></Relationships>
</file>

<file path=ppt/slides/_rels/slide30.xml.rels><?xml version="1.0" encoding="UTF-8" standalone="yes"?>
<Relationships xmlns="http://schemas.openxmlformats.org/package/2006/relationships"><Relationship Id="rId4" Type="http://schemas.openxmlformats.org/officeDocument/2006/relationships/notesSlide" Target="../notesSlides/notesSlide30.xml"/><Relationship Id="rId3" Type="http://schemas.openxmlformats.org/officeDocument/2006/relationships/slideLayout" Target="../slideLayouts/slideLayout3.xml"/><Relationship Id="rId2" Type="http://schemas.openxmlformats.org/officeDocument/2006/relationships/image" Target="../media/image33.png"/><Relationship Id="rId1" Type="http://schemas.openxmlformats.org/officeDocument/2006/relationships/image" Target="../media/image32.png"/></Relationships>
</file>

<file path=ppt/slides/_rels/slide31.xml.rels><?xml version="1.0" encoding="UTF-8" standalone="yes"?>
<Relationships xmlns="http://schemas.openxmlformats.org/package/2006/relationships"><Relationship Id="rId7" Type="http://schemas.openxmlformats.org/officeDocument/2006/relationships/notesSlide" Target="../notesSlides/notesSlide31.xml"/><Relationship Id="rId6" Type="http://schemas.openxmlformats.org/officeDocument/2006/relationships/slideLayout" Target="../slideLayouts/slideLayout3.xml"/><Relationship Id="rId5" Type="http://schemas.openxmlformats.org/officeDocument/2006/relationships/image" Target="../media/image38.png"/><Relationship Id="rId4" Type="http://schemas.openxmlformats.org/officeDocument/2006/relationships/image" Target="../media/image37.png"/><Relationship Id="rId3" Type="http://schemas.openxmlformats.org/officeDocument/2006/relationships/image" Target="../media/image36.png"/><Relationship Id="rId2" Type="http://schemas.openxmlformats.org/officeDocument/2006/relationships/image" Target="../media/image35.png"/><Relationship Id="rId1" Type="http://schemas.openxmlformats.org/officeDocument/2006/relationships/image" Target="../media/image34.png"/></Relationships>
</file>

<file path=ppt/slides/_rels/slide32.xml.rels><?xml version="1.0" encoding="UTF-8" standalone="yes"?>
<Relationships xmlns="http://schemas.openxmlformats.org/package/2006/relationships"><Relationship Id="rId3" Type="http://schemas.openxmlformats.org/officeDocument/2006/relationships/notesSlide" Target="../notesSlides/notesSlide32.xml"/><Relationship Id="rId2" Type="http://schemas.openxmlformats.org/officeDocument/2006/relationships/slideLayout" Target="../slideLayouts/slideLayout3.xml"/><Relationship Id="rId1" Type="http://schemas.openxmlformats.org/officeDocument/2006/relationships/image" Target="../media/image4.png"/></Relationships>
</file>

<file path=ppt/slides/_rels/slide33.xml.rels><?xml version="1.0" encoding="UTF-8" standalone="yes"?>
<Relationships xmlns="http://schemas.openxmlformats.org/package/2006/relationships"><Relationship Id="rId3" Type="http://schemas.openxmlformats.org/officeDocument/2006/relationships/notesSlide" Target="../notesSlides/notesSlide33.xml"/><Relationship Id="rId2" Type="http://schemas.openxmlformats.org/officeDocument/2006/relationships/slideLayout" Target="../slideLayouts/slideLayout4.xml"/><Relationship Id="rId1" Type="http://schemas.openxmlformats.org/officeDocument/2006/relationships/image" Target="../media/image39.png"/></Relationships>
</file>

<file path=ppt/slides/_rels/slide34.xml.rels><?xml version="1.0" encoding="UTF-8" standalone="yes"?>
<Relationships xmlns="http://schemas.openxmlformats.org/package/2006/relationships"><Relationship Id="rId3" Type="http://schemas.openxmlformats.org/officeDocument/2006/relationships/notesSlide" Target="../notesSlides/notesSlide34.xml"/><Relationship Id="rId2" Type="http://schemas.openxmlformats.org/officeDocument/2006/relationships/slideLayout" Target="../slideLayouts/slideLayout4.xml"/><Relationship Id="rId1" Type="http://schemas.openxmlformats.org/officeDocument/2006/relationships/image" Target="../media/image17.png"/></Relationships>
</file>

<file path=ppt/slides/_rels/slide35.xml.rels><?xml version="1.0" encoding="UTF-8" standalone="yes"?>
<Relationships xmlns="http://schemas.openxmlformats.org/package/2006/relationships"><Relationship Id="rId3" Type="http://schemas.openxmlformats.org/officeDocument/2006/relationships/notesSlide" Target="../notesSlides/notesSlide35.xml"/><Relationship Id="rId2" Type="http://schemas.openxmlformats.org/officeDocument/2006/relationships/slideLayout" Target="../slideLayouts/slideLayout4.xml"/><Relationship Id="rId1" Type="http://schemas.openxmlformats.org/officeDocument/2006/relationships/image" Target="../media/image40.png"/></Relationships>
</file>

<file path=ppt/slides/_rels/slide36.xml.rels><?xml version="1.0" encoding="UTF-8" standalone="yes"?>
<Relationships xmlns="http://schemas.openxmlformats.org/package/2006/relationships"><Relationship Id="rId3" Type="http://schemas.openxmlformats.org/officeDocument/2006/relationships/notesSlide" Target="../notesSlides/notesSlide36.xml"/><Relationship Id="rId2" Type="http://schemas.openxmlformats.org/officeDocument/2006/relationships/slideLayout" Target="../slideLayouts/slideLayout4.xml"/><Relationship Id="rId1" Type="http://schemas.openxmlformats.org/officeDocument/2006/relationships/image" Target="../media/image41.png"/></Relationships>
</file>

<file path=ppt/slides/_rels/slide37.xml.rels><?xml version="1.0" encoding="UTF-8" standalone="yes"?>
<Relationships xmlns="http://schemas.openxmlformats.org/package/2006/relationships"><Relationship Id="rId4" Type="http://schemas.openxmlformats.org/officeDocument/2006/relationships/notesSlide" Target="../notesSlides/notesSlide37.xml"/><Relationship Id="rId3" Type="http://schemas.openxmlformats.org/officeDocument/2006/relationships/slideLayout" Target="../slideLayouts/slideLayout4.xml"/><Relationship Id="rId2" Type="http://schemas.openxmlformats.org/officeDocument/2006/relationships/image" Target="../media/image42.png"/><Relationship Id="rId1" Type="http://schemas.openxmlformats.org/officeDocument/2006/relationships/image" Target="../media/image41.png"/></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3.xml"/><Relationship Id="rId1" Type="http://schemas.openxmlformats.org/officeDocument/2006/relationships/image" Target="../media/image4.png"/></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3.xml"/><Relationship Id="rId1" Type="http://schemas.openxmlformats.org/officeDocument/2006/relationships/image" Target="../media/image5.png"/></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3.xml"/><Relationship Id="rId1" Type="http://schemas.openxmlformats.org/officeDocument/2006/relationships/image" Target="../media/image5.png"/></Relationships>
</file>

<file path=ppt/slides/_rels/slide7.xml.rels><?xml version="1.0" encoding="UTF-8" standalone="yes"?>
<Relationships xmlns="http://schemas.openxmlformats.org/package/2006/relationships"><Relationship Id="rId4" Type="http://schemas.openxmlformats.org/officeDocument/2006/relationships/notesSlide" Target="../notesSlides/notesSlide7.xml"/><Relationship Id="rId3" Type="http://schemas.openxmlformats.org/officeDocument/2006/relationships/slideLayout" Target="../slideLayouts/slideLayout3.xml"/><Relationship Id="rId2" Type="http://schemas.openxmlformats.org/officeDocument/2006/relationships/image" Target="../media/image6.png"/><Relationship Id="rId1" Type="http://schemas.openxmlformats.org/officeDocument/2006/relationships/image" Target="../media/image5.png"/></Relationships>
</file>

<file path=ppt/slides/_rels/slide8.xml.rels><?xml version="1.0" encoding="UTF-8" standalone="yes"?>
<Relationships xmlns="http://schemas.openxmlformats.org/package/2006/relationships"><Relationship Id="rId4" Type="http://schemas.openxmlformats.org/officeDocument/2006/relationships/notesSlide" Target="../notesSlides/notesSlide8.xml"/><Relationship Id="rId3" Type="http://schemas.openxmlformats.org/officeDocument/2006/relationships/slideLayout" Target="../slideLayouts/slideLayout3.xml"/><Relationship Id="rId2" Type="http://schemas.openxmlformats.org/officeDocument/2006/relationships/image" Target="../media/image7.png"/><Relationship Id="rId1" Type="http://schemas.openxmlformats.org/officeDocument/2006/relationships/image" Target="../media/image5.png"/></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3.xml"/><Relationship Id="rId1" Type="http://schemas.openxmlformats.org/officeDocument/2006/relationships/image" Target="../media/image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PA_文本框 6"/>
          <p:cNvSpPr txBox="1"/>
          <p:nvPr>
            <p:custDataLst>
              <p:tags r:id="rId1"/>
            </p:custDataLst>
          </p:nvPr>
        </p:nvSpPr>
        <p:spPr>
          <a:xfrm>
            <a:off x="659697" y="2778485"/>
            <a:ext cx="7241836" cy="1579663"/>
          </a:xfrm>
          <a:prstGeom prst="rect">
            <a:avLst/>
          </a:prstGeom>
          <a:noFill/>
        </p:spPr>
        <p:txBody>
          <a:bodyPr wrap="square" rtlCol="0" anchor="ctr">
            <a:spAutoFit/>
          </a:bodyPr>
          <a:lstStyle/>
          <a:p>
            <a:pPr algn="ctr">
              <a:lnSpc>
                <a:spcPct val="120000"/>
              </a:lnSpc>
            </a:pPr>
            <a:r>
              <a:rPr lang="zh-CN" altLang="en-US" sz="8800" b="1" dirty="0">
                <a:solidFill>
                  <a:schemeClr val="bg1"/>
                </a:solidFill>
                <a:effectLst>
                  <a:outerShdw blurRad="63500" sx="102000" sy="102000" algn="ctr" rotWithShape="0">
                    <a:prstClr val="black">
                      <a:alpha val="40000"/>
                    </a:prstClr>
                  </a:outerShdw>
                </a:effectLst>
                <a:latin typeface="方正有猫在_GBK" panose="02000000000000000000" pitchFamily="2" charset="-122"/>
                <a:ea typeface="方正有猫在_GBK" panose="02000000000000000000" pitchFamily="2" charset="-122"/>
              </a:rPr>
              <a:t>会画画的海龟</a:t>
            </a:r>
            <a:endParaRPr lang="zh-CN" sz="8800" b="1" dirty="0">
              <a:solidFill>
                <a:schemeClr val="bg1"/>
              </a:solidFill>
              <a:effectLst>
                <a:outerShdw blurRad="63500" sx="102000" sy="102000" algn="ctr" rotWithShape="0">
                  <a:prstClr val="black">
                    <a:alpha val="40000"/>
                  </a:prstClr>
                </a:outerShdw>
              </a:effectLst>
              <a:latin typeface="方正有猫在_GBK" panose="02000000000000000000" pitchFamily="2" charset="-122"/>
              <a:ea typeface="方正有猫在_GBK" panose="02000000000000000000" pitchFamily="2"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8" presetClass="entr" presetSubtype="0" accel="50000" fill="hold" grpId="0" nodeType="afterEffect">
                                  <p:stCondLst>
                                    <p:cond delay="0"/>
                                  </p:stCondLst>
                                  <p:iterate type="lt">
                                    <p:tmPct val="50000"/>
                                  </p:iterate>
                                  <p:childTnLst>
                                    <p:set>
                                      <p:cBhvr>
                                        <p:cTn id="6" dur="1" fill="hold">
                                          <p:stCondLst>
                                            <p:cond delay="0"/>
                                          </p:stCondLst>
                                        </p:cTn>
                                        <p:tgtEl>
                                          <p:spTgt spid="12"/>
                                        </p:tgtEl>
                                        <p:attrNameLst>
                                          <p:attrName>style.visibility</p:attrName>
                                        </p:attrNameLst>
                                      </p:cBhvr>
                                      <p:to>
                                        <p:strVal val="visible"/>
                                      </p:to>
                                    </p:set>
                                    <p:set>
                                      <p:cBhvr>
                                        <p:cTn id="7" dur="455" fill="hold">
                                          <p:stCondLst>
                                            <p:cond delay="0"/>
                                          </p:stCondLst>
                                        </p:cTn>
                                        <p:tgtEl>
                                          <p:spTgt spid="12"/>
                                        </p:tgtEl>
                                        <p:attrNameLst>
                                          <p:attrName>style.rotation</p:attrName>
                                        </p:attrNameLst>
                                      </p:cBhvr>
                                      <p:to>
                                        <p:strVal val="-45.0"/>
                                      </p:to>
                                    </p:set>
                                    <p:anim calcmode="lin" valueType="num">
                                      <p:cBhvr>
                                        <p:cTn id="8" dur="455" fill="hold">
                                          <p:stCondLst>
                                            <p:cond delay="455"/>
                                          </p:stCondLst>
                                        </p:cTn>
                                        <p:tgtEl>
                                          <p:spTgt spid="12"/>
                                        </p:tgtEl>
                                        <p:attrNameLst>
                                          <p:attrName>style.rotation</p:attrName>
                                        </p:attrNameLst>
                                      </p:cBhvr>
                                      <p:tavLst>
                                        <p:tav tm="0">
                                          <p:val>
                                            <p:fltVal val="-45"/>
                                          </p:val>
                                        </p:tav>
                                        <p:tav tm="69900">
                                          <p:val>
                                            <p:fltVal val="45"/>
                                          </p:val>
                                        </p:tav>
                                        <p:tav tm="100000">
                                          <p:val>
                                            <p:fltVal val="0"/>
                                          </p:val>
                                        </p:tav>
                                      </p:tavLst>
                                    </p:anim>
                                    <p:anim calcmode="lin" valueType="num">
                                      <p:cBhvr>
                                        <p:cTn id="9" dur="455" fill="hold">
                                          <p:stCondLst>
                                            <p:cond delay="0"/>
                                          </p:stCondLst>
                                        </p:cTn>
                                        <p:tgtEl>
                                          <p:spTgt spid="12"/>
                                        </p:tgtEl>
                                        <p:attrNameLst>
                                          <p:attrName>ppt_y</p:attrName>
                                        </p:attrNameLst>
                                      </p:cBhvr>
                                      <p:tavLst>
                                        <p:tav tm="0">
                                          <p:val>
                                            <p:strVal val="#ppt_y-1"/>
                                          </p:val>
                                        </p:tav>
                                        <p:tav tm="100000">
                                          <p:val>
                                            <p:strVal val="#ppt_y-(0.354*#ppt_w-0.172*#ppt_h)"/>
                                          </p:val>
                                        </p:tav>
                                      </p:tavLst>
                                    </p:anim>
                                    <p:anim calcmode="lin" valueType="num">
                                      <p:cBhvr>
                                        <p:cTn id="10" dur="156" decel="50000" autoRev="1" fill="hold">
                                          <p:stCondLst>
                                            <p:cond delay="455"/>
                                          </p:stCondLst>
                                        </p:cTn>
                                        <p:tgtEl>
                                          <p:spTgt spid="12"/>
                                        </p:tgtEl>
                                        <p:attrNameLst>
                                          <p:attrName>ppt_y</p:attrName>
                                        </p:attrNameLst>
                                      </p:cBhvr>
                                      <p:tavLst>
                                        <p:tav tm="0">
                                          <p:val>
                                            <p:strVal val="#ppt_y-(0.354*#ppt_w-0.172*#ppt_h)"/>
                                          </p:val>
                                        </p:tav>
                                        <p:tav tm="100000">
                                          <p:val>
                                            <p:strVal val="#ppt_y-(0.354*#ppt_w-0.172*#ppt_h)-#ppt_h/2"/>
                                          </p:val>
                                        </p:tav>
                                      </p:tavLst>
                                    </p:anim>
                                    <p:anim calcmode="lin" valueType="num">
                                      <p:cBhvr>
                                        <p:cTn id="11" dur="136" fill="hold">
                                          <p:stCondLst>
                                            <p:cond delay="864"/>
                                          </p:stCondLst>
                                        </p:cTn>
                                        <p:tgtEl>
                                          <p:spTgt spid="12"/>
                                        </p:tgtEl>
                                        <p:attrNameLst>
                                          <p:attrName>ppt_y</p:attrName>
                                        </p:attrNameLst>
                                      </p:cBhvr>
                                      <p:tavLst>
                                        <p:tav tm="0">
                                          <p:val>
                                            <p:strVal val="#ppt_y-(0.354*#ppt_w-0.172*#ppt_h)"/>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1225797" y="1934762"/>
            <a:ext cx="4736630" cy="569515"/>
          </a:xfrm>
          <a:prstGeom prst="rect">
            <a:avLst/>
          </a:prstGeom>
        </p:spPr>
        <p:txBody>
          <a:bodyPr wrap="square" lIns="0" tIns="0" rIns="0" bIns="0">
            <a:spAutoFit/>
          </a:bodyPr>
          <a:lstStyle/>
          <a:p>
            <a:pPr marL="342900" indent="-342900">
              <a:lnSpc>
                <a:spcPct val="150000"/>
              </a:lnSpc>
              <a:buFont typeface="Wingdings" panose="05000000000000000000" pitchFamily="2" charset="2"/>
              <a:buChar char="l"/>
            </a:pPr>
            <a:r>
              <a:rPr lang="zh-CN" altLang="en-US" sz="2800" dirty="0">
                <a:solidFill>
                  <a:srgbClr val="FF0000"/>
                </a:solidFill>
                <a:sym typeface="+mn-lt"/>
              </a:rPr>
              <a:t>屏幕坐标系</a:t>
            </a:r>
            <a:endParaRPr lang="zh-CN" altLang="en-US" sz="2800" dirty="0">
              <a:solidFill>
                <a:srgbClr val="FF0000"/>
              </a:solidFill>
              <a:sym typeface="+mn-lt"/>
            </a:endParaRPr>
          </a:p>
        </p:txBody>
      </p:sp>
      <p:sp>
        <p:nvSpPr>
          <p:cNvPr id="10" name="矩形 9"/>
          <p:cNvSpPr/>
          <p:nvPr/>
        </p:nvSpPr>
        <p:spPr>
          <a:xfrm>
            <a:off x="903944" y="839347"/>
            <a:ext cx="6884581" cy="923330"/>
          </a:xfrm>
          <a:prstGeom prst="rect">
            <a:avLst/>
          </a:prstGeom>
        </p:spPr>
        <p:txBody>
          <a:bodyPr wrap="square">
            <a:spAutoFit/>
          </a:bodyPr>
          <a:lstStyle/>
          <a:p>
            <a:pPr defTabSz="1245870">
              <a:defRPr/>
            </a:pPr>
            <a:r>
              <a:rPr lang="en-US" altLang="zh-CN" sz="5400" b="1" kern="0" dirty="0">
                <a:latin typeface="方正卡通简体" panose="02000000000000000000" pitchFamily="2" charset="-122"/>
                <a:ea typeface="方正卡通简体" panose="02000000000000000000" pitchFamily="2" charset="-122"/>
                <a:cs typeface="+mn-ea"/>
                <a:sym typeface="+mn-lt"/>
              </a:rPr>
              <a:t>1.3 </a:t>
            </a:r>
            <a:r>
              <a:rPr lang="zh-CN" altLang="en-US" sz="5400" b="1" kern="0" dirty="0">
                <a:latin typeface="方正卡通简体" panose="02000000000000000000" pitchFamily="2" charset="-122"/>
                <a:ea typeface="方正卡通简体" panose="02000000000000000000" pitchFamily="2" charset="-122"/>
                <a:cs typeface="+mn-ea"/>
                <a:sym typeface="+mn-lt"/>
              </a:rPr>
              <a:t>绘图坐标系</a:t>
            </a:r>
            <a:endParaRPr kumimoji="0" lang="zh-CN" altLang="en-US" sz="5400" b="1" i="0" u="none" strike="noStrike" kern="0" cap="none" spc="0" normalizeH="0" baseline="0" noProof="0" dirty="0">
              <a:ln>
                <a:noFill/>
              </a:ln>
              <a:effectLst/>
              <a:uLnTx/>
              <a:uFillTx/>
              <a:latin typeface="方正卡通简体" panose="02000000000000000000" pitchFamily="2" charset="-122"/>
              <a:ea typeface="方正卡通简体" panose="02000000000000000000" pitchFamily="2" charset="-122"/>
              <a:cs typeface="+mn-ea"/>
              <a:sym typeface="+mn-lt"/>
            </a:endParaRPr>
          </a:p>
        </p:txBody>
      </p:sp>
      <p:sp>
        <p:nvSpPr>
          <p:cNvPr id="6" name="文本框 5"/>
          <p:cNvSpPr txBox="1"/>
          <p:nvPr/>
        </p:nvSpPr>
        <p:spPr>
          <a:xfrm>
            <a:off x="824865" y="2676525"/>
            <a:ext cx="5346065" cy="1938020"/>
          </a:xfrm>
          <a:prstGeom prst="rect">
            <a:avLst/>
          </a:prstGeom>
          <a:noFill/>
        </p:spPr>
        <p:txBody>
          <a:bodyPr wrap="square">
            <a:spAutoFit/>
          </a:bodyPr>
          <a:lstStyle/>
          <a:p>
            <a:pPr>
              <a:lnSpc>
                <a:spcPct val="150000"/>
              </a:lnSpc>
            </a:pPr>
            <a:r>
              <a:rPr lang="zh-CN" altLang="en-US" sz="2000" dirty="0">
                <a:latin typeface="Times New Roman" panose="02020603050405020304" pitchFamily="18" charset="0"/>
                <a:cs typeface="Times New Roman" panose="02020603050405020304" pitchFamily="18" charset="0"/>
              </a:rPr>
              <a:t>屏幕坐标系是指在计算机或手机的屏幕上绘图或显示信息时使用的坐标系，以</a:t>
            </a:r>
            <a:r>
              <a:rPr lang="zh-CN" altLang="en-US" sz="2000" dirty="0">
                <a:solidFill>
                  <a:srgbClr val="FF0000"/>
                </a:solidFill>
                <a:latin typeface="Times New Roman" panose="02020603050405020304" pitchFamily="18" charset="0"/>
                <a:cs typeface="Times New Roman" panose="02020603050405020304" pitchFamily="18" charset="0"/>
              </a:rPr>
              <a:t>像素</a:t>
            </a:r>
            <a:r>
              <a:rPr lang="zh-CN" altLang="en-US" sz="2000" dirty="0">
                <a:latin typeface="Times New Roman" panose="02020603050405020304" pitchFamily="18" charset="0"/>
                <a:cs typeface="Times New Roman" panose="02020603050405020304" pitchFamily="18" charset="0"/>
              </a:rPr>
              <a:t>为单位。屏幕坐标系中，屏幕最左上方像素的坐标定为</a:t>
            </a:r>
            <a:r>
              <a:rPr lang="en-US" altLang="zh-CN" sz="2000" dirty="0">
                <a:latin typeface="Times New Roman" panose="02020603050405020304" pitchFamily="18" charset="0"/>
                <a:cs typeface="Times New Roman" panose="02020603050405020304" pitchFamily="18" charset="0"/>
              </a:rPr>
              <a:t>(0,0)</a:t>
            </a:r>
            <a:r>
              <a:rPr lang="zh-CN" altLang="en-US" sz="2000" dirty="0">
                <a:latin typeface="Times New Roman" panose="02020603050405020304" pitchFamily="18" charset="0"/>
                <a:cs typeface="Times New Roman" panose="02020603050405020304" pitchFamily="18" charset="0"/>
              </a:rPr>
              <a:t>， </a:t>
            </a:r>
            <a:r>
              <a:rPr lang="en-US" altLang="zh-CN" sz="2000" dirty="0">
                <a:solidFill>
                  <a:srgbClr val="FF0000"/>
                </a:solidFill>
                <a:latin typeface="Times New Roman" panose="02020603050405020304" pitchFamily="18" charset="0"/>
                <a:cs typeface="Times New Roman" panose="02020603050405020304" pitchFamily="18" charset="0"/>
              </a:rPr>
              <a:t>X</a:t>
            </a:r>
            <a:r>
              <a:rPr lang="zh-CN" altLang="en-US" sz="2000" dirty="0">
                <a:solidFill>
                  <a:srgbClr val="FF0000"/>
                </a:solidFill>
                <a:latin typeface="Times New Roman" panose="02020603050405020304" pitchFamily="18" charset="0"/>
                <a:cs typeface="Times New Roman" panose="02020603050405020304" pitchFamily="18" charset="0"/>
              </a:rPr>
              <a:t>轴从左往右递增， </a:t>
            </a:r>
            <a:r>
              <a:rPr lang="en-US" altLang="zh-CN" sz="2000" dirty="0">
                <a:solidFill>
                  <a:srgbClr val="FF0000"/>
                </a:solidFill>
                <a:latin typeface="Times New Roman" panose="02020603050405020304" pitchFamily="18" charset="0"/>
                <a:cs typeface="Times New Roman" panose="02020603050405020304" pitchFamily="18" charset="0"/>
              </a:rPr>
              <a:t>Y</a:t>
            </a:r>
            <a:r>
              <a:rPr lang="zh-CN" altLang="en-US" sz="2000" dirty="0">
                <a:solidFill>
                  <a:srgbClr val="FF0000"/>
                </a:solidFill>
                <a:latin typeface="Times New Roman" panose="02020603050405020304" pitchFamily="18" charset="0"/>
                <a:cs typeface="Times New Roman" panose="02020603050405020304" pitchFamily="18" charset="0"/>
              </a:rPr>
              <a:t>轴从上往下递增。</a:t>
            </a:r>
            <a:endParaRPr lang="zh-CN" altLang="en-US" sz="2000" dirty="0">
              <a:solidFill>
                <a:srgbClr val="FF0000"/>
              </a:solidFill>
              <a:latin typeface="Times New Roman" panose="02020603050405020304" pitchFamily="18" charset="0"/>
              <a:cs typeface="Times New Roman" panose="02020603050405020304" pitchFamily="18" charset="0"/>
            </a:endParaRPr>
          </a:p>
        </p:txBody>
      </p:sp>
      <p:sp>
        <p:nvSpPr>
          <p:cNvPr id="11" name="文本框 10"/>
          <p:cNvSpPr txBox="1"/>
          <p:nvPr/>
        </p:nvSpPr>
        <p:spPr>
          <a:xfrm>
            <a:off x="8324850" y="5460718"/>
            <a:ext cx="2066925" cy="458459"/>
          </a:xfrm>
          <a:prstGeom prst="rect">
            <a:avLst/>
          </a:prstGeom>
          <a:noFill/>
        </p:spPr>
        <p:txBody>
          <a:bodyPr wrap="square">
            <a:spAutoFit/>
          </a:bodyPr>
          <a:lstStyle/>
          <a:p>
            <a:pPr>
              <a:lnSpc>
                <a:spcPct val="150000"/>
              </a:lnSpc>
            </a:pPr>
            <a:r>
              <a:rPr lang="zh-CN" altLang="en-US" dirty="0"/>
              <a:t>屏幕坐标系</a:t>
            </a:r>
            <a:endParaRPr lang="zh-CN" altLang="en-US" dirty="0"/>
          </a:p>
        </p:txBody>
      </p:sp>
      <p:pic>
        <p:nvPicPr>
          <p:cNvPr id="4" name="图片 3"/>
          <p:cNvPicPr>
            <a:picLocks noChangeAspect="1"/>
          </p:cNvPicPr>
          <p:nvPr/>
        </p:nvPicPr>
        <p:blipFill>
          <a:blip r:embed="rId1"/>
          <a:stretch>
            <a:fillRect/>
          </a:stretch>
        </p:blipFill>
        <p:spPr>
          <a:xfrm>
            <a:off x="6353919" y="1333181"/>
            <a:ext cx="5161695" cy="4192942"/>
          </a:xfrm>
          <a:prstGeom prst="rect">
            <a:avLst/>
          </a:prstGeom>
        </p:spPr>
      </p:pic>
      <p:sp>
        <p:nvSpPr>
          <p:cNvPr id="12" name="文本框 11"/>
          <p:cNvSpPr txBox="1"/>
          <p:nvPr/>
        </p:nvSpPr>
        <p:spPr>
          <a:xfrm>
            <a:off x="688340" y="4716145"/>
            <a:ext cx="5665470" cy="1476375"/>
          </a:xfrm>
          <a:prstGeom prst="rect">
            <a:avLst/>
          </a:prstGeom>
          <a:noFill/>
        </p:spPr>
        <p:txBody>
          <a:bodyPr wrap="square">
            <a:spAutoFit/>
          </a:bodyPr>
          <a:lstStyle/>
          <a:p>
            <a:pPr marL="0" marR="0" lvl="0" indent="0" algn="l" defTabSz="914400" rtl="0" eaLnBrk="1" fontAlgn="auto" latinLnBrk="0" hangingPunct="1">
              <a:lnSpc>
                <a:spcPct val="150000"/>
              </a:lnSpc>
              <a:spcBef>
                <a:spcPts val="0"/>
              </a:spcBef>
              <a:spcAft>
                <a:spcPts val="0"/>
              </a:spcAft>
              <a:buClrTx/>
              <a:buSzTx/>
              <a:buFontTx/>
              <a:buNone/>
              <a:defRPr/>
            </a:pPr>
            <a:r>
              <a:rPr kumimoji="0" lang="zh-CN" altLang="en-US" sz="2000" b="0" i="0" u="none" strike="noStrike" kern="1200" cap="none" spc="0" normalizeH="0" baseline="0" noProof="0" dirty="0">
                <a:ln>
                  <a:noFill/>
                </a:ln>
                <a:solidFill>
                  <a:prstClr val="black"/>
                </a:solidFill>
                <a:effectLst/>
                <a:uLnTx/>
                <a:uFillTx/>
                <a:latin typeface="微软雅黑" panose="020B0503020204020204" charset="-122"/>
                <a:ea typeface="微软雅黑" panose="020B0503020204020204" charset="-122"/>
                <a:cs typeface="+mn-cs"/>
              </a:rPr>
              <a:t> </a:t>
            </a:r>
            <a:r>
              <a:rPr kumimoji="0" lang="en-US" altLang="zh-CN" sz="2000" b="0" i="0" u="none" strike="noStrike" kern="1200" cap="none" spc="0" normalizeH="0" baseline="0" noProof="0" dirty="0">
                <a:ln>
                  <a:noFill/>
                </a:ln>
                <a:solidFill>
                  <a:prstClr val="black"/>
                </a:solidFill>
                <a:effectLst/>
                <a:uLnTx/>
                <a:uFillTx/>
                <a:latin typeface="Times New Roman" panose="02020603050405020304" pitchFamily="18" charset="0"/>
                <a:ea typeface="微软雅黑" panose="020B0503020204020204" charset="-122"/>
                <a:cs typeface="Times New Roman" panose="02020603050405020304" pitchFamily="18" charset="0"/>
              </a:rPr>
              <a:t>X</a:t>
            </a:r>
            <a:r>
              <a:rPr kumimoji="0" lang="zh-CN" altLang="en-US" sz="2000" b="0" i="0" u="none" strike="noStrike" kern="1200" cap="none" spc="0" normalizeH="0" baseline="0" noProof="0" dirty="0">
                <a:ln>
                  <a:noFill/>
                </a:ln>
                <a:solidFill>
                  <a:prstClr val="black"/>
                </a:solidFill>
                <a:effectLst/>
                <a:uLnTx/>
                <a:uFillTx/>
                <a:latin typeface="Times New Roman" panose="02020603050405020304" pitchFamily="18" charset="0"/>
                <a:ea typeface="微软雅黑" panose="020B0503020204020204" charset="-122"/>
                <a:cs typeface="Times New Roman" panose="02020603050405020304" pitchFamily="18" charset="0"/>
              </a:rPr>
              <a:t>、 </a:t>
            </a:r>
            <a:r>
              <a:rPr kumimoji="0" lang="en-US" altLang="zh-CN" sz="2000" b="0" i="0" u="none" strike="noStrike" kern="1200" cap="none" spc="0" normalizeH="0" baseline="0" noProof="0" dirty="0">
                <a:ln>
                  <a:noFill/>
                </a:ln>
                <a:solidFill>
                  <a:prstClr val="black"/>
                </a:solidFill>
                <a:effectLst/>
                <a:uLnTx/>
                <a:uFillTx/>
                <a:latin typeface="Times New Roman" panose="02020603050405020304" pitchFamily="18" charset="0"/>
                <a:ea typeface="微软雅黑" panose="020B0503020204020204" charset="-122"/>
                <a:cs typeface="Times New Roman" panose="02020603050405020304" pitchFamily="18" charset="0"/>
              </a:rPr>
              <a:t>Y</a:t>
            </a:r>
            <a:r>
              <a:rPr kumimoji="0" lang="zh-CN" altLang="en-US" sz="2000" b="0" i="0" u="none" strike="noStrike" kern="1200" cap="none" spc="0" normalizeH="0" baseline="0" noProof="0" dirty="0">
                <a:ln>
                  <a:noFill/>
                </a:ln>
                <a:solidFill>
                  <a:prstClr val="black"/>
                </a:solidFill>
                <a:effectLst/>
                <a:uLnTx/>
                <a:uFillTx/>
                <a:latin typeface="Times New Roman" panose="02020603050405020304" pitchFamily="18" charset="0"/>
                <a:ea typeface="微软雅黑" panose="020B0503020204020204" charset="-122"/>
                <a:cs typeface="Times New Roman" panose="02020603050405020304" pitchFamily="18" charset="0"/>
              </a:rPr>
              <a:t>的像素值取决于显示器的分辨率。以</a:t>
            </a:r>
            <a:r>
              <a:rPr kumimoji="0" lang="en-US" altLang="zh-CN" sz="2000" b="0" i="0" u="none" strike="noStrike" kern="1200" cap="none" spc="0" normalizeH="0" baseline="0" noProof="0" dirty="0">
                <a:ln>
                  <a:noFill/>
                </a:ln>
                <a:solidFill>
                  <a:prstClr val="black"/>
                </a:solidFill>
                <a:effectLst/>
                <a:uLnTx/>
                <a:uFillTx/>
                <a:latin typeface="Times New Roman" panose="02020603050405020304" pitchFamily="18" charset="0"/>
                <a:ea typeface="微软雅黑" panose="020B0503020204020204" charset="-122"/>
                <a:cs typeface="Times New Roman" panose="02020603050405020304" pitchFamily="18" charset="0"/>
              </a:rPr>
              <a:t>1024×768</a:t>
            </a:r>
            <a:r>
              <a:rPr kumimoji="0" lang="zh-CN" altLang="en-US" sz="2000" b="0" i="0" u="none" strike="noStrike" kern="1200" cap="none" spc="0" normalizeH="0" baseline="0" noProof="0" dirty="0">
                <a:ln>
                  <a:noFill/>
                </a:ln>
                <a:solidFill>
                  <a:prstClr val="black"/>
                </a:solidFill>
                <a:effectLst/>
                <a:uLnTx/>
                <a:uFillTx/>
                <a:latin typeface="Times New Roman" panose="02020603050405020304" pitchFamily="18" charset="0"/>
                <a:ea typeface="微软雅黑" panose="020B0503020204020204" charset="-122"/>
                <a:cs typeface="Times New Roman" panose="02020603050405020304" pitchFamily="18" charset="0"/>
              </a:rPr>
              <a:t>的分辨率为例， </a:t>
            </a:r>
            <a:r>
              <a:rPr kumimoji="0" lang="en-US" altLang="zh-CN" sz="2000" b="0" i="0" u="none" strike="noStrike" kern="1200" cap="none" spc="0" normalizeH="0" baseline="0" noProof="0" dirty="0">
                <a:ln>
                  <a:noFill/>
                </a:ln>
                <a:solidFill>
                  <a:prstClr val="black"/>
                </a:solidFill>
                <a:effectLst/>
                <a:uLnTx/>
                <a:uFillTx/>
                <a:latin typeface="Times New Roman" panose="02020603050405020304" pitchFamily="18" charset="0"/>
                <a:ea typeface="微软雅黑" panose="020B0503020204020204" charset="-122"/>
                <a:cs typeface="Times New Roman" panose="02020603050405020304" pitchFamily="18" charset="0"/>
              </a:rPr>
              <a:t>X</a:t>
            </a:r>
            <a:r>
              <a:rPr kumimoji="0" lang="zh-CN" altLang="en-US" sz="2000" b="0" i="0" u="none" strike="noStrike" kern="1200" cap="none" spc="0" normalizeH="0" baseline="0" noProof="0" dirty="0">
                <a:ln>
                  <a:noFill/>
                </a:ln>
                <a:solidFill>
                  <a:prstClr val="black"/>
                </a:solidFill>
                <a:effectLst/>
                <a:uLnTx/>
                <a:uFillTx/>
                <a:latin typeface="Times New Roman" panose="02020603050405020304" pitchFamily="18" charset="0"/>
                <a:ea typeface="微软雅黑" panose="020B0503020204020204" charset="-122"/>
                <a:cs typeface="Times New Roman" panose="02020603050405020304" pitchFamily="18" charset="0"/>
              </a:rPr>
              <a:t>的值在</a:t>
            </a:r>
            <a:r>
              <a:rPr kumimoji="0" lang="en-US" altLang="zh-CN" sz="2000" b="0" i="0" u="none" strike="noStrike" kern="1200" cap="none" spc="0" normalizeH="0" baseline="0" noProof="0" dirty="0">
                <a:ln>
                  <a:noFill/>
                </a:ln>
                <a:solidFill>
                  <a:prstClr val="black"/>
                </a:solidFill>
                <a:effectLst/>
                <a:uLnTx/>
                <a:uFillTx/>
                <a:latin typeface="Times New Roman" panose="02020603050405020304" pitchFamily="18" charset="0"/>
                <a:ea typeface="微软雅黑" panose="020B0503020204020204" charset="-122"/>
                <a:cs typeface="Times New Roman" panose="02020603050405020304" pitchFamily="18" charset="0"/>
              </a:rPr>
              <a:t>0~1024</a:t>
            </a:r>
            <a:r>
              <a:rPr kumimoji="0" lang="zh-CN" altLang="en-US" sz="2000" b="0" i="0" u="none" strike="noStrike" kern="1200" cap="none" spc="0" normalizeH="0" baseline="0" noProof="0" dirty="0">
                <a:ln>
                  <a:noFill/>
                </a:ln>
                <a:solidFill>
                  <a:prstClr val="black"/>
                </a:solidFill>
                <a:effectLst/>
                <a:uLnTx/>
                <a:uFillTx/>
                <a:latin typeface="Times New Roman" panose="02020603050405020304" pitchFamily="18" charset="0"/>
                <a:ea typeface="微软雅黑" panose="020B0503020204020204" charset="-122"/>
                <a:cs typeface="Times New Roman" panose="02020603050405020304" pitchFamily="18" charset="0"/>
              </a:rPr>
              <a:t>， </a:t>
            </a:r>
            <a:r>
              <a:rPr kumimoji="0" lang="en-US" altLang="zh-CN" sz="2000" b="0" i="0" u="none" strike="noStrike" kern="1200" cap="none" spc="0" normalizeH="0" baseline="0" noProof="0" dirty="0">
                <a:ln>
                  <a:noFill/>
                </a:ln>
                <a:solidFill>
                  <a:prstClr val="black"/>
                </a:solidFill>
                <a:effectLst/>
                <a:uLnTx/>
                <a:uFillTx/>
                <a:latin typeface="Times New Roman" panose="02020603050405020304" pitchFamily="18" charset="0"/>
                <a:ea typeface="微软雅黑" panose="020B0503020204020204" charset="-122"/>
                <a:cs typeface="Times New Roman" panose="02020603050405020304" pitchFamily="18" charset="0"/>
              </a:rPr>
              <a:t>Y</a:t>
            </a:r>
            <a:r>
              <a:rPr kumimoji="0" lang="zh-CN" altLang="en-US" sz="2000" b="0" i="0" u="none" strike="noStrike" kern="1200" cap="none" spc="0" normalizeH="0" baseline="0" noProof="0" dirty="0">
                <a:ln>
                  <a:noFill/>
                </a:ln>
                <a:solidFill>
                  <a:prstClr val="black"/>
                </a:solidFill>
                <a:effectLst/>
                <a:uLnTx/>
                <a:uFillTx/>
                <a:latin typeface="Times New Roman" panose="02020603050405020304" pitchFamily="18" charset="0"/>
                <a:ea typeface="微软雅黑" panose="020B0503020204020204" charset="-122"/>
                <a:cs typeface="Times New Roman" panose="02020603050405020304" pitchFamily="18" charset="0"/>
              </a:rPr>
              <a:t>的值在</a:t>
            </a:r>
            <a:r>
              <a:rPr kumimoji="0" lang="en-US" altLang="zh-CN" sz="2000" b="0" i="0" u="none" strike="noStrike" kern="1200" cap="none" spc="0" normalizeH="0" baseline="0" noProof="0" dirty="0">
                <a:ln>
                  <a:noFill/>
                </a:ln>
                <a:solidFill>
                  <a:prstClr val="black"/>
                </a:solidFill>
                <a:effectLst/>
                <a:uLnTx/>
                <a:uFillTx/>
                <a:latin typeface="Times New Roman" panose="02020603050405020304" pitchFamily="18" charset="0"/>
                <a:ea typeface="微软雅黑" panose="020B0503020204020204" charset="-122"/>
                <a:cs typeface="Times New Roman" panose="02020603050405020304" pitchFamily="18" charset="0"/>
              </a:rPr>
              <a:t>0~768</a:t>
            </a:r>
            <a:r>
              <a:rPr kumimoji="0" lang="zh-CN" altLang="en-US" sz="2000" b="0" i="0" u="none" strike="noStrike" kern="1200" cap="none" spc="0" normalizeH="0" baseline="0" noProof="0" dirty="0">
                <a:ln>
                  <a:noFill/>
                </a:ln>
                <a:solidFill>
                  <a:prstClr val="black"/>
                </a:solidFill>
                <a:effectLst/>
                <a:uLnTx/>
                <a:uFillTx/>
                <a:latin typeface="Times New Roman" panose="02020603050405020304" pitchFamily="18" charset="0"/>
                <a:ea typeface="微软雅黑" panose="020B0503020204020204" charset="-122"/>
                <a:cs typeface="Times New Roman" panose="02020603050405020304" pitchFamily="18" charset="0"/>
              </a:rPr>
              <a:t>。</a:t>
            </a:r>
            <a:endParaRPr kumimoji="0" lang="zh-CN" altLang="en-US" sz="2000" b="0" i="0" u="none" strike="noStrike" kern="1200" cap="none" spc="0" normalizeH="0" baseline="0" noProof="0" dirty="0">
              <a:ln>
                <a:noFill/>
              </a:ln>
              <a:solidFill>
                <a:prstClr val="black"/>
              </a:solidFill>
              <a:effectLst/>
              <a:uLnTx/>
              <a:uFillTx/>
              <a:latin typeface="Times New Roman" panose="02020603050405020304" pitchFamily="18" charset="0"/>
              <a:ea typeface="微软雅黑" panose="020B0503020204020204" charset="-122"/>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11"/>
                                        </p:tgtEl>
                                        <p:attrNameLst>
                                          <p:attrName>style.visibility</p:attrName>
                                        </p:attrNameLst>
                                      </p:cBhvr>
                                      <p:to>
                                        <p:strVal val="visible"/>
                                      </p:to>
                                    </p:set>
                                    <p:animEffect transition="in" filter="fade">
                                      <p:cBhvr>
                                        <p:cTn id="14" dur="1000"/>
                                        <p:tgtEl>
                                          <p:spTgt spid="11"/>
                                        </p:tgtEl>
                                      </p:cBhvr>
                                    </p:animEffect>
                                    <p:anim calcmode="lin" valueType="num">
                                      <p:cBhvr>
                                        <p:cTn id="15" dur="1000" fill="hold"/>
                                        <p:tgtEl>
                                          <p:spTgt spid="11"/>
                                        </p:tgtEl>
                                        <p:attrNameLst>
                                          <p:attrName>ppt_x</p:attrName>
                                        </p:attrNameLst>
                                      </p:cBhvr>
                                      <p:tavLst>
                                        <p:tav tm="0">
                                          <p:val>
                                            <p:strVal val="#ppt_x"/>
                                          </p:val>
                                        </p:tav>
                                        <p:tav tm="100000">
                                          <p:val>
                                            <p:strVal val="#ppt_x"/>
                                          </p:val>
                                        </p:tav>
                                      </p:tavLst>
                                    </p:anim>
                                    <p:anim calcmode="lin" valueType="num">
                                      <p:cBhvr>
                                        <p:cTn id="16"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12"/>
                                        </p:tgtEl>
                                        <p:attrNameLst>
                                          <p:attrName>style.visibility</p:attrName>
                                        </p:attrNameLst>
                                      </p:cBhvr>
                                      <p:to>
                                        <p:strVal val="visible"/>
                                      </p:to>
                                    </p:set>
                                    <p:animEffect transition="in" filter="fade">
                                      <p:cBhvr>
                                        <p:cTn id="21" dur="1000"/>
                                        <p:tgtEl>
                                          <p:spTgt spid="12"/>
                                        </p:tgtEl>
                                      </p:cBhvr>
                                    </p:animEffect>
                                    <p:anim calcmode="lin" valueType="num">
                                      <p:cBhvr>
                                        <p:cTn id="22" dur="1000" fill="hold"/>
                                        <p:tgtEl>
                                          <p:spTgt spid="12"/>
                                        </p:tgtEl>
                                        <p:attrNameLst>
                                          <p:attrName>ppt_x</p:attrName>
                                        </p:attrNameLst>
                                      </p:cBhvr>
                                      <p:tavLst>
                                        <p:tav tm="0">
                                          <p:val>
                                            <p:strVal val="#ppt_x"/>
                                          </p:val>
                                        </p:tav>
                                        <p:tav tm="100000">
                                          <p:val>
                                            <p:strVal val="#ppt_x"/>
                                          </p:val>
                                        </p:tav>
                                      </p:tavLst>
                                    </p:anim>
                                    <p:anim calcmode="lin" valueType="num">
                                      <p:cBhvr>
                                        <p:cTn id="23"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2"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1152771" y="2021757"/>
            <a:ext cx="5371853" cy="569515"/>
          </a:xfrm>
          <a:prstGeom prst="rect">
            <a:avLst/>
          </a:prstGeom>
        </p:spPr>
        <p:txBody>
          <a:bodyPr wrap="square" lIns="0" tIns="0" rIns="0" bIns="0">
            <a:spAutoFit/>
          </a:bodyPr>
          <a:lstStyle/>
          <a:p>
            <a:pPr marL="342900" indent="-342900">
              <a:lnSpc>
                <a:spcPct val="150000"/>
              </a:lnSpc>
              <a:buFont typeface="Wingdings" panose="05000000000000000000" pitchFamily="2" charset="2"/>
              <a:buChar char="l"/>
            </a:pPr>
            <a:r>
              <a:rPr lang="zh-CN" altLang="en-US" sz="2800" dirty="0">
                <a:solidFill>
                  <a:srgbClr val="FF0000"/>
                </a:solidFill>
                <a:sym typeface="+mn-lt"/>
              </a:rPr>
              <a:t>画布坐标系与屏幕坐标系的关系</a:t>
            </a:r>
            <a:endParaRPr lang="zh-CN" altLang="en-US" sz="2800" dirty="0">
              <a:solidFill>
                <a:srgbClr val="FF0000"/>
              </a:solidFill>
              <a:sym typeface="+mn-lt"/>
            </a:endParaRPr>
          </a:p>
        </p:txBody>
      </p:sp>
      <p:sp>
        <p:nvSpPr>
          <p:cNvPr id="10" name="矩形 9"/>
          <p:cNvSpPr/>
          <p:nvPr/>
        </p:nvSpPr>
        <p:spPr>
          <a:xfrm>
            <a:off x="903944" y="839347"/>
            <a:ext cx="6884581" cy="923330"/>
          </a:xfrm>
          <a:prstGeom prst="rect">
            <a:avLst/>
          </a:prstGeom>
        </p:spPr>
        <p:txBody>
          <a:bodyPr wrap="square">
            <a:spAutoFit/>
          </a:bodyPr>
          <a:lstStyle/>
          <a:p>
            <a:pPr defTabSz="1245870">
              <a:defRPr/>
            </a:pPr>
            <a:r>
              <a:rPr lang="en-US" altLang="zh-CN" sz="5400" b="1" kern="0" dirty="0">
                <a:latin typeface="方正卡通简体" panose="02000000000000000000" pitchFamily="2" charset="-122"/>
                <a:ea typeface="方正卡通简体" panose="02000000000000000000" pitchFamily="2" charset="-122"/>
                <a:cs typeface="+mn-ea"/>
                <a:sym typeface="+mn-lt"/>
              </a:rPr>
              <a:t>1.3 </a:t>
            </a:r>
            <a:r>
              <a:rPr lang="zh-CN" altLang="en-US" sz="5400" b="1" kern="0" dirty="0">
                <a:latin typeface="方正卡通简体" panose="02000000000000000000" pitchFamily="2" charset="-122"/>
                <a:ea typeface="方正卡通简体" panose="02000000000000000000" pitchFamily="2" charset="-122"/>
                <a:cs typeface="+mn-ea"/>
                <a:sym typeface="+mn-lt"/>
              </a:rPr>
              <a:t>绘图坐标系</a:t>
            </a:r>
            <a:endParaRPr kumimoji="0" lang="zh-CN" altLang="en-US" sz="5400" b="1" i="0" u="none" strike="noStrike" kern="0" cap="none" spc="0" normalizeH="0" baseline="0" noProof="0" dirty="0">
              <a:ln>
                <a:noFill/>
              </a:ln>
              <a:effectLst/>
              <a:uLnTx/>
              <a:uFillTx/>
              <a:latin typeface="方正卡通简体" panose="02000000000000000000" pitchFamily="2" charset="-122"/>
              <a:ea typeface="方正卡通简体" panose="02000000000000000000" pitchFamily="2" charset="-122"/>
              <a:cs typeface="+mn-ea"/>
              <a:sym typeface="+mn-lt"/>
            </a:endParaRPr>
          </a:p>
        </p:txBody>
      </p:sp>
      <p:sp>
        <p:nvSpPr>
          <p:cNvPr id="6" name="文本框 5"/>
          <p:cNvSpPr txBox="1"/>
          <p:nvPr/>
        </p:nvSpPr>
        <p:spPr>
          <a:xfrm>
            <a:off x="820420" y="2921635"/>
            <a:ext cx="6261100" cy="1014730"/>
          </a:xfrm>
          <a:prstGeom prst="rect">
            <a:avLst/>
          </a:prstGeom>
          <a:noFill/>
        </p:spPr>
        <p:txBody>
          <a:bodyPr wrap="square">
            <a:spAutoFit/>
          </a:bodyPr>
          <a:lstStyle/>
          <a:p>
            <a:pPr>
              <a:lnSpc>
                <a:spcPct val="150000"/>
              </a:lnSpc>
            </a:pPr>
            <a:r>
              <a:rPr lang="zh-CN" altLang="en-US" sz="2000" dirty="0">
                <a:solidFill>
                  <a:srgbClr val="242021"/>
                </a:solidFill>
                <a:latin typeface="FZKTK--GBK1-0"/>
              </a:rPr>
              <a:t>画布是在整个屏幕中划分出来的一个显示区域，了解画布在屏幕中的相对位置有助于设计程序的运行界面。</a:t>
            </a:r>
            <a:endParaRPr lang="zh-CN" altLang="en-US" sz="2000" dirty="0">
              <a:solidFill>
                <a:srgbClr val="FF0000"/>
              </a:solidFill>
              <a:latin typeface="Times New Roman" panose="02020603050405020304" pitchFamily="18" charset="0"/>
              <a:cs typeface="Times New Roman" panose="02020603050405020304" pitchFamily="18" charset="0"/>
            </a:endParaRPr>
          </a:p>
        </p:txBody>
      </p:sp>
      <p:sp>
        <p:nvSpPr>
          <p:cNvPr id="12" name="文本框 11"/>
          <p:cNvSpPr txBox="1"/>
          <p:nvPr/>
        </p:nvSpPr>
        <p:spPr>
          <a:xfrm>
            <a:off x="820420" y="4180840"/>
            <a:ext cx="6185535" cy="1476375"/>
          </a:xfrm>
          <a:prstGeom prst="rect">
            <a:avLst/>
          </a:prstGeom>
          <a:noFill/>
        </p:spPr>
        <p:txBody>
          <a:bodyPr wrap="square">
            <a:spAutoFit/>
          </a:bodyPr>
          <a:lstStyle/>
          <a:p>
            <a:pPr lvl="0">
              <a:lnSpc>
                <a:spcPct val="150000"/>
              </a:lnSpc>
              <a:defRPr/>
            </a:pPr>
            <a:r>
              <a:rPr lang="zh-CN" altLang="en-US" sz="2000" dirty="0">
                <a:latin typeface="Times New Roman" panose="02020603050405020304" pitchFamily="18" charset="0"/>
                <a:cs typeface="Times New Roman" panose="02020603050405020304" pitchFamily="18" charset="0"/>
              </a:rPr>
              <a:t>以</a:t>
            </a:r>
            <a:r>
              <a:rPr lang="en-US" altLang="zh-CN" sz="2000" dirty="0">
                <a:latin typeface="Times New Roman" panose="02020603050405020304" pitchFamily="18" charset="0"/>
                <a:cs typeface="Times New Roman" panose="02020603050405020304" pitchFamily="18" charset="0"/>
              </a:rPr>
              <a:t>turtle.setup(width,height,startx, starty)</a:t>
            </a:r>
            <a:r>
              <a:rPr lang="zh-CN" altLang="en-US" sz="2000" dirty="0">
                <a:latin typeface="Times New Roman" panose="02020603050405020304" pitchFamily="18" charset="0"/>
                <a:cs typeface="Times New Roman" panose="02020603050405020304" pitchFamily="18" charset="0"/>
              </a:rPr>
              <a:t>设 置 方 法 为 例， 图 中 标 识 了</a:t>
            </a:r>
            <a:r>
              <a:rPr lang="en-US" altLang="zh-CN" sz="2000" dirty="0">
                <a:latin typeface="Times New Roman" panose="02020603050405020304" pitchFamily="18" charset="0"/>
                <a:cs typeface="Times New Roman" panose="02020603050405020304" pitchFamily="18" charset="0"/>
              </a:rPr>
              <a:t>width</a:t>
            </a:r>
            <a:r>
              <a:rPr lang="zh-CN" altLang="en-US" sz="2000" dirty="0">
                <a:latin typeface="Times New Roman" panose="02020603050405020304" pitchFamily="18" charset="0"/>
                <a:cs typeface="Times New Roman" panose="02020603050405020304" pitchFamily="18" charset="0"/>
              </a:rPr>
              <a:t>、 </a:t>
            </a:r>
            <a:r>
              <a:rPr lang="en-US" altLang="zh-CN" sz="2000" dirty="0">
                <a:latin typeface="Times New Roman" panose="02020603050405020304" pitchFamily="18" charset="0"/>
                <a:cs typeface="Times New Roman" panose="02020603050405020304" pitchFamily="18" charset="0"/>
              </a:rPr>
              <a:t>height</a:t>
            </a:r>
            <a:r>
              <a:rPr lang="zh-CN" altLang="en-US" sz="2000" dirty="0">
                <a:latin typeface="Times New Roman" panose="02020603050405020304" pitchFamily="18" charset="0"/>
                <a:cs typeface="Times New Roman" panose="02020603050405020304" pitchFamily="18" charset="0"/>
              </a:rPr>
              <a:t>、 </a:t>
            </a:r>
            <a:r>
              <a:rPr lang="en-US" altLang="zh-CN" sz="2000" dirty="0">
                <a:latin typeface="Times New Roman" panose="02020603050405020304" pitchFamily="18" charset="0"/>
                <a:cs typeface="Times New Roman" panose="02020603050405020304" pitchFamily="18" charset="0"/>
              </a:rPr>
              <a:t>startx</a:t>
            </a:r>
            <a:r>
              <a:rPr lang="zh-CN" altLang="en-US" sz="2000" dirty="0">
                <a:latin typeface="Times New Roman" panose="02020603050405020304" pitchFamily="18" charset="0"/>
                <a:cs typeface="Times New Roman" panose="02020603050405020304" pitchFamily="18" charset="0"/>
              </a:rPr>
              <a:t>、</a:t>
            </a:r>
            <a:br>
              <a:rPr lang="zh-CN" altLang="en-US" sz="2000" dirty="0">
                <a:latin typeface="Times New Roman" panose="02020603050405020304" pitchFamily="18" charset="0"/>
                <a:cs typeface="Times New Roman" panose="02020603050405020304" pitchFamily="18" charset="0"/>
              </a:rPr>
            </a:br>
            <a:r>
              <a:rPr lang="en-US" altLang="zh-CN" sz="2000" dirty="0">
                <a:latin typeface="Times New Roman" panose="02020603050405020304" pitchFamily="18" charset="0"/>
                <a:cs typeface="Times New Roman" panose="02020603050405020304" pitchFamily="18" charset="0"/>
              </a:rPr>
              <a:t>starty</a:t>
            </a:r>
            <a:r>
              <a:rPr lang="zh-CN" altLang="en-US" sz="2000" dirty="0">
                <a:latin typeface="Times New Roman" panose="02020603050405020304" pitchFamily="18" charset="0"/>
                <a:cs typeface="Times New Roman" panose="02020603050405020304" pitchFamily="18" charset="0"/>
              </a:rPr>
              <a:t>参数在与屏幕坐标系中的位置 。</a:t>
            </a:r>
            <a:endParaRPr kumimoji="0" lang="zh-CN" altLang="en-US" sz="20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endParaRPr>
          </a:p>
        </p:txBody>
      </p:sp>
      <p:pic>
        <p:nvPicPr>
          <p:cNvPr id="5" name="图片 4"/>
          <p:cNvPicPr>
            <a:picLocks noChangeAspect="1"/>
          </p:cNvPicPr>
          <p:nvPr/>
        </p:nvPicPr>
        <p:blipFill>
          <a:blip r:embed="rId1"/>
          <a:stretch>
            <a:fillRect/>
          </a:stretch>
        </p:blipFill>
        <p:spPr>
          <a:xfrm>
            <a:off x="7081520" y="1612265"/>
            <a:ext cx="4630420" cy="3550285"/>
          </a:xfrm>
          <a:prstGeom prst="rect">
            <a:avLst/>
          </a:prstGeom>
        </p:spPr>
      </p:pic>
      <p:sp>
        <p:nvSpPr>
          <p:cNvPr id="13" name="文本框 12"/>
          <p:cNvSpPr txBox="1"/>
          <p:nvPr/>
        </p:nvSpPr>
        <p:spPr>
          <a:xfrm>
            <a:off x="7934620" y="5388516"/>
            <a:ext cx="3371851" cy="369332"/>
          </a:xfrm>
          <a:prstGeom prst="rect">
            <a:avLst/>
          </a:prstGeom>
          <a:noFill/>
        </p:spPr>
        <p:txBody>
          <a:bodyPr wrap="square">
            <a:spAutoFit/>
          </a:bodyPr>
          <a:lstStyle/>
          <a:p>
            <a:r>
              <a:rPr lang="zh-CN" altLang="en-US" sz="1800" b="0" i="0" dirty="0">
                <a:solidFill>
                  <a:srgbClr val="59595B"/>
                </a:solidFill>
                <a:effectLst/>
                <a:latin typeface="FZLTZHK--GBK1-0"/>
              </a:rPr>
              <a:t>画布坐标系与屏幕坐标系</a:t>
            </a:r>
            <a:r>
              <a:rPr lang="zh-CN" altLang="en-US" dirty="0"/>
              <a:t> </a:t>
            </a:r>
            <a:endParaRPr lang="zh-CN" alt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1000"/>
                                        <p:tgtEl>
                                          <p:spTgt spid="12"/>
                                        </p:tgtEl>
                                      </p:cBhvr>
                                    </p:animEffect>
                                    <p:anim calcmode="lin" valueType="num">
                                      <p:cBhvr>
                                        <p:cTn id="8" dur="1000" fill="hold"/>
                                        <p:tgtEl>
                                          <p:spTgt spid="12"/>
                                        </p:tgtEl>
                                        <p:attrNameLst>
                                          <p:attrName>ppt_x</p:attrName>
                                        </p:attrNameLst>
                                      </p:cBhvr>
                                      <p:tavLst>
                                        <p:tav tm="0">
                                          <p:val>
                                            <p:strVal val="#ppt_x"/>
                                          </p:val>
                                        </p:tav>
                                        <p:tav tm="100000">
                                          <p:val>
                                            <p:strVal val="#ppt_x"/>
                                          </p:val>
                                        </p:tav>
                                      </p:tavLst>
                                    </p:anim>
                                    <p:anim calcmode="lin" valueType="num">
                                      <p:cBhvr>
                                        <p:cTn id="9"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fade">
                                      <p:cBhvr>
                                        <p:cTn id="14" dur="1000"/>
                                        <p:tgtEl>
                                          <p:spTgt spid="5"/>
                                        </p:tgtEl>
                                      </p:cBhvr>
                                    </p:animEffect>
                                    <p:anim calcmode="lin" valueType="num">
                                      <p:cBhvr>
                                        <p:cTn id="15" dur="1000" fill="hold"/>
                                        <p:tgtEl>
                                          <p:spTgt spid="5"/>
                                        </p:tgtEl>
                                        <p:attrNameLst>
                                          <p:attrName>ppt_x</p:attrName>
                                        </p:attrNameLst>
                                      </p:cBhvr>
                                      <p:tavLst>
                                        <p:tav tm="0">
                                          <p:val>
                                            <p:strVal val="#ppt_x"/>
                                          </p:val>
                                        </p:tav>
                                        <p:tav tm="100000">
                                          <p:val>
                                            <p:strVal val="#ppt_x"/>
                                          </p:val>
                                        </p:tav>
                                      </p:tavLst>
                                    </p:anim>
                                    <p:anim calcmode="lin" valueType="num">
                                      <p:cBhvr>
                                        <p:cTn id="16"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13"/>
                                        </p:tgtEl>
                                        <p:attrNameLst>
                                          <p:attrName>style.visibility</p:attrName>
                                        </p:attrNameLst>
                                      </p:cBhvr>
                                      <p:to>
                                        <p:strVal val="visible"/>
                                      </p:to>
                                    </p:set>
                                    <p:animEffect transition="in" filter="fade">
                                      <p:cBhvr>
                                        <p:cTn id="21" dur="1000"/>
                                        <p:tgtEl>
                                          <p:spTgt spid="13"/>
                                        </p:tgtEl>
                                      </p:cBhvr>
                                    </p:animEffect>
                                    <p:anim calcmode="lin" valueType="num">
                                      <p:cBhvr>
                                        <p:cTn id="22" dur="1000" fill="hold"/>
                                        <p:tgtEl>
                                          <p:spTgt spid="13"/>
                                        </p:tgtEl>
                                        <p:attrNameLst>
                                          <p:attrName>ppt_x</p:attrName>
                                        </p:attrNameLst>
                                      </p:cBhvr>
                                      <p:tavLst>
                                        <p:tav tm="0">
                                          <p:val>
                                            <p:strVal val="#ppt_x"/>
                                          </p:val>
                                        </p:tav>
                                        <p:tav tm="100000">
                                          <p:val>
                                            <p:strVal val="#ppt_x"/>
                                          </p:val>
                                        </p:tav>
                                      </p:tavLst>
                                    </p:anim>
                                    <p:anim calcmode="lin" valueType="num">
                                      <p:cBhvr>
                                        <p:cTn id="23"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3"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矩形 9"/>
          <p:cNvSpPr/>
          <p:nvPr/>
        </p:nvSpPr>
        <p:spPr>
          <a:xfrm>
            <a:off x="913469" y="858397"/>
            <a:ext cx="6884581" cy="923330"/>
          </a:xfrm>
          <a:prstGeom prst="rect">
            <a:avLst/>
          </a:prstGeom>
        </p:spPr>
        <p:txBody>
          <a:bodyPr wrap="square">
            <a:spAutoFit/>
          </a:bodyPr>
          <a:lstStyle/>
          <a:p>
            <a:pPr defTabSz="1245870">
              <a:defRPr/>
            </a:pPr>
            <a:r>
              <a:rPr lang="en-US" altLang="zh-CN" sz="5400" b="1" kern="0" dirty="0">
                <a:latin typeface="方正卡通简体" panose="02000000000000000000" pitchFamily="2" charset="-122"/>
                <a:ea typeface="方正卡通简体" panose="02000000000000000000" pitchFamily="2" charset="-122"/>
                <a:cs typeface="+mn-ea"/>
                <a:sym typeface="+mn-lt"/>
              </a:rPr>
              <a:t>1.4 </a:t>
            </a:r>
            <a:r>
              <a:rPr lang="zh-CN" altLang="en-US" sz="5400" b="1" kern="0" dirty="0">
                <a:latin typeface="方正卡通简体" panose="02000000000000000000" pitchFamily="2" charset="-122"/>
                <a:ea typeface="方正卡通简体" panose="02000000000000000000" pitchFamily="2" charset="-122"/>
                <a:cs typeface="+mn-ea"/>
                <a:sym typeface="+mn-lt"/>
              </a:rPr>
              <a:t>画笔</a:t>
            </a:r>
            <a:endParaRPr kumimoji="0" lang="zh-CN" altLang="en-US" sz="5400" b="1" i="0" u="none" strike="noStrike" kern="0" cap="none" spc="0" normalizeH="0" baseline="0" noProof="0" dirty="0">
              <a:ln>
                <a:noFill/>
              </a:ln>
              <a:effectLst/>
              <a:uLnTx/>
              <a:uFillTx/>
              <a:latin typeface="方正卡通简体" panose="02000000000000000000" pitchFamily="2" charset="-122"/>
              <a:ea typeface="方正卡通简体" panose="02000000000000000000" pitchFamily="2" charset="-122"/>
              <a:cs typeface="+mn-ea"/>
              <a:sym typeface="+mn-lt"/>
            </a:endParaRPr>
          </a:p>
        </p:txBody>
      </p:sp>
      <p:sp>
        <p:nvSpPr>
          <p:cNvPr id="6" name="文本框 5"/>
          <p:cNvSpPr txBox="1"/>
          <p:nvPr/>
        </p:nvSpPr>
        <p:spPr>
          <a:xfrm>
            <a:off x="1123950" y="1920157"/>
            <a:ext cx="6096000" cy="461665"/>
          </a:xfrm>
          <a:prstGeom prst="rect">
            <a:avLst/>
          </a:prstGeom>
          <a:noFill/>
        </p:spPr>
        <p:txBody>
          <a:bodyPr wrap="square">
            <a:spAutoFit/>
          </a:bodyPr>
          <a:lstStyle/>
          <a:p>
            <a:pPr marL="285750" indent="-285750">
              <a:buFont typeface="Wingdings" panose="05000000000000000000" pitchFamily="2" charset="2"/>
              <a:buChar char="l"/>
            </a:pPr>
            <a:r>
              <a:rPr lang="zh-CN" altLang="en-US" sz="2400" dirty="0">
                <a:solidFill>
                  <a:srgbClr val="FF0000"/>
                </a:solidFill>
              </a:rPr>
              <a:t>画笔的形状</a:t>
            </a:r>
            <a:endParaRPr lang="zh-CN" altLang="en-US" sz="2400" dirty="0">
              <a:solidFill>
                <a:srgbClr val="FF0000"/>
              </a:solidFill>
            </a:endParaRPr>
          </a:p>
        </p:txBody>
      </p:sp>
      <p:sp>
        <p:nvSpPr>
          <p:cNvPr id="8" name="文本框 7"/>
          <p:cNvSpPr txBox="1"/>
          <p:nvPr/>
        </p:nvSpPr>
        <p:spPr>
          <a:xfrm>
            <a:off x="1057275" y="2381885"/>
            <a:ext cx="10160000" cy="922020"/>
          </a:xfrm>
          <a:prstGeom prst="rect">
            <a:avLst/>
          </a:prstGeom>
          <a:noFill/>
        </p:spPr>
        <p:txBody>
          <a:bodyPr wrap="square">
            <a:spAutoFit/>
          </a:bodyPr>
          <a:lstStyle/>
          <a:p>
            <a:pPr>
              <a:lnSpc>
                <a:spcPct val="150000"/>
              </a:lnSpc>
            </a:pPr>
            <a:r>
              <a:rPr lang="zh-CN" altLang="en-US" dirty="0">
                <a:latin typeface="+mn-ea"/>
              </a:rPr>
              <a:t>画布坐标系中，画布</a:t>
            </a:r>
            <a:r>
              <a:rPr lang="zh-CN" altLang="en-US" dirty="0">
                <a:solidFill>
                  <a:srgbClr val="FF0000"/>
                </a:solidFill>
                <a:latin typeface="+mn-ea"/>
              </a:rPr>
              <a:t>中心</a:t>
            </a:r>
            <a:r>
              <a:rPr lang="zh-CN" altLang="en-US" dirty="0">
                <a:latin typeface="+mn-ea"/>
              </a:rPr>
              <a:t>为坐标原点。画笔的</a:t>
            </a:r>
            <a:r>
              <a:rPr lang="zh-CN" altLang="en-US" dirty="0">
                <a:solidFill>
                  <a:srgbClr val="FF0000"/>
                </a:solidFill>
                <a:latin typeface="+mn-ea"/>
              </a:rPr>
              <a:t>默认位置</a:t>
            </a:r>
            <a:r>
              <a:rPr lang="zh-CN" altLang="en-US" dirty="0">
                <a:latin typeface="+mn-ea"/>
              </a:rPr>
              <a:t>就在坐标原点，</a:t>
            </a:r>
            <a:r>
              <a:rPr lang="zh-CN" altLang="en-US" dirty="0">
                <a:solidFill>
                  <a:srgbClr val="FF0000"/>
                </a:solidFill>
                <a:latin typeface="+mn-ea"/>
              </a:rPr>
              <a:t>默认方向</a:t>
            </a:r>
            <a:r>
              <a:rPr lang="zh-CN" altLang="en-US" dirty="0">
                <a:latin typeface="+mn-ea"/>
              </a:rPr>
              <a:t>朝着</a:t>
            </a:r>
            <a:r>
              <a:rPr lang="en-US" altLang="zh-CN" dirty="0">
                <a:latin typeface="+mn-ea"/>
              </a:rPr>
              <a:t>x</a:t>
            </a:r>
            <a:r>
              <a:rPr lang="zh-CN" altLang="en-US" dirty="0">
                <a:latin typeface="+mn-ea"/>
              </a:rPr>
              <a:t>轴的正方向，</a:t>
            </a:r>
            <a:r>
              <a:rPr lang="zh-CN" altLang="en-US" dirty="0">
                <a:solidFill>
                  <a:srgbClr val="FF0000"/>
                </a:solidFill>
                <a:latin typeface="+mn-ea"/>
              </a:rPr>
              <a:t>默认形状</a:t>
            </a:r>
            <a:r>
              <a:rPr lang="zh-CN" altLang="en-US" dirty="0">
                <a:latin typeface="+mn-ea"/>
              </a:rPr>
              <a:t>是一只小乌龟。</a:t>
            </a:r>
            <a:endParaRPr lang="zh-CN" altLang="en-US" dirty="0">
              <a:latin typeface="+mn-ea"/>
            </a:endParaRPr>
          </a:p>
        </p:txBody>
      </p:sp>
      <p:sp>
        <p:nvSpPr>
          <p:cNvPr id="12" name="文本框 11"/>
          <p:cNvSpPr txBox="1"/>
          <p:nvPr/>
        </p:nvSpPr>
        <p:spPr>
          <a:xfrm>
            <a:off x="1050290" y="3279140"/>
            <a:ext cx="10695940" cy="1753235"/>
          </a:xfrm>
          <a:prstGeom prst="rect">
            <a:avLst/>
          </a:prstGeom>
          <a:noFill/>
        </p:spPr>
        <p:txBody>
          <a:bodyPr wrap="square">
            <a:spAutoFit/>
          </a:bodyPr>
          <a:lstStyle/>
          <a:p>
            <a:pPr>
              <a:lnSpc>
                <a:spcPct val="150000"/>
              </a:lnSpc>
            </a:pPr>
            <a:r>
              <a:rPr lang="en-US" altLang="zh-CN" dirty="0">
                <a:latin typeface="Times New Roman" panose="02020603050405020304" pitchFamily="18" charset="0"/>
                <a:cs typeface="Times New Roman" panose="02020603050405020304" pitchFamily="18" charset="0"/>
              </a:rPr>
              <a:t>turtle</a:t>
            </a:r>
            <a:r>
              <a:rPr lang="zh-CN" altLang="en-US" dirty="0">
                <a:latin typeface="Times New Roman" panose="02020603050405020304" pitchFamily="18" charset="0"/>
                <a:cs typeface="Times New Roman" panose="02020603050405020304" pitchFamily="18" charset="0"/>
              </a:rPr>
              <a:t>绘图中，可以使用</a:t>
            </a:r>
            <a:r>
              <a:rPr lang="en-US" altLang="zh-CN" dirty="0">
                <a:latin typeface="Times New Roman" panose="02020603050405020304" pitchFamily="18" charset="0"/>
                <a:cs typeface="Times New Roman" panose="02020603050405020304" pitchFamily="18" charset="0"/>
              </a:rPr>
              <a:t>turtle.shape(name=None)</a:t>
            </a:r>
            <a:r>
              <a:rPr lang="zh-CN" altLang="en-US" dirty="0">
                <a:latin typeface="Times New Roman" panose="02020603050405020304" pitchFamily="18" charset="0"/>
                <a:cs typeface="Times New Roman" panose="02020603050405020304" pitchFamily="18" charset="0"/>
              </a:rPr>
              <a:t>方法改变画笔的形状。画笔的形状库</a:t>
            </a:r>
            <a:r>
              <a:rPr lang="en-US" altLang="zh-CN" dirty="0">
                <a:latin typeface="Times New Roman" panose="02020603050405020304" pitchFamily="18" charset="0"/>
                <a:cs typeface="Times New Roman" panose="02020603050405020304" pitchFamily="18" charset="0"/>
              </a:rPr>
              <a:t>TurtleScreen</a:t>
            </a:r>
            <a:r>
              <a:rPr lang="zh-CN" altLang="en-US" dirty="0">
                <a:latin typeface="Times New Roman" panose="02020603050405020304" pitchFamily="18" charset="0"/>
                <a:cs typeface="Times New Roman" panose="02020603050405020304" pitchFamily="18" charset="0"/>
              </a:rPr>
              <a:t>中，提供有</a:t>
            </a:r>
            <a:r>
              <a:rPr lang="en-US" altLang="zh-CN" dirty="0">
                <a:latin typeface="Times New Roman" panose="02020603050405020304" pitchFamily="18" charset="0"/>
                <a:cs typeface="Times New Roman" panose="02020603050405020304" pitchFamily="18" charset="0"/>
              </a:rPr>
              <a:t>arrow</a:t>
            </a:r>
            <a:r>
              <a:rPr lang="zh-CN" altLang="en-US" dirty="0">
                <a:latin typeface="Times New Roman" panose="02020603050405020304" pitchFamily="18" charset="0"/>
                <a:cs typeface="Times New Roman" panose="02020603050405020304" pitchFamily="18" charset="0"/>
              </a:rPr>
              <a:t>、 </a:t>
            </a:r>
            <a:r>
              <a:rPr lang="en-US" altLang="zh-CN" dirty="0">
                <a:latin typeface="Times New Roman" panose="02020603050405020304" pitchFamily="18" charset="0"/>
                <a:cs typeface="Times New Roman" panose="02020603050405020304" pitchFamily="18" charset="0"/>
              </a:rPr>
              <a:t>turtle</a:t>
            </a:r>
            <a:r>
              <a:rPr lang="zh-CN" altLang="en-US" dirty="0">
                <a:latin typeface="Times New Roman" panose="02020603050405020304" pitchFamily="18" charset="0"/>
                <a:cs typeface="Times New Roman" panose="02020603050405020304" pitchFamily="18" charset="0"/>
              </a:rPr>
              <a:t>、</a:t>
            </a:r>
            <a:r>
              <a:rPr lang="en-US" altLang="zh-CN" dirty="0">
                <a:latin typeface="Times New Roman" panose="02020603050405020304" pitchFamily="18" charset="0"/>
                <a:cs typeface="Times New Roman" panose="02020603050405020304" pitchFamily="18" charset="0"/>
              </a:rPr>
              <a:t>circle</a:t>
            </a:r>
            <a:r>
              <a:rPr lang="zh-CN" altLang="en-US" dirty="0">
                <a:latin typeface="Times New Roman" panose="02020603050405020304" pitchFamily="18" charset="0"/>
                <a:cs typeface="Times New Roman" panose="02020603050405020304" pitchFamily="18" charset="0"/>
              </a:rPr>
              <a:t>、 </a:t>
            </a:r>
            <a:r>
              <a:rPr lang="en-US" altLang="zh-CN" dirty="0">
                <a:latin typeface="Times New Roman" panose="02020603050405020304" pitchFamily="18" charset="0"/>
                <a:cs typeface="Times New Roman" panose="02020603050405020304" pitchFamily="18" charset="0"/>
              </a:rPr>
              <a:t>square</a:t>
            </a:r>
            <a:r>
              <a:rPr lang="zh-CN" altLang="en-US" dirty="0">
                <a:latin typeface="Times New Roman" panose="02020603050405020304" pitchFamily="18" charset="0"/>
                <a:cs typeface="Times New Roman" panose="02020603050405020304" pitchFamily="18" charset="0"/>
              </a:rPr>
              <a:t>、 </a:t>
            </a:r>
            <a:r>
              <a:rPr lang="en-US" altLang="zh-CN" dirty="0">
                <a:latin typeface="Times New Roman" panose="02020603050405020304" pitchFamily="18" charset="0"/>
                <a:cs typeface="Times New Roman" panose="02020603050405020304" pitchFamily="18" charset="0"/>
              </a:rPr>
              <a:t>triangle</a:t>
            </a:r>
            <a:r>
              <a:rPr lang="zh-CN" altLang="en-US" dirty="0">
                <a:latin typeface="Times New Roman" panose="02020603050405020304" pitchFamily="18" charset="0"/>
                <a:cs typeface="Times New Roman" panose="02020603050405020304" pitchFamily="18" charset="0"/>
              </a:rPr>
              <a:t>、 </a:t>
            </a:r>
            <a:r>
              <a:rPr lang="en-US" altLang="zh-CN" dirty="0">
                <a:latin typeface="Times New Roman" panose="02020603050405020304" pitchFamily="18" charset="0"/>
                <a:cs typeface="Times New Roman" panose="02020603050405020304" pitchFamily="18" charset="0"/>
              </a:rPr>
              <a:t>classic</a:t>
            </a:r>
            <a:r>
              <a:rPr lang="zh-CN" altLang="en-US" dirty="0">
                <a:latin typeface="Times New Roman" panose="02020603050405020304" pitchFamily="18" charset="0"/>
                <a:cs typeface="Times New Roman" panose="02020603050405020304" pitchFamily="18" charset="0"/>
              </a:rPr>
              <a:t>等形状供编程使用。在交互式环境下，依次执行</a:t>
            </a:r>
            <a:r>
              <a:rPr lang="en-US" altLang="zh-CN" dirty="0">
                <a:latin typeface="Times New Roman" panose="02020603050405020304" pitchFamily="18" charset="0"/>
                <a:cs typeface="Times New Roman" panose="02020603050405020304" pitchFamily="18" charset="0"/>
              </a:rPr>
              <a:t>turtle.shape("arrow")</a:t>
            </a:r>
            <a:r>
              <a:rPr lang="zh-CN" altLang="en-US" dirty="0">
                <a:latin typeface="Times New Roman" panose="02020603050405020304" pitchFamily="18" charset="0"/>
                <a:cs typeface="Times New Roman" panose="02020603050405020304" pitchFamily="18" charset="0"/>
              </a:rPr>
              <a:t>、 </a:t>
            </a:r>
            <a:r>
              <a:rPr lang="en-US" altLang="zh-CN" dirty="0">
                <a:latin typeface="Times New Roman" panose="02020603050405020304" pitchFamily="18" charset="0"/>
                <a:cs typeface="Times New Roman" panose="02020603050405020304" pitchFamily="18" charset="0"/>
              </a:rPr>
              <a:t>turtle.shape("turtle")</a:t>
            </a:r>
            <a:r>
              <a:rPr lang="zh-CN" altLang="en-US" dirty="0">
                <a:latin typeface="Times New Roman" panose="02020603050405020304" pitchFamily="18" charset="0"/>
                <a:cs typeface="Times New Roman" panose="02020603050405020304" pitchFamily="18" charset="0"/>
              </a:rPr>
              <a:t>、 </a:t>
            </a:r>
            <a:r>
              <a:rPr lang="en-US" altLang="zh-CN" dirty="0">
                <a:latin typeface="Times New Roman" panose="02020603050405020304" pitchFamily="18" charset="0"/>
                <a:cs typeface="Times New Roman" panose="02020603050405020304" pitchFamily="18" charset="0"/>
              </a:rPr>
              <a:t>turtle.shape("circle")</a:t>
            </a:r>
            <a:r>
              <a:rPr lang="zh-CN" altLang="en-US" dirty="0">
                <a:latin typeface="Times New Roman" panose="02020603050405020304" pitchFamily="18" charset="0"/>
                <a:cs typeface="Times New Roman" panose="02020603050405020304" pitchFamily="18" charset="0"/>
              </a:rPr>
              <a:t>、 </a:t>
            </a:r>
            <a:r>
              <a:rPr lang="en-US" altLang="zh-CN" dirty="0">
                <a:latin typeface="Times New Roman" panose="02020603050405020304" pitchFamily="18" charset="0"/>
                <a:cs typeface="Times New Roman" panose="02020603050405020304" pitchFamily="18" charset="0"/>
              </a:rPr>
              <a:t>turtle.shape("square")</a:t>
            </a:r>
            <a:r>
              <a:rPr lang="zh-CN" altLang="en-US" dirty="0">
                <a:latin typeface="Times New Roman" panose="02020603050405020304" pitchFamily="18" charset="0"/>
                <a:cs typeface="Times New Roman" panose="02020603050405020304" pitchFamily="18" charset="0"/>
              </a:rPr>
              <a:t>、</a:t>
            </a:r>
            <a:r>
              <a:rPr lang="en-US" altLang="zh-CN" dirty="0">
                <a:latin typeface="Times New Roman" panose="02020603050405020304" pitchFamily="18" charset="0"/>
                <a:cs typeface="Times New Roman" panose="02020603050405020304" pitchFamily="18" charset="0"/>
              </a:rPr>
              <a:t>turtle.shape("triangle")</a:t>
            </a:r>
            <a:r>
              <a:rPr lang="zh-CN" altLang="en-US" dirty="0">
                <a:latin typeface="Times New Roman" panose="02020603050405020304" pitchFamily="18" charset="0"/>
                <a:cs typeface="Times New Roman" panose="02020603050405020304" pitchFamily="18" charset="0"/>
              </a:rPr>
              <a:t>、 </a:t>
            </a:r>
            <a:r>
              <a:rPr lang="en-US" altLang="zh-CN" dirty="0">
                <a:latin typeface="Times New Roman" panose="02020603050405020304" pitchFamily="18" charset="0"/>
                <a:cs typeface="Times New Roman" panose="02020603050405020304" pitchFamily="18" charset="0"/>
              </a:rPr>
              <a:t>turtle.shape("classic")</a:t>
            </a:r>
            <a:r>
              <a:rPr lang="zh-CN" altLang="en-US" dirty="0">
                <a:latin typeface="Times New Roman" panose="02020603050405020304" pitchFamily="18" charset="0"/>
                <a:cs typeface="Times New Roman" panose="02020603050405020304" pitchFamily="18" charset="0"/>
              </a:rPr>
              <a:t>等语句，得到的小海龟形状分别显示如图：</a:t>
            </a:r>
            <a:endParaRPr lang="zh-CN" altLang="en-US" dirty="0">
              <a:latin typeface="Times New Roman" panose="02020603050405020304" pitchFamily="18" charset="0"/>
              <a:cs typeface="Times New Roman" panose="02020603050405020304" pitchFamily="18" charset="0"/>
            </a:endParaRPr>
          </a:p>
        </p:txBody>
      </p:sp>
      <p:pic>
        <p:nvPicPr>
          <p:cNvPr id="14" name="图片 13"/>
          <p:cNvPicPr>
            <a:picLocks noChangeAspect="1"/>
          </p:cNvPicPr>
          <p:nvPr/>
        </p:nvPicPr>
        <p:blipFill>
          <a:blip r:embed="rId1"/>
          <a:stretch>
            <a:fillRect/>
          </a:stretch>
        </p:blipFill>
        <p:spPr>
          <a:xfrm>
            <a:off x="3095624" y="5007402"/>
            <a:ext cx="5629275" cy="1547948"/>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1000"/>
                                        <p:tgtEl>
                                          <p:spTgt spid="14"/>
                                        </p:tgtEl>
                                      </p:cBhvr>
                                    </p:animEffect>
                                    <p:anim calcmode="lin" valueType="num">
                                      <p:cBhvr>
                                        <p:cTn id="8" dur="1000" fill="hold"/>
                                        <p:tgtEl>
                                          <p:spTgt spid="14"/>
                                        </p:tgtEl>
                                        <p:attrNameLst>
                                          <p:attrName>ppt_x</p:attrName>
                                        </p:attrNameLst>
                                      </p:cBhvr>
                                      <p:tavLst>
                                        <p:tav tm="0">
                                          <p:val>
                                            <p:strVal val="#ppt_x"/>
                                          </p:val>
                                        </p:tav>
                                        <p:tav tm="100000">
                                          <p:val>
                                            <p:strVal val="#ppt_x"/>
                                          </p:val>
                                        </p:tav>
                                      </p:tavLst>
                                    </p:anim>
                                    <p:anim calcmode="lin" valueType="num">
                                      <p:cBhvr>
                                        <p:cTn id="9"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矩形 9"/>
          <p:cNvSpPr/>
          <p:nvPr/>
        </p:nvSpPr>
        <p:spPr>
          <a:xfrm>
            <a:off x="913469" y="858397"/>
            <a:ext cx="6884581" cy="923330"/>
          </a:xfrm>
          <a:prstGeom prst="rect">
            <a:avLst/>
          </a:prstGeom>
        </p:spPr>
        <p:txBody>
          <a:bodyPr wrap="square">
            <a:spAutoFit/>
          </a:bodyPr>
          <a:lstStyle/>
          <a:p>
            <a:pPr defTabSz="1245870">
              <a:defRPr/>
            </a:pPr>
            <a:r>
              <a:rPr lang="en-US" altLang="zh-CN" sz="5400" b="1" kern="0" dirty="0">
                <a:latin typeface="方正卡通简体" panose="02000000000000000000" pitchFamily="2" charset="-122"/>
                <a:ea typeface="方正卡通简体" panose="02000000000000000000" pitchFamily="2" charset="-122"/>
                <a:cs typeface="+mn-ea"/>
                <a:sym typeface="+mn-lt"/>
              </a:rPr>
              <a:t>1.4 </a:t>
            </a:r>
            <a:r>
              <a:rPr lang="zh-CN" altLang="en-US" sz="5400" b="1" kern="0" dirty="0">
                <a:latin typeface="方正卡通简体" panose="02000000000000000000" pitchFamily="2" charset="-122"/>
                <a:ea typeface="方正卡通简体" panose="02000000000000000000" pitchFamily="2" charset="-122"/>
                <a:cs typeface="+mn-ea"/>
                <a:sym typeface="+mn-lt"/>
              </a:rPr>
              <a:t>画笔</a:t>
            </a:r>
            <a:endParaRPr kumimoji="0" lang="zh-CN" altLang="en-US" sz="5400" b="1" i="0" u="none" strike="noStrike" kern="0" cap="none" spc="0" normalizeH="0" baseline="0" noProof="0" dirty="0">
              <a:ln>
                <a:noFill/>
              </a:ln>
              <a:effectLst/>
              <a:uLnTx/>
              <a:uFillTx/>
              <a:latin typeface="方正卡通简体" panose="02000000000000000000" pitchFamily="2" charset="-122"/>
              <a:ea typeface="方正卡通简体" panose="02000000000000000000" pitchFamily="2" charset="-122"/>
              <a:cs typeface="+mn-ea"/>
              <a:sym typeface="+mn-lt"/>
            </a:endParaRPr>
          </a:p>
        </p:txBody>
      </p:sp>
      <p:sp>
        <p:nvSpPr>
          <p:cNvPr id="6" name="文本框 5"/>
          <p:cNvSpPr txBox="1"/>
          <p:nvPr/>
        </p:nvSpPr>
        <p:spPr>
          <a:xfrm>
            <a:off x="1078230" y="2127802"/>
            <a:ext cx="6096000" cy="461665"/>
          </a:xfrm>
          <a:prstGeom prst="rect">
            <a:avLst/>
          </a:prstGeom>
          <a:noFill/>
        </p:spPr>
        <p:txBody>
          <a:bodyPr wrap="square">
            <a:spAutoFit/>
          </a:bodyPr>
          <a:lstStyle/>
          <a:p>
            <a:pPr marL="285750" indent="-285750">
              <a:buFont typeface="Wingdings" panose="05000000000000000000" pitchFamily="2" charset="2"/>
              <a:buChar char="l"/>
            </a:pPr>
            <a:r>
              <a:rPr lang="zh-CN" altLang="en-US" sz="2400" dirty="0">
                <a:solidFill>
                  <a:srgbClr val="FF0000"/>
                </a:solidFill>
              </a:rPr>
              <a:t>画笔的属性</a:t>
            </a:r>
            <a:endParaRPr lang="zh-CN" altLang="en-US" sz="2400" dirty="0">
              <a:solidFill>
                <a:srgbClr val="FF0000"/>
              </a:solidFill>
            </a:endParaRPr>
          </a:p>
        </p:txBody>
      </p:sp>
      <p:sp>
        <p:nvSpPr>
          <p:cNvPr id="8" name="文本框 7"/>
          <p:cNvSpPr txBox="1"/>
          <p:nvPr/>
        </p:nvSpPr>
        <p:spPr>
          <a:xfrm>
            <a:off x="913469" y="2825924"/>
            <a:ext cx="9687856" cy="553085"/>
          </a:xfrm>
          <a:prstGeom prst="rect">
            <a:avLst/>
          </a:prstGeom>
          <a:noFill/>
        </p:spPr>
        <p:txBody>
          <a:bodyPr wrap="square">
            <a:spAutoFit/>
          </a:bodyPr>
          <a:lstStyle/>
          <a:p>
            <a:pPr>
              <a:lnSpc>
                <a:spcPct val="150000"/>
              </a:lnSpc>
            </a:pPr>
            <a:r>
              <a:rPr lang="en-US" altLang="zh-CN" sz="2000" dirty="0">
                <a:latin typeface="Times New Roman" panose="02020603050405020304" pitchFamily="18" charset="0"/>
                <a:cs typeface="Times New Roman" panose="02020603050405020304" pitchFamily="18" charset="0"/>
              </a:rPr>
              <a:t>turtle</a:t>
            </a:r>
            <a:r>
              <a:rPr lang="zh-CN" altLang="en-US" sz="2000" dirty="0">
                <a:latin typeface="Times New Roman" panose="02020603050405020304" pitchFamily="18" charset="0"/>
                <a:cs typeface="Times New Roman" panose="02020603050405020304" pitchFamily="18" charset="0"/>
              </a:rPr>
              <a:t>绘图中，需要对画笔的属性，如</a:t>
            </a:r>
            <a:r>
              <a:rPr lang="zh-CN" altLang="en-US" sz="2000" dirty="0">
                <a:solidFill>
                  <a:srgbClr val="FF0000"/>
                </a:solidFill>
                <a:latin typeface="Times New Roman" panose="02020603050405020304" pitchFamily="18" charset="0"/>
                <a:cs typeface="Times New Roman" panose="02020603050405020304" pitchFamily="18" charset="0"/>
              </a:rPr>
              <a:t>颜色、画线的宽度、画笔移动速度</a:t>
            </a:r>
            <a:r>
              <a:rPr lang="zh-CN" altLang="en-US" sz="2000" dirty="0">
                <a:latin typeface="Times New Roman" panose="02020603050405020304" pitchFamily="18" charset="0"/>
                <a:cs typeface="Times New Roman" panose="02020603050405020304" pitchFamily="18" charset="0"/>
              </a:rPr>
              <a:t>等进行设置。</a:t>
            </a:r>
            <a:endParaRPr lang="zh-CN" altLang="en-US" sz="2000" dirty="0">
              <a:latin typeface="Times New Roman" panose="02020603050405020304" pitchFamily="18" charset="0"/>
              <a:cs typeface="Times New Roman" panose="02020603050405020304" pitchFamily="18" charset="0"/>
            </a:endParaRPr>
          </a:p>
        </p:txBody>
      </p:sp>
      <p:sp>
        <p:nvSpPr>
          <p:cNvPr id="12" name="文本框 11"/>
          <p:cNvSpPr txBox="1"/>
          <p:nvPr/>
        </p:nvSpPr>
        <p:spPr>
          <a:xfrm>
            <a:off x="758825" y="3571875"/>
            <a:ext cx="11162665" cy="1706880"/>
          </a:xfrm>
          <a:prstGeom prst="rect">
            <a:avLst/>
          </a:prstGeom>
          <a:noFill/>
        </p:spPr>
        <p:txBody>
          <a:bodyPr wrap="square">
            <a:spAutoFit/>
          </a:bodyPr>
          <a:lstStyle/>
          <a:p>
            <a:pPr marL="285750" indent="-285750">
              <a:lnSpc>
                <a:spcPct val="150000"/>
              </a:lnSpc>
              <a:buFont typeface="Arial" panose="020B0604020202020204" pitchFamily="34" charset="0"/>
              <a:buChar char="•"/>
            </a:pPr>
            <a:r>
              <a:rPr lang="en-US" altLang="zh-CN" dirty="0">
                <a:latin typeface="Times New Roman" panose="02020603050405020304" pitchFamily="18" charset="0"/>
                <a:cs typeface="Times New Roman" panose="02020603050405020304" pitchFamily="18" charset="0"/>
              </a:rPr>
              <a:t>turtle.pensize()</a:t>
            </a:r>
            <a:r>
              <a:rPr lang="zh-CN" altLang="en-US" dirty="0">
                <a:latin typeface="Times New Roman" panose="02020603050405020304" pitchFamily="18" charset="0"/>
                <a:cs typeface="Times New Roman" panose="02020603050405020304" pitchFamily="18" charset="0"/>
              </a:rPr>
              <a:t>： 设置画笔的</a:t>
            </a:r>
            <a:r>
              <a:rPr lang="zh-CN" altLang="en-US" dirty="0">
                <a:solidFill>
                  <a:srgbClr val="FF0000"/>
                </a:solidFill>
                <a:latin typeface="Times New Roman" panose="02020603050405020304" pitchFamily="18" charset="0"/>
                <a:cs typeface="Times New Roman" panose="02020603050405020304" pitchFamily="18" charset="0"/>
              </a:rPr>
              <a:t>宽度</a:t>
            </a:r>
            <a:r>
              <a:rPr lang="zh-CN" altLang="en-US" dirty="0">
                <a:latin typeface="Times New Roman" panose="02020603050405020304" pitchFamily="18" charset="0"/>
                <a:cs typeface="Times New Roman" panose="02020603050405020304" pitchFamily="18" charset="0"/>
              </a:rPr>
              <a:t> 。</a:t>
            </a:r>
            <a:endParaRPr lang="en-US" altLang="zh-CN" dirty="0">
              <a:latin typeface="Times New Roman" panose="02020603050405020304" pitchFamily="18" charset="0"/>
              <a:cs typeface="Times New Roman" panose="02020603050405020304" pitchFamily="18" charset="0"/>
            </a:endParaRPr>
          </a:p>
          <a:p>
            <a:pPr marL="285750" indent="-285750">
              <a:lnSpc>
                <a:spcPct val="150000"/>
              </a:lnSpc>
              <a:buFont typeface="Arial" panose="020B0604020202020204" pitchFamily="34" charset="0"/>
              <a:buChar char="•"/>
            </a:pPr>
            <a:r>
              <a:rPr lang="en-US" altLang="zh-CN" dirty="0">
                <a:latin typeface="Times New Roman" panose="02020603050405020304" pitchFamily="18" charset="0"/>
                <a:cs typeface="Times New Roman" panose="02020603050405020304" pitchFamily="18" charset="0"/>
              </a:rPr>
              <a:t>turtle.speed(speed)</a:t>
            </a:r>
            <a:r>
              <a:rPr lang="zh-CN" altLang="en-US" dirty="0">
                <a:latin typeface="Times New Roman" panose="02020603050405020304" pitchFamily="18" charset="0"/>
                <a:cs typeface="Times New Roman" panose="02020603050405020304" pitchFamily="18" charset="0"/>
              </a:rPr>
              <a:t>： 设置画笔</a:t>
            </a:r>
            <a:r>
              <a:rPr lang="zh-CN" altLang="en-US" dirty="0">
                <a:solidFill>
                  <a:srgbClr val="FF0000"/>
                </a:solidFill>
                <a:latin typeface="Times New Roman" panose="02020603050405020304" pitchFamily="18" charset="0"/>
                <a:cs typeface="Times New Roman" panose="02020603050405020304" pitchFamily="18" charset="0"/>
              </a:rPr>
              <a:t>移动速度</a:t>
            </a:r>
            <a:r>
              <a:rPr lang="zh-CN" altLang="en-US" dirty="0">
                <a:latin typeface="Times New Roman" panose="02020603050405020304" pitchFamily="18" charset="0"/>
                <a:cs typeface="Times New Roman" panose="02020603050405020304" pitchFamily="18" charset="0"/>
              </a:rPr>
              <a:t>，画笔绘制的速度范围为</a:t>
            </a:r>
            <a:r>
              <a:rPr lang="en-US" altLang="zh-CN" dirty="0">
                <a:solidFill>
                  <a:srgbClr val="FF0000"/>
                </a:solidFill>
                <a:latin typeface="Times New Roman" panose="02020603050405020304" pitchFamily="18" charset="0"/>
                <a:cs typeface="Times New Roman" panose="02020603050405020304" pitchFamily="18" charset="0"/>
              </a:rPr>
              <a:t>[0, </a:t>
            </a:r>
            <a:r>
              <a:rPr lang="zh-CN" altLang="en-US" dirty="0">
                <a:solidFill>
                  <a:srgbClr val="FF0000"/>
                </a:solidFill>
                <a:latin typeface="Times New Roman" panose="02020603050405020304" pitchFamily="18" charset="0"/>
                <a:cs typeface="Times New Roman" panose="02020603050405020304" pitchFamily="18" charset="0"/>
              </a:rPr>
              <a:t>∞ </a:t>
            </a:r>
            <a:r>
              <a:rPr lang="en-US" altLang="zh-CN" dirty="0">
                <a:solidFill>
                  <a:srgbClr val="FF0000"/>
                </a:solidFill>
                <a:latin typeface="Times New Roman" panose="02020603050405020304" pitchFamily="18" charset="0"/>
                <a:cs typeface="Times New Roman" panose="02020603050405020304" pitchFamily="18" charset="0"/>
              </a:rPr>
              <a:t>]</a:t>
            </a:r>
            <a:r>
              <a:rPr lang="zh-CN" altLang="en-US" dirty="0">
                <a:solidFill>
                  <a:srgbClr val="FF0000"/>
                </a:solidFill>
                <a:latin typeface="Times New Roman" panose="02020603050405020304" pitchFamily="18" charset="0"/>
                <a:cs typeface="Times New Roman" panose="02020603050405020304" pitchFamily="18" charset="0"/>
              </a:rPr>
              <a:t>，取整数，数字越大越快。</a:t>
            </a:r>
            <a:endParaRPr lang="en-US" altLang="zh-CN" dirty="0">
              <a:solidFill>
                <a:srgbClr val="FF0000"/>
              </a:solidFill>
              <a:latin typeface="Times New Roman" panose="02020603050405020304" pitchFamily="18" charset="0"/>
              <a:cs typeface="Times New Roman" panose="02020603050405020304" pitchFamily="18" charset="0"/>
            </a:endParaRPr>
          </a:p>
          <a:p>
            <a:pPr marL="285750" indent="-285750">
              <a:lnSpc>
                <a:spcPct val="150000"/>
              </a:lnSpc>
              <a:buFont typeface="Arial" panose="020B0604020202020204" pitchFamily="34" charset="0"/>
              <a:buChar char="•"/>
            </a:pPr>
            <a:r>
              <a:rPr lang="en-US" altLang="zh-CN" dirty="0" err="1">
                <a:latin typeface="Times New Roman" panose="02020603050405020304" pitchFamily="18" charset="0"/>
                <a:cs typeface="Times New Roman" panose="02020603050405020304" pitchFamily="18" charset="0"/>
              </a:rPr>
              <a:t>turtle.pencolor</a:t>
            </a:r>
            <a:r>
              <a:rPr lang="en-US" altLang="zh-CN" dirty="0">
                <a:latin typeface="Times New Roman" panose="02020603050405020304" pitchFamily="18" charset="0"/>
                <a:cs typeface="Times New Roman" panose="02020603050405020304" pitchFamily="18" charset="0"/>
              </a:rPr>
              <a:t>()</a:t>
            </a:r>
            <a:r>
              <a:rPr lang="zh-CN" altLang="en-US" dirty="0">
                <a:latin typeface="Times New Roman" panose="02020603050405020304" pitchFamily="18" charset="0"/>
                <a:cs typeface="Times New Roman" panose="02020603050405020304" pitchFamily="18" charset="0"/>
              </a:rPr>
              <a:t>：设置画笔的</a:t>
            </a:r>
            <a:r>
              <a:rPr lang="zh-CN" altLang="en-US" dirty="0">
                <a:solidFill>
                  <a:srgbClr val="FF0000"/>
                </a:solidFill>
                <a:latin typeface="Times New Roman" panose="02020603050405020304" pitchFamily="18" charset="0"/>
                <a:cs typeface="Times New Roman" panose="02020603050405020304" pitchFamily="18" charset="0"/>
              </a:rPr>
              <a:t>颜色</a:t>
            </a:r>
            <a:r>
              <a:rPr lang="zh-CN" altLang="en-US" dirty="0">
                <a:latin typeface="Times New Roman" panose="02020603050405020304" pitchFamily="18" charset="0"/>
                <a:cs typeface="Times New Roman" panose="02020603050405020304" pitchFamily="18" charset="0"/>
              </a:rPr>
              <a:t>，没有参数传入，返回当前画笔颜色，传入参数改变画笔的颜色 。</a:t>
            </a:r>
            <a:br>
              <a:rPr lang="zh-CN" altLang="en-US" sz="1600" dirty="0"/>
            </a:br>
            <a:endParaRPr lang="zh-CN" altLang="en-US" sz="1600" dirty="0">
              <a:latin typeface="Times New Roman" panose="02020603050405020304" pitchFamily="18" charset="0"/>
              <a:cs typeface="Times New Roman" panose="02020603050405020304" pitchFamily="18" charset="0"/>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矩形 9"/>
          <p:cNvSpPr/>
          <p:nvPr/>
        </p:nvSpPr>
        <p:spPr>
          <a:xfrm>
            <a:off x="913469" y="858397"/>
            <a:ext cx="6884581" cy="923330"/>
          </a:xfrm>
          <a:prstGeom prst="rect">
            <a:avLst/>
          </a:prstGeom>
        </p:spPr>
        <p:txBody>
          <a:bodyPr wrap="square">
            <a:spAutoFit/>
          </a:bodyPr>
          <a:lstStyle/>
          <a:p>
            <a:pPr defTabSz="1245870">
              <a:defRPr/>
            </a:pPr>
            <a:r>
              <a:rPr lang="en-US" altLang="zh-CN" sz="5400" b="1" kern="0" dirty="0">
                <a:latin typeface="方正卡通简体" panose="02000000000000000000" pitchFamily="2" charset="-122"/>
                <a:ea typeface="方正卡通简体" panose="02000000000000000000" pitchFamily="2" charset="-122"/>
                <a:cs typeface="+mn-ea"/>
                <a:sym typeface="+mn-lt"/>
              </a:rPr>
              <a:t>1.4 </a:t>
            </a:r>
            <a:r>
              <a:rPr lang="zh-CN" altLang="en-US" sz="5400" b="1" kern="0" dirty="0">
                <a:latin typeface="方正卡通简体" panose="02000000000000000000" pitchFamily="2" charset="-122"/>
                <a:ea typeface="方正卡通简体" panose="02000000000000000000" pitchFamily="2" charset="-122"/>
                <a:cs typeface="+mn-ea"/>
                <a:sym typeface="+mn-lt"/>
              </a:rPr>
              <a:t>画笔</a:t>
            </a:r>
            <a:endParaRPr kumimoji="0" lang="zh-CN" altLang="en-US" sz="5400" b="1" i="0" u="none" strike="noStrike" kern="0" cap="none" spc="0" normalizeH="0" baseline="0" noProof="0" dirty="0">
              <a:ln>
                <a:noFill/>
              </a:ln>
              <a:effectLst/>
              <a:uLnTx/>
              <a:uFillTx/>
              <a:latin typeface="方正卡通简体" panose="02000000000000000000" pitchFamily="2" charset="-122"/>
              <a:ea typeface="方正卡通简体" panose="02000000000000000000" pitchFamily="2" charset="-122"/>
              <a:cs typeface="+mn-ea"/>
              <a:sym typeface="+mn-lt"/>
            </a:endParaRPr>
          </a:p>
        </p:txBody>
      </p:sp>
      <p:sp>
        <p:nvSpPr>
          <p:cNvPr id="7" name="文本框 6"/>
          <p:cNvSpPr txBox="1"/>
          <p:nvPr/>
        </p:nvSpPr>
        <p:spPr>
          <a:xfrm>
            <a:off x="913765" y="2573655"/>
            <a:ext cx="4824730" cy="2399665"/>
          </a:xfrm>
          <a:prstGeom prst="rect">
            <a:avLst/>
          </a:prstGeom>
          <a:noFill/>
        </p:spPr>
        <p:txBody>
          <a:bodyPr wrap="square">
            <a:spAutoFit/>
          </a:bodyPr>
          <a:lstStyle/>
          <a:p>
            <a:pPr>
              <a:lnSpc>
                <a:spcPct val="150000"/>
              </a:lnSpc>
            </a:pPr>
            <a:r>
              <a:rPr lang="en-US" altLang="zh-CN" sz="2000" b="0" i="0" dirty="0" err="1">
                <a:solidFill>
                  <a:srgbClr val="242021"/>
                </a:solidFill>
                <a:effectLst/>
                <a:latin typeface="Times New Roman" panose="02020603050405020304" pitchFamily="18" charset="0"/>
                <a:cs typeface="Times New Roman" panose="02020603050405020304" pitchFamily="18" charset="0"/>
              </a:rPr>
              <a:t>turtle.pencolor</a:t>
            </a:r>
            <a:r>
              <a:rPr lang="en-US" altLang="zh-CN" sz="2000" b="0" i="0" dirty="0">
                <a:solidFill>
                  <a:srgbClr val="242021"/>
                </a:solidFill>
                <a:effectLst/>
                <a:latin typeface="Times New Roman" panose="02020603050405020304" pitchFamily="18" charset="0"/>
                <a:cs typeface="Times New Roman" panose="02020603050405020304" pitchFamily="18" charset="0"/>
              </a:rPr>
              <a:t>(colorstring</a:t>
            </a:r>
            <a:r>
              <a:rPr lang="zh-CN" altLang="en-US" sz="2000" b="0" i="0" dirty="0">
                <a:solidFill>
                  <a:srgbClr val="242021"/>
                </a:solidFill>
                <a:effectLst/>
                <a:latin typeface="Times New Roman" panose="02020603050405020304" pitchFamily="18" charset="0"/>
                <a:cs typeface="Times New Roman" panose="02020603050405020304" pitchFamily="18" charset="0"/>
              </a:rPr>
              <a:t>）是常用功能，传入的参数可以是颜色关键词，如字符串</a:t>
            </a:r>
            <a:r>
              <a:rPr lang="en-US" altLang="zh-CN" sz="2000" b="0" i="0" dirty="0">
                <a:solidFill>
                  <a:srgbClr val="242021"/>
                </a:solidFill>
                <a:effectLst/>
                <a:latin typeface="Times New Roman" panose="02020603050405020304" pitchFamily="18" charset="0"/>
                <a:cs typeface="Times New Roman" panose="02020603050405020304" pitchFamily="18" charset="0"/>
              </a:rPr>
              <a:t>"red"</a:t>
            </a:r>
            <a:r>
              <a:rPr lang="zh-CN" altLang="en-US" sz="2000" b="0" i="0" dirty="0">
                <a:solidFill>
                  <a:srgbClr val="242021"/>
                </a:solidFill>
                <a:effectLst/>
                <a:latin typeface="Times New Roman" panose="02020603050405020304" pitchFamily="18" charset="0"/>
                <a:cs typeface="Times New Roman" panose="02020603050405020304" pitchFamily="18" charset="0"/>
              </a:rPr>
              <a:t>、” </a:t>
            </a:r>
            <a:r>
              <a:rPr lang="en-US" altLang="zh-CN" sz="2000" b="0" i="0" dirty="0">
                <a:solidFill>
                  <a:srgbClr val="242021"/>
                </a:solidFill>
                <a:effectLst/>
                <a:latin typeface="Times New Roman" panose="02020603050405020304" pitchFamily="18" charset="0"/>
                <a:cs typeface="Times New Roman" panose="02020603050405020304" pitchFamily="18" charset="0"/>
              </a:rPr>
              <a:t>green”</a:t>
            </a:r>
            <a:r>
              <a:rPr lang="zh-CN" altLang="en-US" sz="2000" b="0" i="0" dirty="0">
                <a:solidFill>
                  <a:srgbClr val="242021"/>
                </a:solidFill>
                <a:effectLst/>
                <a:latin typeface="Times New Roman" panose="02020603050405020304" pitchFamily="18" charset="0"/>
                <a:cs typeface="Times New Roman" panose="02020603050405020304" pitchFamily="18" charset="0"/>
              </a:rPr>
              <a:t>、 </a:t>
            </a:r>
            <a:r>
              <a:rPr lang="en-US" altLang="zh-CN" sz="2000" b="0" i="0" dirty="0">
                <a:solidFill>
                  <a:srgbClr val="242021"/>
                </a:solidFill>
                <a:effectLst/>
                <a:latin typeface="Times New Roman" panose="02020603050405020304" pitchFamily="18" charset="0"/>
                <a:cs typeface="Times New Roman" panose="02020603050405020304" pitchFamily="18" charset="0"/>
              </a:rPr>
              <a:t>"blue"</a:t>
            </a:r>
            <a:r>
              <a:rPr lang="zh-CN" altLang="en-US" sz="2000" b="0" i="0" dirty="0">
                <a:solidFill>
                  <a:srgbClr val="242021"/>
                </a:solidFill>
                <a:effectLst/>
                <a:latin typeface="Times New Roman" panose="02020603050405020304" pitchFamily="18" charset="0"/>
                <a:cs typeface="Times New Roman" panose="02020603050405020304" pitchFamily="18" charset="0"/>
              </a:rPr>
              <a:t>等，也可以是一个</a:t>
            </a:r>
            <a:r>
              <a:rPr lang="en-US" altLang="zh-CN" sz="2000" b="0" i="0" dirty="0">
                <a:solidFill>
                  <a:srgbClr val="242021"/>
                </a:solidFill>
                <a:effectLst/>
                <a:latin typeface="Times New Roman" panose="02020603050405020304" pitchFamily="18" charset="0"/>
                <a:cs typeface="Times New Roman" panose="02020603050405020304" pitchFamily="18" charset="0"/>
              </a:rPr>
              <a:t>RGB 3</a:t>
            </a:r>
            <a:r>
              <a:rPr lang="zh-CN" altLang="en-US" sz="2000" b="0" i="0" dirty="0">
                <a:solidFill>
                  <a:srgbClr val="242021"/>
                </a:solidFill>
                <a:effectLst/>
                <a:latin typeface="Times New Roman" panose="02020603050405020304" pitchFamily="18" charset="0"/>
                <a:cs typeface="Times New Roman" panose="02020603050405020304" pitchFamily="18" charset="0"/>
              </a:rPr>
              <a:t>元组</a:t>
            </a:r>
            <a:r>
              <a:rPr lang="en-US" altLang="zh-CN" sz="2000" b="0" i="0" dirty="0">
                <a:solidFill>
                  <a:srgbClr val="242021"/>
                </a:solidFill>
                <a:effectLst/>
                <a:latin typeface="Times New Roman" panose="02020603050405020304" pitchFamily="18" charset="0"/>
                <a:cs typeface="Times New Roman" panose="02020603050405020304" pitchFamily="18" charset="0"/>
              </a:rPr>
              <a:t>pencolor(r, g, b)</a:t>
            </a:r>
            <a:r>
              <a:rPr lang="zh-CN" altLang="en-US" sz="2000" b="0" i="0" dirty="0">
                <a:solidFill>
                  <a:srgbClr val="242021"/>
                </a:solidFill>
                <a:effectLst/>
                <a:latin typeface="Times New Roman" panose="02020603050405020304" pitchFamily="18" charset="0"/>
                <a:cs typeface="Times New Roman" panose="02020603050405020304" pitchFamily="18" charset="0"/>
              </a:rPr>
              <a:t>。可供画笔设置的颜色种类丰富</a:t>
            </a:r>
            <a:r>
              <a:rPr lang="zh-CN" altLang="en-US" sz="2000" dirty="0">
                <a:latin typeface="Times New Roman" panose="02020603050405020304" pitchFamily="18" charset="0"/>
                <a:cs typeface="Times New Roman" panose="02020603050405020304" pitchFamily="18" charset="0"/>
              </a:rPr>
              <a:t> </a:t>
            </a:r>
            <a:endParaRPr lang="zh-CN" altLang="en-US" sz="2000" dirty="0">
              <a:latin typeface="Times New Roman" panose="02020603050405020304" pitchFamily="18" charset="0"/>
              <a:cs typeface="Times New Roman" panose="02020603050405020304" pitchFamily="18" charset="0"/>
            </a:endParaRPr>
          </a:p>
        </p:txBody>
      </p:sp>
      <p:pic>
        <p:nvPicPr>
          <p:cNvPr id="4" name="图片 3"/>
          <p:cNvPicPr>
            <a:picLocks noChangeAspect="1"/>
          </p:cNvPicPr>
          <p:nvPr/>
        </p:nvPicPr>
        <p:blipFill>
          <a:blip r:embed="rId1"/>
          <a:stretch>
            <a:fillRect/>
          </a:stretch>
        </p:blipFill>
        <p:spPr>
          <a:xfrm>
            <a:off x="5899914" y="1133474"/>
            <a:ext cx="5236717" cy="5133975"/>
          </a:xfrm>
          <a:prstGeom prst="rect">
            <a:avLst/>
          </a:prstGeom>
        </p:spPr>
      </p:pic>
      <p:sp>
        <p:nvSpPr>
          <p:cNvPr id="11" name="文本框 10"/>
          <p:cNvSpPr txBox="1"/>
          <p:nvPr/>
        </p:nvSpPr>
        <p:spPr>
          <a:xfrm>
            <a:off x="7134225" y="6267449"/>
            <a:ext cx="3114675" cy="400110"/>
          </a:xfrm>
          <a:prstGeom prst="rect">
            <a:avLst/>
          </a:prstGeom>
          <a:noFill/>
        </p:spPr>
        <p:txBody>
          <a:bodyPr wrap="square">
            <a:spAutoFit/>
          </a:bodyPr>
          <a:lstStyle/>
          <a:p>
            <a:r>
              <a:rPr lang="zh-CN" altLang="en-US" sz="2000" dirty="0"/>
              <a:t>画笔可以设置的颜色种类</a:t>
            </a:r>
            <a:endParaRPr lang="zh-CN" altLang="en-US" sz="2000" dirty="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矩形 9"/>
          <p:cNvSpPr/>
          <p:nvPr/>
        </p:nvSpPr>
        <p:spPr>
          <a:xfrm>
            <a:off x="913469" y="972697"/>
            <a:ext cx="6884581" cy="1754326"/>
          </a:xfrm>
          <a:prstGeom prst="rect">
            <a:avLst/>
          </a:prstGeom>
        </p:spPr>
        <p:txBody>
          <a:bodyPr wrap="square">
            <a:spAutoFit/>
          </a:bodyPr>
          <a:lstStyle/>
          <a:p>
            <a:pPr defTabSz="1245870">
              <a:defRPr/>
            </a:pPr>
            <a:r>
              <a:rPr lang="en-US" altLang="zh-CN" sz="5400" b="1" kern="0" dirty="0">
                <a:latin typeface="方正卡通简体" panose="02000000000000000000" pitchFamily="2" charset="-122"/>
                <a:ea typeface="方正卡通简体" panose="02000000000000000000" pitchFamily="2" charset="-122"/>
                <a:cs typeface="+mn-ea"/>
                <a:sym typeface="+mn-lt"/>
              </a:rPr>
              <a:t>1.5 </a:t>
            </a:r>
            <a:r>
              <a:rPr lang="zh-CN" altLang="en-US" sz="5400" b="1" kern="0" dirty="0">
                <a:latin typeface="方正卡通简体" panose="02000000000000000000" pitchFamily="2" charset="-122"/>
                <a:ea typeface="方正卡通简体" panose="02000000000000000000" pitchFamily="2" charset="-122"/>
                <a:cs typeface="+mn-ea"/>
                <a:sym typeface="+mn-lt"/>
              </a:rPr>
              <a:t>基本的绘图控制</a:t>
            </a:r>
            <a:endParaRPr lang="en-US" altLang="zh-CN" sz="5400" b="1" dirty="0"/>
          </a:p>
          <a:p>
            <a:pPr defTabSz="1245870">
              <a:defRPr/>
            </a:pPr>
            <a:endParaRPr kumimoji="0" lang="zh-CN" altLang="en-US" sz="5400" b="1" i="0" u="none" strike="noStrike" kern="0" cap="none" spc="0" normalizeH="0" baseline="0" noProof="0" dirty="0">
              <a:ln>
                <a:noFill/>
              </a:ln>
              <a:effectLst/>
              <a:uLnTx/>
              <a:uFillTx/>
              <a:latin typeface="方正卡通简体" panose="02000000000000000000" pitchFamily="2" charset="-122"/>
              <a:ea typeface="方正卡通简体" panose="02000000000000000000" pitchFamily="2" charset="-122"/>
              <a:cs typeface="+mn-ea"/>
              <a:sym typeface="+mn-lt"/>
            </a:endParaRPr>
          </a:p>
        </p:txBody>
      </p:sp>
      <p:sp>
        <p:nvSpPr>
          <p:cNvPr id="8" name="文本框 7"/>
          <p:cNvSpPr txBox="1"/>
          <p:nvPr/>
        </p:nvSpPr>
        <p:spPr>
          <a:xfrm>
            <a:off x="989034" y="2007041"/>
            <a:ext cx="10212661" cy="1422441"/>
          </a:xfrm>
          <a:prstGeom prst="rect">
            <a:avLst/>
          </a:prstGeom>
          <a:noFill/>
        </p:spPr>
        <p:txBody>
          <a:bodyPr wrap="square">
            <a:spAutoFit/>
          </a:bodyPr>
          <a:lstStyle/>
          <a:p>
            <a:pPr>
              <a:lnSpc>
                <a:spcPct val="150000"/>
              </a:lnSpc>
            </a:pPr>
            <a:r>
              <a:rPr lang="zh-CN" altLang="en-US" sz="2000" dirty="0"/>
              <a:t>绘图窗口的原点</a:t>
            </a:r>
            <a:r>
              <a:rPr lang="en-US" altLang="zh-CN" sz="2000" dirty="0"/>
              <a:t>(0,0)</a:t>
            </a:r>
            <a:r>
              <a:rPr lang="zh-CN" altLang="en-US" sz="2000" dirty="0"/>
              <a:t>在画布正中间。默认情况下，海龟初始的状态是准备向正右方移动。从坐标原点</a:t>
            </a:r>
            <a:r>
              <a:rPr lang="en-US" altLang="zh-CN" sz="2000" dirty="0"/>
              <a:t>(0,0)</a:t>
            </a:r>
            <a:r>
              <a:rPr lang="zh-CN" altLang="en-US" sz="2000" dirty="0"/>
              <a:t>位置开始，海龟根据一组指令进行控制，在画布平面坐标系中移动，在它运动的路径上绘制出了图形。</a:t>
            </a:r>
            <a:endParaRPr lang="zh-CN" altLang="en-US" sz="2000" dirty="0">
              <a:solidFill>
                <a:srgbClr val="FF0000"/>
              </a:solidFill>
            </a:endParaRPr>
          </a:p>
        </p:txBody>
      </p:sp>
      <p:sp>
        <p:nvSpPr>
          <p:cNvPr id="6" name="文本框 5"/>
          <p:cNvSpPr txBox="1"/>
          <p:nvPr/>
        </p:nvSpPr>
        <p:spPr>
          <a:xfrm>
            <a:off x="913469" y="4248310"/>
            <a:ext cx="9973606" cy="1476375"/>
          </a:xfrm>
          <a:prstGeom prst="rect">
            <a:avLst/>
          </a:prstGeom>
          <a:noFill/>
        </p:spPr>
        <p:txBody>
          <a:bodyPr wrap="square">
            <a:spAutoFit/>
          </a:bodyPr>
          <a:lstStyle/>
          <a:p>
            <a:pPr>
              <a:lnSpc>
                <a:spcPct val="150000"/>
              </a:lnSpc>
            </a:pPr>
            <a:r>
              <a:rPr lang="en-US" altLang="zh-CN" sz="2000" dirty="0">
                <a:latin typeface="Times New Roman" panose="02020603050405020304" pitchFamily="18" charset="0"/>
                <a:cs typeface="Times New Roman" panose="02020603050405020304" pitchFamily="18" charset="0"/>
              </a:rPr>
              <a:t>turtle.forward(distance)</a:t>
            </a:r>
            <a:r>
              <a:rPr lang="zh-CN" altLang="en-US" sz="2000" dirty="0">
                <a:latin typeface="Times New Roman" panose="02020603050405020304" pitchFamily="18" charset="0"/>
                <a:cs typeface="Times New Roman" panose="02020603050405020304" pitchFamily="18" charset="0"/>
              </a:rPr>
              <a:t>函数用来控制画笔向当前行进方向前进一个距离，即小海龟向前移动指定的距离。 </a:t>
            </a:r>
            <a:r>
              <a:rPr lang="en-US" altLang="zh-CN" sz="2000" dirty="0">
                <a:latin typeface="Times New Roman" panose="02020603050405020304" pitchFamily="18" charset="0"/>
                <a:cs typeface="Times New Roman" panose="02020603050405020304" pitchFamily="18" charset="0"/>
              </a:rPr>
              <a:t>distance</a:t>
            </a:r>
            <a:r>
              <a:rPr lang="zh-CN" altLang="en-US" sz="2000" dirty="0">
                <a:latin typeface="Times New Roman" panose="02020603050405020304" pitchFamily="18" charset="0"/>
                <a:cs typeface="Times New Roman" panose="02020603050405020304" pitchFamily="18" charset="0"/>
              </a:rPr>
              <a:t>参数为行进距离的像素值，当值为负数时，表示向相反方向前进。编程时，可以使用别名</a:t>
            </a:r>
            <a:r>
              <a:rPr lang="en-US" altLang="zh-CN" sz="2000" dirty="0">
                <a:latin typeface="Times New Roman" panose="02020603050405020304" pitchFamily="18" charset="0"/>
                <a:cs typeface="Times New Roman" panose="02020603050405020304" pitchFamily="18" charset="0"/>
              </a:rPr>
              <a:t>turtle.fd(distance)</a:t>
            </a:r>
            <a:r>
              <a:rPr lang="zh-CN" altLang="en-US" sz="2000" dirty="0">
                <a:latin typeface="Times New Roman" panose="02020603050405020304" pitchFamily="18" charset="0"/>
                <a:cs typeface="Times New Roman" panose="02020603050405020304" pitchFamily="18" charset="0"/>
              </a:rPr>
              <a:t>。</a:t>
            </a:r>
            <a:endParaRPr lang="zh-CN" altLang="en-US" sz="2000" dirty="0">
              <a:latin typeface="Times New Roman" panose="02020603050405020304" pitchFamily="18" charset="0"/>
              <a:cs typeface="Times New Roman" panose="02020603050405020304" pitchFamily="18" charset="0"/>
            </a:endParaRPr>
          </a:p>
        </p:txBody>
      </p:sp>
      <p:sp>
        <p:nvSpPr>
          <p:cNvPr id="9" name="文本框 8"/>
          <p:cNvSpPr txBox="1"/>
          <p:nvPr/>
        </p:nvSpPr>
        <p:spPr>
          <a:xfrm>
            <a:off x="989330" y="3685851"/>
            <a:ext cx="6096000" cy="461665"/>
          </a:xfrm>
          <a:prstGeom prst="rect">
            <a:avLst/>
          </a:prstGeom>
          <a:noFill/>
        </p:spPr>
        <p:txBody>
          <a:bodyPr wrap="square">
            <a:spAutoFit/>
          </a:bodyPr>
          <a:lstStyle/>
          <a:p>
            <a:pPr marL="285750" indent="-285750">
              <a:buFont typeface="Wingdings" panose="05000000000000000000" pitchFamily="2" charset="2"/>
              <a:buChar char="l"/>
            </a:pPr>
            <a:r>
              <a:rPr lang="zh-CN" altLang="en-US" sz="2400" dirty="0">
                <a:solidFill>
                  <a:srgbClr val="FF0000"/>
                </a:solidFill>
              </a:rPr>
              <a:t>前后移动</a:t>
            </a:r>
            <a:endParaRPr lang="zh-CN" altLang="en-US" sz="2400" dirty="0">
              <a:solidFill>
                <a:srgbClr val="FF0000"/>
              </a:solidFill>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矩形 9"/>
          <p:cNvSpPr/>
          <p:nvPr/>
        </p:nvSpPr>
        <p:spPr>
          <a:xfrm>
            <a:off x="913469" y="972697"/>
            <a:ext cx="6884581" cy="1754326"/>
          </a:xfrm>
          <a:prstGeom prst="rect">
            <a:avLst/>
          </a:prstGeom>
        </p:spPr>
        <p:txBody>
          <a:bodyPr wrap="square">
            <a:spAutoFit/>
          </a:bodyPr>
          <a:lstStyle/>
          <a:p>
            <a:pPr defTabSz="1245870">
              <a:defRPr/>
            </a:pPr>
            <a:r>
              <a:rPr lang="en-US" altLang="zh-CN" sz="5400" b="1" kern="0" dirty="0">
                <a:latin typeface="方正卡通简体" panose="02000000000000000000" pitchFamily="2" charset="-122"/>
                <a:ea typeface="方正卡通简体" panose="02000000000000000000" pitchFamily="2" charset="-122"/>
                <a:cs typeface="+mn-ea"/>
                <a:sym typeface="+mn-lt"/>
              </a:rPr>
              <a:t>1.5 </a:t>
            </a:r>
            <a:r>
              <a:rPr lang="zh-CN" altLang="en-US" sz="5400" b="1" kern="0" dirty="0">
                <a:latin typeface="方正卡通简体" panose="02000000000000000000" pitchFamily="2" charset="-122"/>
                <a:ea typeface="方正卡通简体" panose="02000000000000000000" pitchFamily="2" charset="-122"/>
                <a:cs typeface="+mn-ea"/>
                <a:sym typeface="+mn-lt"/>
              </a:rPr>
              <a:t>基本的绘图控制</a:t>
            </a:r>
            <a:endParaRPr lang="en-US" altLang="zh-CN" sz="5400" b="1" dirty="0"/>
          </a:p>
          <a:p>
            <a:pPr defTabSz="1245870">
              <a:defRPr/>
            </a:pPr>
            <a:endParaRPr kumimoji="0" lang="zh-CN" altLang="en-US" sz="5400" b="1" i="0" u="none" strike="noStrike" kern="0" cap="none" spc="0" normalizeH="0" baseline="0" noProof="0" dirty="0">
              <a:ln>
                <a:noFill/>
              </a:ln>
              <a:effectLst/>
              <a:uLnTx/>
              <a:uFillTx/>
              <a:latin typeface="方正卡通简体" panose="02000000000000000000" pitchFamily="2" charset="-122"/>
              <a:ea typeface="方正卡通简体" panose="02000000000000000000" pitchFamily="2" charset="-122"/>
              <a:cs typeface="+mn-ea"/>
              <a:sym typeface="+mn-lt"/>
            </a:endParaRPr>
          </a:p>
        </p:txBody>
      </p:sp>
      <p:sp>
        <p:nvSpPr>
          <p:cNvPr id="6" name="文本框 5"/>
          <p:cNvSpPr txBox="1"/>
          <p:nvPr/>
        </p:nvSpPr>
        <p:spPr>
          <a:xfrm>
            <a:off x="968375" y="3145155"/>
            <a:ext cx="6251575" cy="1938020"/>
          </a:xfrm>
          <a:prstGeom prst="rect">
            <a:avLst/>
          </a:prstGeom>
          <a:noFill/>
        </p:spPr>
        <p:txBody>
          <a:bodyPr wrap="square">
            <a:spAutoFit/>
          </a:bodyPr>
          <a:lstStyle/>
          <a:p>
            <a:pPr>
              <a:lnSpc>
                <a:spcPct val="150000"/>
              </a:lnSpc>
            </a:pPr>
            <a:r>
              <a:rPr lang="en-US" altLang="zh-CN" sz="2000" dirty="0">
                <a:latin typeface="Times New Roman" panose="02020603050405020304" pitchFamily="18" charset="0"/>
                <a:cs typeface="Times New Roman" panose="02020603050405020304" pitchFamily="18" charset="0"/>
              </a:rPr>
              <a:t>turtle. backward (distance)</a:t>
            </a:r>
            <a:r>
              <a:rPr lang="zh-CN" altLang="en-US" sz="2000" dirty="0">
                <a:latin typeface="Times New Roman" panose="02020603050405020304" pitchFamily="18" charset="0"/>
                <a:cs typeface="Times New Roman" panose="02020603050405020304" pitchFamily="18" charset="0"/>
              </a:rPr>
              <a:t>函数用来控制画笔向当前行进方向的反方向移动一个距离，即小海龟向后移动指定的距离。编程时，可以使用别名</a:t>
            </a:r>
            <a:r>
              <a:rPr lang="en-US" altLang="zh-CN" sz="2000" dirty="0" err="1">
                <a:latin typeface="Times New Roman" panose="02020603050405020304" pitchFamily="18" charset="0"/>
                <a:cs typeface="Times New Roman" panose="02020603050405020304" pitchFamily="18" charset="0"/>
              </a:rPr>
              <a:t>turtle.back</a:t>
            </a:r>
            <a:r>
              <a:rPr lang="en-US" altLang="zh-CN" sz="2000" dirty="0">
                <a:latin typeface="Times New Roman" panose="02020603050405020304" pitchFamily="18" charset="0"/>
                <a:cs typeface="Times New Roman" panose="02020603050405020304" pitchFamily="18" charset="0"/>
              </a:rPr>
              <a:t>(distance)</a:t>
            </a:r>
            <a:r>
              <a:rPr lang="zh-CN" altLang="en-US" sz="2000" dirty="0">
                <a:latin typeface="Times New Roman" panose="02020603050405020304" pitchFamily="18" charset="0"/>
                <a:cs typeface="Times New Roman" panose="02020603050405020304" pitchFamily="18" charset="0"/>
              </a:rPr>
              <a:t>或</a:t>
            </a:r>
            <a:r>
              <a:rPr lang="en-US" altLang="zh-CN" sz="2000" dirty="0">
                <a:latin typeface="Times New Roman" panose="02020603050405020304" pitchFamily="18" charset="0"/>
                <a:cs typeface="Times New Roman" panose="02020603050405020304" pitchFamily="18" charset="0"/>
              </a:rPr>
              <a:t>turtle.bk(distance)</a:t>
            </a:r>
            <a:r>
              <a:rPr lang="zh-CN" altLang="en-US" sz="2000" dirty="0">
                <a:latin typeface="Times New Roman" panose="02020603050405020304" pitchFamily="18" charset="0"/>
                <a:cs typeface="Times New Roman" panose="02020603050405020304" pitchFamily="18" charset="0"/>
              </a:rPr>
              <a:t>，如图：</a:t>
            </a:r>
            <a:endParaRPr lang="zh-CN" altLang="en-US" sz="2000" dirty="0">
              <a:latin typeface="Times New Roman" panose="02020603050405020304" pitchFamily="18" charset="0"/>
              <a:cs typeface="Times New Roman" panose="02020603050405020304" pitchFamily="18" charset="0"/>
            </a:endParaRPr>
          </a:p>
        </p:txBody>
      </p:sp>
      <p:sp>
        <p:nvSpPr>
          <p:cNvPr id="9" name="文本框 8"/>
          <p:cNvSpPr txBox="1"/>
          <p:nvPr/>
        </p:nvSpPr>
        <p:spPr>
          <a:xfrm>
            <a:off x="1123950" y="2379656"/>
            <a:ext cx="6096000" cy="461665"/>
          </a:xfrm>
          <a:prstGeom prst="rect">
            <a:avLst/>
          </a:prstGeom>
          <a:noFill/>
        </p:spPr>
        <p:txBody>
          <a:bodyPr wrap="square">
            <a:spAutoFit/>
          </a:bodyPr>
          <a:lstStyle/>
          <a:p>
            <a:pPr marL="285750" indent="-285750">
              <a:buFont typeface="Wingdings" panose="05000000000000000000" pitchFamily="2" charset="2"/>
              <a:buChar char="l"/>
            </a:pPr>
            <a:r>
              <a:rPr lang="zh-CN" altLang="en-US" sz="2400" dirty="0">
                <a:solidFill>
                  <a:srgbClr val="FF0000"/>
                </a:solidFill>
              </a:rPr>
              <a:t>前后移动</a:t>
            </a:r>
            <a:endParaRPr lang="zh-CN" altLang="en-US" sz="2400" dirty="0">
              <a:solidFill>
                <a:srgbClr val="FF0000"/>
              </a:solidFill>
            </a:endParaRPr>
          </a:p>
        </p:txBody>
      </p:sp>
      <p:pic>
        <p:nvPicPr>
          <p:cNvPr id="3" name="图片 2"/>
          <p:cNvPicPr>
            <a:picLocks noChangeAspect="1"/>
          </p:cNvPicPr>
          <p:nvPr/>
        </p:nvPicPr>
        <p:blipFill>
          <a:blip r:embed="rId1"/>
          <a:stretch>
            <a:fillRect/>
          </a:stretch>
        </p:blipFill>
        <p:spPr>
          <a:xfrm>
            <a:off x="7343775" y="1189762"/>
            <a:ext cx="4181475" cy="4753837"/>
          </a:xfrm>
          <a:prstGeom prst="rect">
            <a:avLst/>
          </a:prstGeom>
        </p:spPr>
      </p:pic>
      <p:sp>
        <p:nvSpPr>
          <p:cNvPr id="11" name="文本框 10"/>
          <p:cNvSpPr txBox="1"/>
          <p:nvPr/>
        </p:nvSpPr>
        <p:spPr>
          <a:xfrm>
            <a:off x="7981950" y="6179714"/>
            <a:ext cx="2905125" cy="400110"/>
          </a:xfrm>
          <a:prstGeom prst="rect">
            <a:avLst/>
          </a:prstGeom>
          <a:noFill/>
        </p:spPr>
        <p:txBody>
          <a:bodyPr wrap="square">
            <a:spAutoFit/>
          </a:bodyPr>
          <a:lstStyle/>
          <a:p>
            <a:r>
              <a:rPr lang="zh-CN" altLang="en-US" sz="2000" dirty="0"/>
              <a:t>画笔移动方向示意图</a:t>
            </a:r>
            <a:endParaRPr lang="zh-CN" altLang="en-US" sz="2000" dirty="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矩形 9"/>
          <p:cNvSpPr/>
          <p:nvPr/>
        </p:nvSpPr>
        <p:spPr>
          <a:xfrm>
            <a:off x="913469" y="972697"/>
            <a:ext cx="6884581" cy="1754326"/>
          </a:xfrm>
          <a:prstGeom prst="rect">
            <a:avLst/>
          </a:prstGeom>
        </p:spPr>
        <p:txBody>
          <a:bodyPr wrap="square">
            <a:spAutoFit/>
          </a:bodyPr>
          <a:lstStyle/>
          <a:p>
            <a:pPr defTabSz="1245870">
              <a:defRPr/>
            </a:pPr>
            <a:r>
              <a:rPr lang="en-US" altLang="zh-CN" sz="5400" b="1" kern="0" dirty="0">
                <a:latin typeface="方正卡通简体" panose="02000000000000000000" pitchFamily="2" charset="-122"/>
                <a:ea typeface="方正卡通简体" panose="02000000000000000000" pitchFamily="2" charset="-122"/>
                <a:cs typeface="+mn-ea"/>
                <a:sym typeface="+mn-lt"/>
              </a:rPr>
              <a:t>1.5 </a:t>
            </a:r>
            <a:r>
              <a:rPr lang="zh-CN" altLang="en-US" sz="5400" b="1" kern="0" dirty="0">
                <a:latin typeface="方正卡通简体" panose="02000000000000000000" pitchFamily="2" charset="-122"/>
                <a:ea typeface="方正卡通简体" panose="02000000000000000000" pitchFamily="2" charset="-122"/>
                <a:cs typeface="+mn-ea"/>
                <a:sym typeface="+mn-lt"/>
              </a:rPr>
              <a:t>基本的绘图控制</a:t>
            </a:r>
            <a:endParaRPr lang="en-US" altLang="zh-CN" sz="5400" b="1" dirty="0"/>
          </a:p>
          <a:p>
            <a:pPr defTabSz="1245870">
              <a:defRPr/>
            </a:pPr>
            <a:endParaRPr kumimoji="0" lang="zh-CN" altLang="en-US" sz="5400" b="1" i="0" u="none" strike="noStrike" kern="0" cap="none" spc="0" normalizeH="0" baseline="0" noProof="0" dirty="0">
              <a:ln>
                <a:noFill/>
              </a:ln>
              <a:effectLst/>
              <a:uLnTx/>
              <a:uFillTx/>
              <a:latin typeface="方正卡通简体" panose="02000000000000000000" pitchFamily="2" charset="-122"/>
              <a:ea typeface="方正卡通简体" panose="02000000000000000000" pitchFamily="2" charset="-122"/>
              <a:cs typeface="+mn-ea"/>
              <a:sym typeface="+mn-lt"/>
            </a:endParaRPr>
          </a:p>
        </p:txBody>
      </p:sp>
      <p:sp>
        <p:nvSpPr>
          <p:cNvPr id="6" name="文本框 5"/>
          <p:cNvSpPr txBox="1"/>
          <p:nvPr/>
        </p:nvSpPr>
        <p:spPr>
          <a:xfrm>
            <a:off x="863600" y="2671445"/>
            <a:ext cx="6616700" cy="2861310"/>
          </a:xfrm>
          <a:prstGeom prst="rect">
            <a:avLst/>
          </a:prstGeom>
          <a:noFill/>
        </p:spPr>
        <p:txBody>
          <a:bodyPr wrap="square">
            <a:spAutoFit/>
          </a:bodyPr>
          <a:lstStyle/>
          <a:p>
            <a:pPr>
              <a:lnSpc>
                <a:spcPct val="150000"/>
              </a:lnSpc>
            </a:pPr>
            <a:r>
              <a:rPr lang="en-US" altLang="zh-CN" sz="2000" dirty="0">
                <a:latin typeface="Times New Roman" panose="02020603050405020304" pitchFamily="18" charset="0"/>
                <a:cs typeface="Times New Roman" panose="02020603050405020304" pitchFamily="18" charset="0"/>
              </a:rPr>
              <a:t>turtle.left(angle) </a:t>
            </a:r>
            <a:r>
              <a:rPr lang="zh-CN" altLang="en-US" sz="2000" dirty="0">
                <a:latin typeface="Times New Roman" panose="02020603050405020304" pitchFamily="18" charset="0"/>
                <a:cs typeface="Times New Roman" panose="02020603050405020304" pitchFamily="18" charset="0"/>
              </a:rPr>
              <a:t>函数用来控制画笔在当前行进方向朝</a:t>
            </a:r>
            <a:r>
              <a:rPr lang="zh-CN" altLang="en-US" sz="2000" dirty="0">
                <a:solidFill>
                  <a:srgbClr val="FF0000"/>
                </a:solidFill>
                <a:latin typeface="Times New Roman" panose="02020603050405020304" pitchFamily="18" charset="0"/>
                <a:cs typeface="Times New Roman" panose="02020603050405020304" pitchFamily="18" charset="0"/>
              </a:rPr>
              <a:t>左转</a:t>
            </a:r>
            <a:r>
              <a:rPr lang="zh-CN" altLang="en-US" sz="2000" dirty="0">
                <a:latin typeface="Times New Roman" panose="02020603050405020304" pitchFamily="18" charset="0"/>
                <a:cs typeface="Times New Roman" panose="02020603050405020304" pitchFamily="18" charset="0"/>
              </a:rPr>
              <a:t>一个角度，即让小海龟朝左转弯一个角度。 </a:t>
            </a:r>
            <a:r>
              <a:rPr lang="en-US" altLang="zh-CN" sz="2000" dirty="0">
                <a:latin typeface="Times New Roman" panose="02020603050405020304" pitchFamily="18" charset="0"/>
                <a:cs typeface="Times New Roman" panose="02020603050405020304" pitchFamily="18" charset="0"/>
              </a:rPr>
              <a:t>angle</a:t>
            </a:r>
            <a:r>
              <a:rPr lang="zh-CN" altLang="en-US" sz="2000" dirty="0">
                <a:latin typeface="Times New Roman" panose="02020603050405020304" pitchFamily="18" charset="0"/>
                <a:cs typeface="Times New Roman" panose="02020603050405020304" pitchFamily="18" charset="0"/>
              </a:rPr>
              <a:t>参数为角度的整数值。编程时，可以使用别名</a:t>
            </a:r>
            <a:r>
              <a:rPr lang="en-US" altLang="zh-CN" sz="2000" dirty="0">
                <a:latin typeface="Times New Roman" panose="02020603050405020304" pitchFamily="18" charset="0"/>
                <a:cs typeface="Times New Roman" panose="02020603050405020304" pitchFamily="18" charset="0"/>
              </a:rPr>
              <a:t>turtle.lt(angle)</a:t>
            </a:r>
            <a:r>
              <a:rPr lang="zh-CN" altLang="en-US" sz="2000" dirty="0">
                <a:latin typeface="Times New Roman" panose="02020603050405020304" pitchFamily="18" charset="0"/>
                <a:cs typeface="Times New Roman" panose="02020603050405020304" pitchFamily="18" charset="0"/>
              </a:rPr>
              <a:t>。</a:t>
            </a:r>
            <a:endParaRPr lang="zh-CN" altLang="en-US" sz="2000" dirty="0">
              <a:latin typeface="Times New Roman" panose="02020603050405020304" pitchFamily="18" charset="0"/>
              <a:cs typeface="Times New Roman" panose="02020603050405020304" pitchFamily="18" charset="0"/>
            </a:endParaRPr>
          </a:p>
          <a:p>
            <a:pPr>
              <a:lnSpc>
                <a:spcPct val="150000"/>
              </a:lnSpc>
            </a:pPr>
            <a:r>
              <a:rPr lang="en-US" altLang="zh-CN" sz="2000" dirty="0">
                <a:latin typeface="Times New Roman" panose="02020603050405020304" pitchFamily="18" charset="0"/>
                <a:cs typeface="Times New Roman" panose="02020603050405020304" pitchFamily="18" charset="0"/>
              </a:rPr>
              <a:t>turtle.right(angle) </a:t>
            </a:r>
            <a:r>
              <a:rPr lang="zh-CN" altLang="en-US" sz="2000" dirty="0">
                <a:latin typeface="Times New Roman" panose="02020603050405020304" pitchFamily="18" charset="0"/>
                <a:cs typeface="Times New Roman" panose="02020603050405020304" pitchFamily="18" charset="0"/>
              </a:rPr>
              <a:t>函数用来控制画笔在当前行进方向朝</a:t>
            </a:r>
            <a:r>
              <a:rPr lang="zh-CN" altLang="en-US" sz="2000" dirty="0">
                <a:solidFill>
                  <a:srgbClr val="FF0000"/>
                </a:solidFill>
                <a:latin typeface="Times New Roman" panose="02020603050405020304" pitchFamily="18" charset="0"/>
                <a:cs typeface="Times New Roman" panose="02020603050405020304" pitchFamily="18" charset="0"/>
              </a:rPr>
              <a:t>右转</a:t>
            </a:r>
            <a:r>
              <a:rPr lang="zh-CN" altLang="en-US" sz="2000" dirty="0">
                <a:latin typeface="Times New Roman" panose="02020603050405020304" pitchFamily="18" charset="0"/>
                <a:cs typeface="Times New Roman" panose="02020603050405020304" pitchFamily="18" charset="0"/>
              </a:rPr>
              <a:t>一个角度，即让小海龟朝右转弯一个角度。编程时，可以使用别名</a:t>
            </a:r>
            <a:r>
              <a:rPr lang="en-US" altLang="zh-CN" sz="2000" dirty="0">
                <a:latin typeface="Times New Roman" panose="02020603050405020304" pitchFamily="18" charset="0"/>
                <a:cs typeface="Times New Roman" panose="02020603050405020304" pitchFamily="18" charset="0"/>
              </a:rPr>
              <a:t>turtle.rt(angle)</a:t>
            </a:r>
            <a:endParaRPr lang="zh-CN" altLang="en-US" sz="2000" dirty="0">
              <a:latin typeface="Times New Roman" panose="02020603050405020304" pitchFamily="18" charset="0"/>
              <a:cs typeface="Times New Roman" panose="02020603050405020304" pitchFamily="18" charset="0"/>
            </a:endParaRPr>
          </a:p>
        </p:txBody>
      </p:sp>
      <p:sp>
        <p:nvSpPr>
          <p:cNvPr id="9" name="文本框 8"/>
          <p:cNvSpPr txBox="1"/>
          <p:nvPr/>
        </p:nvSpPr>
        <p:spPr>
          <a:xfrm>
            <a:off x="1123950" y="2042471"/>
            <a:ext cx="6096000" cy="461665"/>
          </a:xfrm>
          <a:prstGeom prst="rect">
            <a:avLst/>
          </a:prstGeom>
          <a:noFill/>
        </p:spPr>
        <p:txBody>
          <a:bodyPr wrap="square">
            <a:spAutoFit/>
          </a:bodyPr>
          <a:lstStyle/>
          <a:p>
            <a:pPr marL="285750" indent="-285750">
              <a:buFont typeface="Wingdings" panose="05000000000000000000" pitchFamily="2" charset="2"/>
              <a:buChar char="l"/>
            </a:pPr>
            <a:r>
              <a:rPr lang="zh-CN" altLang="en-US" sz="2400" dirty="0">
                <a:solidFill>
                  <a:srgbClr val="FF0000"/>
                </a:solidFill>
              </a:rPr>
              <a:t>左右移动</a:t>
            </a:r>
            <a:endParaRPr lang="zh-CN" altLang="en-US" sz="2400" dirty="0">
              <a:solidFill>
                <a:srgbClr val="FF0000"/>
              </a:solidFill>
            </a:endParaRPr>
          </a:p>
        </p:txBody>
      </p:sp>
      <p:pic>
        <p:nvPicPr>
          <p:cNvPr id="4" name="图片 3"/>
          <p:cNvPicPr>
            <a:picLocks noChangeAspect="1"/>
          </p:cNvPicPr>
          <p:nvPr/>
        </p:nvPicPr>
        <p:blipFill>
          <a:blip r:embed="rId1"/>
          <a:stretch>
            <a:fillRect/>
          </a:stretch>
        </p:blipFill>
        <p:spPr>
          <a:xfrm>
            <a:off x="7614920" y="1870075"/>
            <a:ext cx="4018280" cy="4281805"/>
          </a:xfrm>
          <a:prstGeom prst="rect">
            <a:avLst/>
          </a:prstGeom>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矩形 9"/>
          <p:cNvSpPr/>
          <p:nvPr/>
        </p:nvSpPr>
        <p:spPr>
          <a:xfrm>
            <a:off x="913469" y="972697"/>
            <a:ext cx="6884581" cy="923330"/>
          </a:xfrm>
          <a:prstGeom prst="rect">
            <a:avLst/>
          </a:prstGeom>
        </p:spPr>
        <p:txBody>
          <a:bodyPr wrap="square">
            <a:spAutoFit/>
          </a:bodyPr>
          <a:lstStyle/>
          <a:p>
            <a:pPr defTabSz="1245870">
              <a:defRPr/>
            </a:pPr>
            <a:r>
              <a:rPr lang="en-US" altLang="zh-CN" sz="5400" b="1" kern="0" dirty="0">
                <a:latin typeface="方正卡通简体" panose="02000000000000000000" pitchFamily="2" charset="-122"/>
                <a:ea typeface="方正卡通简体" panose="02000000000000000000" pitchFamily="2" charset="-122"/>
                <a:cs typeface="+mn-ea"/>
                <a:sym typeface="+mn-lt"/>
              </a:rPr>
              <a:t>1.6 </a:t>
            </a:r>
            <a:r>
              <a:rPr lang="zh-CN" altLang="en-US" sz="5400" b="1" dirty="0"/>
              <a:t>海龟绘图初步</a:t>
            </a:r>
            <a:endParaRPr lang="en-US" altLang="zh-CN" sz="5400" b="1" dirty="0"/>
          </a:p>
        </p:txBody>
      </p:sp>
      <p:sp>
        <p:nvSpPr>
          <p:cNvPr id="8" name="文本框 7"/>
          <p:cNvSpPr txBox="1"/>
          <p:nvPr/>
        </p:nvSpPr>
        <p:spPr>
          <a:xfrm>
            <a:off x="1435439" y="2062403"/>
            <a:ext cx="4965216" cy="580415"/>
          </a:xfrm>
          <a:prstGeom prst="rect">
            <a:avLst/>
          </a:prstGeom>
          <a:noFill/>
        </p:spPr>
        <p:txBody>
          <a:bodyPr wrap="square">
            <a:spAutoFit/>
          </a:bodyPr>
          <a:lstStyle/>
          <a:p>
            <a:pPr marL="342900" indent="-342900">
              <a:lnSpc>
                <a:spcPct val="150000"/>
              </a:lnSpc>
              <a:buFont typeface="Wingdings" panose="05000000000000000000" pitchFamily="2" charset="2"/>
              <a:buChar char="l"/>
            </a:pPr>
            <a:r>
              <a:rPr lang="zh-CN" altLang="en-US" sz="2400" dirty="0">
                <a:solidFill>
                  <a:srgbClr val="FF0000"/>
                </a:solidFill>
              </a:rPr>
              <a:t>画直线</a:t>
            </a:r>
            <a:endParaRPr lang="zh-CN" altLang="en-US" sz="2400" dirty="0">
              <a:solidFill>
                <a:srgbClr val="FF0000"/>
              </a:solidFill>
            </a:endParaRPr>
          </a:p>
        </p:txBody>
      </p:sp>
      <p:sp>
        <p:nvSpPr>
          <p:cNvPr id="6" name="文本框 5"/>
          <p:cNvSpPr txBox="1"/>
          <p:nvPr/>
        </p:nvSpPr>
        <p:spPr>
          <a:xfrm>
            <a:off x="1402516" y="2745694"/>
            <a:ext cx="6096000" cy="553085"/>
          </a:xfrm>
          <a:prstGeom prst="rect">
            <a:avLst/>
          </a:prstGeom>
          <a:noFill/>
        </p:spPr>
        <p:txBody>
          <a:bodyPr wrap="square">
            <a:spAutoFit/>
          </a:bodyPr>
          <a:lstStyle/>
          <a:p>
            <a:pPr>
              <a:lnSpc>
                <a:spcPct val="150000"/>
              </a:lnSpc>
            </a:pPr>
            <a:r>
              <a:rPr lang="zh-CN" altLang="en-US" sz="2000" dirty="0">
                <a:latin typeface="Times New Roman" panose="02020603050405020304" pitchFamily="18" charset="0"/>
                <a:cs typeface="Times New Roman" panose="02020603050405020304" pitchFamily="18" charset="0"/>
              </a:rPr>
              <a:t>使用</a:t>
            </a:r>
            <a:r>
              <a:rPr lang="en-US" altLang="zh-CN" sz="2000" dirty="0">
                <a:latin typeface="Times New Roman" panose="02020603050405020304" pitchFamily="18" charset="0"/>
                <a:cs typeface="Times New Roman" panose="02020603050405020304" pitchFamily="18" charset="0"/>
              </a:rPr>
              <a:t>turtle </a:t>
            </a:r>
            <a:r>
              <a:rPr lang="zh-CN" altLang="en-US" sz="2000" dirty="0">
                <a:latin typeface="Times New Roman" panose="02020603050405020304" pitchFamily="18" charset="0"/>
                <a:cs typeface="Times New Roman" panose="02020603050405020304" pitchFamily="18" charset="0"/>
              </a:rPr>
              <a:t>基本控制命令</a:t>
            </a:r>
            <a:r>
              <a:rPr lang="en-US" altLang="zh-CN" sz="2000" dirty="0">
                <a:latin typeface="Times New Roman" panose="02020603050405020304" pitchFamily="18" charset="0"/>
                <a:cs typeface="Times New Roman" panose="02020603050405020304" pitchFamily="18" charset="0"/>
              </a:rPr>
              <a:t>forward</a:t>
            </a:r>
            <a:r>
              <a:rPr lang="zh-CN" altLang="en-US" sz="2000" dirty="0">
                <a:latin typeface="Times New Roman" panose="02020603050405020304" pitchFamily="18" charset="0"/>
                <a:cs typeface="Times New Roman" panose="02020603050405020304" pitchFamily="18" charset="0"/>
              </a:rPr>
              <a:t>，可以绘制出直线。</a:t>
            </a:r>
            <a:endParaRPr lang="zh-CN" altLang="en-US" sz="2000" dirty="0">
              <a:latin typeface="Times New Roman" panose="02020603050405020304" pitchFamily="18" charset="0"/>
              <a:cs typeface="Times New Roman" panose="02020603050405020304" pitchFamily="18" charset="0"/>
            </a:endParaRPr>
          </a:p>
        </p:txBody>
      </p:sp>
      <p:sp>
        <p:nvSpPr>
          <p:cNvPr id="9" name="文本框 8"/>
          <p:cNvSpPr txBox="1"/>
          <p:nvPr/>
        </p:nvSpPr>
        <p:spPr>
          <a:xfrm>
            <a:off x="1169670" y="3680827"/>
            <a:ext cx="2162175" cy="400110"/>
          </a:xfrm>
          <a:prstGeom prst="rect">
            <a:avLst/>
          </a:prstGeom>
          <a:noFill/>
        </p:spPr>
        <p:txBody>
          <a:bodyPr wrap="square">
            <a:spAutoFit/>
          </a:bodyPr>
          <a:lstStyle/>
          <a:p>
            <a:r>
              <a:rPr lang="en-US" altLang="zh-CN" sz="2000" dirty="0">
                <a:latin typeface="+mn-ea"/>
              </a:rPr>
              <a:t>Python</a:t>
            </a:r>
            <a:r>
              <a:rPr lang="zh-CN" altLang="en-US" sz="2000" dirty="0">
                <a:latin typeface="+mn-ea"/>
              </a:rPr>
              <a:t>程序示例</a:t>
            </a:r>
            <a:endParaRPr lang="zh-CN" altLang="en-US" sz="2000" dirty="0">
              <a:latin typeface="+mn-ea"/>
            </a:endParaRPr>
          </a:p>
        </p:txBody>
      </p:sp>
      <p:pic>
        <p:nvPicPr>
          <p:cNvPr id="7" name="图片 6"/>
          <p:cNvPicPr>
            <a:picLocks noChangeAspect="1"/>
          </p:cNvPicPr>
          <p:nvPr/>
        </p:nvPicPr>
        <p:blipFill>
          <a:blip r:embed="rId1"/>
          <a:stretch>
            <a:fillRect/>
          </a:stretch>
        </p:blipFill>
        <p:spPr>
          <a:xfrm>
            <a:off x="3597614" y="3363627"/>
            <a:ext cx="5372100" cy="990600"/>
          </a:xfrm>
          <a:prstGeom prst="rect">
            <a:avLst/>
          </a:prstGeom>
        </p:spPr>
      </p:pic>
      <p:sp>
        <p:nvSpPr>
          <p:cNvPr id="12" name="文本框 11"/>
          <p:cNvSpPr txBox="1"/>
          <p:nvPr/>
        </p:nvSpPr>
        <p:spPr>
          <a:xfrm>
            <a:off x="1244939" y="4841461"/>
            <a:ext cx="2439331" cy="499111"/>
          </a:xfrm>
          <a:prstGeom prst="rect">
            <a:avLst/>
          </a:prstGeom>
          <a:noFill/>
        </p:spPr>
        <p:txBody>
          <a:bodyPr wrap="square">
            <a:spAutoFit/>
          </a:bodyPr>
          <a:lstStyle/>
          <a:p>
            <a:pPr>
              <a:lnSpc>
                <a:spcPct val="150000"/>
              </a:lnSpc>
            </a:pPr>
            <a:r>
              <a:rPr lang="zh-CN" altLang="en-US" sz="2000" dirty="0"/>
              <a:t>程序运行结果如图</a:t>
            </a:r>
            <a:endParaRPr lang="zh-CN" altLang="en-US" sz="2000" dirty="0"/>
          </a:p>
        </p:txBody>
      </p:sp>
      <p:pic>
        <p:nvPicPr>
          <p:cNvPr id="14" name="图片 13"/>
          <p:cNvPicPr>
            <a:picLocks noChangeAspect="1"/>
          </p:cNvPicPr>
          <p:nvPr/>
        </p:nvPicPr>
        <p:blipFill>
          <a:blip r:embed="rId2"/>
          <a:stretch>
            <a:fillRect/>
          </a:stretch>
        </p:blipFill>
        <p:spPr>
          <a:xfrm>
            <a:off x="3475134" y="4649226"/>
            <a:ext cx="5851041" cy="1649315"/>
          </a:xfrm>
          <a:prstGeom prst="rect">
            <a:avLst/>
          </a:prstGeom>
        </p:spPr>
      </p:pic>
      <p:pic>
        <p:nvPicPr>
          <p:cNvPr id="2" name="图片 1"/>
          <p:cNvPicPr>
            <a:picLocks noChangeAspect="1"/>
          </p:cNvPicPr>
          <p:nvPr/>
        </p:nvPicPr>
        <p:blipFill>
          <a:blip r:embed="rId3"/>
          <a:stretch>
            <a:fillRect/>
          </a:stretch>
        </p:blipFill>
        <p:spPr>
          <a:xfrm>
            <a:off x="9648987" y="4201034"/>
            <a:ext cx="1780186" cy="2152075"/>
          </a:xfrm>
          <a:prstGeom prst="rect">
            <a:avLst/>
          </a:prstGeom>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矩形 9"/>
          <p:cNvSpPr/>
          <p:nvPr/>
        </p:nvSpPr>
        <p:spPr>
          <a:xfrm>
            <a:off x="913469" y="972697"/>
            <a:ext cx="6884581" cy="923330"/>
          </a:xfrm>
          <a:prstGeom prst="rect">
            <a:avLst/>
          </a:prstGeom>
        </p:spPr>
        <p:txBody>
          <a:bodyPr wrap="square">
            <a:spAutoFit/>
          </a:bodyPr>
          <a:lstStyle/>
          <a:p>
            <a:pPr defTabSz="1245870">
              <a:defRPr/>
            </a:pPr>
            <a:r>
              <a:rPr lang="en-US" altLang="zh-CN" sz="5400" b="1" kern="0" dirty="0">
                <a:latin typeface="方正卡通简体" panose="02000000000000000000" pitchFamily="2" charset="-122"/>
                <a:ea typeface="方正卡通简体" panose="02000000000000000000" pitchFamily="2" charset="-122"/>
                <a:cs typeface="+mn-ea"/>
                <a:sym typeface="+mn-lt"/>
              </a:rPr>
              <a:t>1.6 </a:t>
            </a:r>
            <a:r>
              <a:rPr lang="zh-CN" altLang="en-US" sz="5400" b="1" dirty="0"/>
              <a:t>海龟绘图初步</a:t>
            </a:r>
            <a:endParaRPr lang="en-US" altLang="zh-CN" sz="5400" b="1" dirty="0"/>
          </a:p>
        </p:txBody>
      </p:sp>
      <p:sp>
        <p:nvSpPr>
          <p:cNvPr id="8" name="文本框 7"/>
          <p:cNvSpPr txBox="1"/>
          <p:nvPr/>
        </p:nvSpPr>
        <p:spPr>
          <a:xfrm>
            <a:off x="980144" y="1998903"/>
            <a:ext cx="4965216" cy="580415"/>
          </a:xfrm>
          <a:prstGeom prst="rect">
            <a:avLst/>
          </a:prstGeom>
          <a:noFill/>
        </p:spPr>
        <p:txBody>
          <a:bodyPr wrap="square">
            <a:spAutoFit/>
          </a:bodyPr>
          <a:lstStyle/>
          <a:p>
            <a:pPr marL="342900" indent="-342900">
              <a:lnSpc>
                <a:spcPct val="150000"/>
              </a:lnSpc>
              <a:buFont typeface="Wingdings" panose="05000000000000000000" pitchFamily="2" charset="2"/>
              <a:buChar char="l"/>
            </a:pPr>
            <a:r>
              <a:rPr lang="zh-CN" altLang="en-US" sz="2400" dirty="0">
                <a:solidFill>
                  <a:srgbClr val="FF0000"/>
                </a:solidFill>
              </a:rPr>
              <a:t>画三角形</a:t>
            </a:r>
            <a:endParaRPr lang="zh-CN" altLang="en-US" sz="2400" dirty="0">
              <a:solidFill>
                <a:srgbClr val="FF0000"/>
              </a:solidFill>
            </a:endParaRPr>
          </a:p>
        </p:txBody>
      </p:sp>
      <p:sp>
        <p:nvSpPr>
          <p:cNvPr id="6" name="文本框 5"/>
          <p:cNvSpPr txBox="1"/>
          <p:nvPr/>
        </p:nvSpPr>
        <p:spPr>
          <a:xfrm>
            <a:off x="826770" y="2661285"/>
            <a:ext cx="10748010" cy="1476375"/>
          </a:xfrm>
          <a:prstGeom prst="rect">
            <a:avLst/>
          </a:prstGeom>
          <a:noFill/>
        </p:spPr>
        <p:txBody>
          <a:bodyPr wrap="square">
            <a:spAutoFit/>
          </a:bodyPr>
          <a:lstStyle/>
          <a:p>
            <a:pPr>
              <a:lnSpc>
                <a:spcPct val="150000"/>
              </a:lnSpc>
            </a:pPr>
            <a:r>
              <a:rPr lang="zh-CN" altLang="en-US" sz="2000" dirty="0">
                <a:latin typeface="Times New Roman" panose="02020603050405020304" pitchFamily="18" charset="0"/>
                <a:cs typeface="Times New Roman" panose="02020603050405020304" pitchFamily="18" charset="0"/>
              </a:rPr>
              <a:t>等边三角形内角和为</a:t>
            </a:r>
            <a:r>
              <a:rPr lang="en-US" altLang="zh-CN" sz="2000" dirty="0">
                <a:latin typeface="Times New Roman" panose="02020603050405020304" pitchFamily="18" charset="0"/>
                <a:cs typeface="Times New Roman" panose="02020603050405020304" pitchFamily="18" charset="0"/>
              </a:rPr>
              <a:t>180°</a:t>
            </a:r>
            <a:r>
              <a:rPr lang="zh-CN" altLang="en-US" sz="2000" dirty="0">
                <a:latin typeface="Times New Roman" panose="02020603050405020304" pitchFamily="18" charset="0"/>
                <a:cs typeface="Times New Roman" panose="02020603050405020304" pitchFamily="18" charset="0"/>
              </a:rPr>
              <a:t>，每个内角均为</a:t>
            </a:r>
            <a:r>
              <a:rPr lang="en-US" altLang="zh-CN" sz="2000" dirty="0">
                <a:latin typeface="Times New Roman" panose="02020603050405020304" pitchFamily="18" charset="0"/>
                <a:cs typeface="Times New Roman" panose="02020603050405020304" pitchFamily="18" charset="0"/>
              </a:rPr>
              <a:t>60°</a:t>
            </a:r>
            <a:r>
              <a:rPr lang="zh-CN" altLang="en-US" sz="2000" dirty="0">
                <a:latin typeface="Times New Roman" panose="02020603050405020304" pitchFamily="18" charset="0"/>
                <a:cs typeface="Times New Roman" panose="02020603050405020304" pitchFamily="18" charset="0"/>
              </a:rPr>
              <a:t>，各外角为</a:t>
            </a:r>
            <a:r>
              <a:rPr lang="en-US" altLang="zh-CN" sz="2000" dirty="0">
                <a:latin typeface="Times New Roman" panose="02020603050405020304" pitchFamily="18" charset="0"/>
                <a:cs typeface="Times New Roman" panose="02020603050405020304" pitchFamily="18" charset="0"/>
              </a:rPr>
              <a:t>120°</a:t>
            </a:r>
            <a:r>
              <a:rPr lang="zh-CN" altLang="en-US" sz="2000" dirty="0">
                <a:latin typeface="Times New Roman" panose="02020603050405020304" pitchFamily="18" charset="0"/>
                <a:cs typeface="Times New Roman" panose="02020603050405020304" pitchFamily="18" charset="0"/>
              </a:rPr>
              <a:t>，且三条边长度相等。利用</a:t>
            </a:r>
            <a:r>
              <a:rPr lang="en-US" altLang="zh-CN" sz="2000" dirty="0">
                <a:latin typeface="Times New Roman" panose="02020603050405020304" pitchFamily="18" charset="0"/>
                <a:cs typeface="Times New Roman" panose="02020603050405020304" pitchFamily="18" charset="0"/>
              </a:rPr>
              <a:t>turtle</a:t>
            </a:r>
            <a:r>
              <a:rPr lang="zh-CN" altLang="en-US" sz="2000" dirty="0">
                <a:latin typeface="Times New Roman" panose="02020603050405020304" pitchFamily="18" charset="0"/>
                <a:cs typeface="Times New Roman" panose="02020603050405020304" pitchFamily="18" charset="0"/>
              </a:rPr>
              <a:t>库里面的</a:t>
            </a:r>
            <a:r>
              <a:rPr lang="en-US" altLang="zh-CN" sz="2000" dirty="0">
                <a:latin typeface="Times New Roman" panose="02020603050405020304" pitchFamily="18" charset="0"/>
                <a:cs typeface="Times New Roman" panose="02020603050405020304" pitchFamily="18" charset="0"/>
              </a:rPr>
              <a:t>turtle.fd()</a:t>
            </a:r>
            <a:r>
              <a:rPr lang="zh-CN" altLang="en-US" sz="2000" dirty="0">
                <a:latin typeface="Times New Roman" panose="02020603050405020304" pitchFamily="18" charset="0"/>
                <a:cs typeface="Times New Roman" panose="02020603050405020304" pitchFamily="18" charset="0"/>
              </a:rPr>
              <a:t>函数绘制等边三角形的各个边，利用</a:t>
            </a:r>
            <a:r>
              <a:rPr lang="en-US" altLang="zh-CN" sz="2000" dirty="0">
                <a:latin typeface="Times New Roman" panose="02020603050405020304" pitchFamily="18" charset="0"/>
                <a:cs typeface="Times New Roman" panose="02020603050405020304" pitchFamily="18" charset="0"/>
              </a:rPr>
              <a:t>turtle.seth()</a:t>
            </a:r>
            <a:r>
              <a:rPr lang="zh-CN" altLang="en-US" sz="2000" dirty="0">
                <a:latin typeface="Times New Roman" panose="02020603050405020304" pitchFamily="18" charset="0"/>
                <a:cs typeface="Times New Roman" panose="02020603050405020304" pitchFamily="18" charset="0"/>
              </a:rPr>
              <a:t>函数设置从一条边到下一条边所需旋转的角度，即依次转动的角度为： </a:t>
            </a:r>
            <a:r>
              <a:rPr lang="en-US" altLang="zh-CN" sz="2000" dirty="0">
                <a:latin typeface="Times New Roman" panose="02020603050405020304" pitchFamily="18" charset="0"/>
                <a:cs typeface="Times New Roman" panose="02020603050405020304" pitchFamily="18" charset="0"/>
              </a:rPr>
              <a:t>0°</a:t>
            </a:r>
            <a:r>
              <a:rPr lang="zh-CN" altLang="en-US" sz="2000" dirty="0">
                <a:latin typeface="Times New Roman" panose="02020603050405020304" pitchFamily="18" charset="0"/>
                <a:cs typeface="Times New Roman" panose="02020603050405020304" pitchFamily="18" charset="0"/>
              </a:rPr>
              <a:t>、 </a:t>
            </a:r>
            <a:r>
              <a:rPr lang="en-US" altLang="zh-CN" sz="2000" dirty="0">
                <a:latin typeface="Times New Roman" panose="02020603050405020304" pitchFamily="18" charset="0"/>
                <a:cs typeface="Times New Roman" panose="02020603050405020304" pitchFamily="18" charset="0"/>
              </a:rPr>
              <a:t>120°</a:t>
            </a:r>
            <a:r>
              <a:rPr lang="zh-CN" altLang="en-US" sz="2000" dirty="0">
                <a:latin typeface="Times New Roman" panose="02020603050405020304" pitchFamily="18" charset="0"/>
                <a:cs typeface="Times New Roman" panose="02020603050405020304" pitchFamily="18" charset="0"/>
              </a:rPr>
              <a:t>、 </a:t>
            </a:r>
            <a:r>
              <a:rPr lang="en-US" altLang="zh-CN" sz="2000" dirty="0">
                <a:latin typeface="Times New Roman" panose="02020603050405020304" pitchFamily="18" charset="0"/>
                <a:cs typeface="Times New Roman" panose="02020603050405020304" pitchFamily="18" charset="0"/>
              </a:rPr>
              <a:t>240°</a:t>
            </a:r>
            <a:r>
              <a:rPr lang="zh-CN" altLang="en-US" sz="2000" dirty="0">
                <a:latin typeface="Times New Roman" panose="02020603050405020304" pitchFamily="18" charset="0"/>
                <a:cs typeface="Times New Roman" panose="02020603050405020304" pitchFamily="18" charset="0"/>
              </a:rPr>
              <a:t>，就可绘制出等边三角形。</a:t>
            </a:r>
            <a:endParaRPr lang="zh-CN" altLang="en-US" sz="2000" dirty="0">
              <a:latin typeface="Times New Roman" panose="02020603050405020304" pitchFamily="18" charset="0"/>
              <a:cs typeface="Times New Roman" panose="02020603050405020304" pitchFamily="18" charset="0"/>
            </a:endParaRPr>
          </a:p>
        </p:txBody>
      </p:sp>
      <p:sp>
        <p:nvSpPr>
          <p:cNvPr id="9" name="文本框 8"/>
          <p:cNvSpPr txBox="1"/>
          <p:nvPr/>
        </p:nvSpPr>
        <p:spPr>
          <a:xfrm>
            <a:off x="980144" y="4565227"/>
            <a:ext cx="2162175" cy="400110"/>
          </a:xfrm>
          <a:prstGeom prst="rect">
            <a:avLst/>
          </a:prstGeom>
          <a:noFill/>
        </p:spPr>
        <p:txBody>
          <a:bodyPr wrap="square">
            <a:spAutoFit/>
          </a:bodyPr>
          <a:lstStyle/>
          <a:p>
            <a:r>
              <a:rPr lang="en-US" altLang="zh-CN" sz="2000" dirty="0">
                <a:latin typeface="+mn-ea"/>
              </a:rPr>
              <a:t>Python</a:t>
            </a:r>
            <a:r>
              <a:rPr lang="zh-CN" altLang="en-US" sz="2000" dirty="0">
                <a:latin typeface="+mn-ea"/>
              </a:rPr>
              <a:t>程序示例</a:t>
            </a:r>
            <a:endParaRPr lang="zh-CN" altLang="en-US" sz="2000" dirty="0">
              <a:latin typeface="+mn-ea"/>
            </a:endParaRPr>
          </a:p>
        </p:txBody>
      </p:sp>
      <p:sp>
        <p:nvSpPr>
          <p:cNvPr id="12" name="文本框 11"/>
          <p:cNvSpPr txBox="1"/>
          <p:nvPr/>
        </p:nvSpPr>
        <p:spPr>
          <a:xfrm>
            <a:off x="5869259" y="5142499"/>
            <a:ext cx="2439331" cy="499111"/>
          </a:xfrm>
          <a:prstGeom prst="rect">
            <a:avLst/>
          </a:prstGeom>
          <a:noFill/>
        </p:spPr>
        <p:txBody>
          <a:bodyPr wrap="square">
            <a:spAutoFit/>
          </a:bodyPr>
          <a:lstStyle/>
          <a:p>
            <a:pPr>
              <a:lnSpc>
                <a:spcPct val="150000"/>
              </a:lnSpc>
            </a:pPr>
            <a:r>
              <a:rPr lang="zh-CN" altLang="en-US" sz="2000" dirty="0"/>
              <a:t>程序运行结果如图</a:t>
            </a:r>
            <a:endParaRPr lang="zh-CN" altLang="en-US" sz="2000" dirty="0"/>
          </a:p>
        </p:txBody>
      </p:sp>
      <p:pic>
        <p:nvPicPr>
          <p:cNvPr id="3" name="图片 2"/>
          <p:cNvPicPr>
            <a:picLocks noChangeAspect="1"/>
          </p:cNvPicPr>
          <p:nvPr/>
        </p:nvPicPr>
        <p:blipFill>
          <a:blip r:embed="rId1"/>
          <a:stretch>
            <a:fillRect/>
          </a:stretch>
        </p:blipFill>
        <p:spPr>
          <a:xfrm>
            <a:off x="1790404" y="5142533"/>
            <a:ext cx="3019425" cy="968399"/>
          </a:xfrm>
          <a:prstGeom prst="rect">
            <a:avLst/>
          </a:prstGeom>
        </p:spPr>
      </p:pic>
      <p:pic>
        <p:nvPicPr>
          <p:cNvPr id="5" name="图片 4"/>
          <p:cNvPicPr>
            <a:picLocks noChangeAspect="1"/>
          </p:cNvPicPr>
          <p:nvPr/>
        </p:nvPicPr>
        <p:blipFill>
          <a:blip r:embed="rId2"/>
          <a:stretch>
            <a:fillRect/>
          </a:stretch>
        </p:blipFill>
        <p:spPr>
          <a:xfrm>
            <a:off x="8420397" y="4210549"/>
            <a:ext cx="2628603" cy="2363003"/>
          </a:xfrm>
          <a:prstGeom prst="rect">
            <a:avLst/>
          </a:prstGeom>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矩形 5"/>
          <p:cNvSpPr/>
          <p:nvPr/>
        </p:nvSpPr>
        <p:spPr>
          <a:xfrm>
            <a:off x="3829667" y="3000981"/>
            <a:ext cx="8831786" cy="615553"/>
          </a:xfrm>
          <a:prstGeom prst="rect">
            <a:avLst/>
          </a:prstGeom>
        </p:spPr>
        <p:txBody>
          <a:bodyPr wrap="square" lIns="0" tIns="0" rIns="0" bIns="0">
            <a:spAutoFit/>
            <a:scene3d>
              <a:camera prst="orthographicFront"/>
              <a:lightRig rig="soft" dir="t">
                <a:rot lat="0" lon="0" rev="15600000"/>
              </a:lightRig>
            </a:scene3d>
            <a:sp3d extrusionH="57150" prstMaterial="softEdge">
              <a:bevelT w="25400" h="38100"/>
            </a:sp3d>
          </a:bodyPr>
          <a:lstStyle/>
          <a:p>
            <a:r>
              <a:rPr lang="zh-CN" altLang="en-US" sz="4000" b="1" dirty="0">
                <a:solidFill>
                  <a:schemeClr val="tx1"/>
                </a:solidFill>
                <a:latin typeface="方正有猫在_GBK" panose="02000000000000000000" pitchFamily="2" charset="-122"/>
                <a:ea typeface="方正有猫在_GBK" panose="02000000000000000000" pitchFamily="2" charset="-122"/>
                <a:cs typeface="+mn-ea"/>
                <a:sym typeface="+mn-lt"/>
              </a:rPr>
              <a:t>怎样利用编程指挥小海龟画画呢？</a:t>
            </a:r>
            <a:endParaRPr kumimoji="0" lang="zh-CN" altLang="en-US" sz="4000" b="1" i="0" u="none" strike="noStrike" kern="0" cap="none" spc="0" normalizeH="0" baseline="0" noProof="0" dirty="0">
              <a:solidFill>
                <a:schemeClr val="tx1"/>
              </a:solidFill>
              <a:effectLst/>
              <a:uLnTx/>
              <a:uFillTx/>
              <a:latin typeface="方正卡通简体" panose="02000000000000000000" pitchFamily="2" charset="-122"/>
              <a:ea typeface="方正卡通简体" panose="02000000000000000000" pitchFamily="2" charset="-122"/>
              <a:cs typeface="+mn-ea"/>
              <a:sym typeface="+mn-lt"/>
            </a:endParaRPr>
          </a:p>
        </p:txBody>
      </p:sp>
      <p:pic>
        <p:nvPicPr>
          <p:cNvPr id="4" name="图片 3"/>
          <p:cNvPicPr>
            <a:picLocks noChangeAspect="1"/>
          </p:cNvPicPr>
          <p:nvPr/>
        </p:nvPicPr>
        <p:blipFill>
          <a:blip r:embed="rId1"/>
          <a:stretch>
            <a:fillRect/>
          </a:stretch>
        </p:blipFill>
        <p:spPr>
          <a:xfrm>
            <a:off x="1257976" y="1938431"/>
            <a:ext cx="2143066" cy="2981137"/>
          </a:xfrm>
          <a:prstGeom prst="rect">
            <a:avLst/>
          </a:prstGeom>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矩形 9"/>
          <p:cNvSpPr/>
          <p:nvPr/>
        </p:nvSpPr>
        <p:spPr>
          <a:xfrm>
            <a:off x="913469" y="972697"/>
            <a:ext cx="6884581" cy="923330"/>
          </a:xfrm>
          <a:prstGeom prst="rect">
            <a:avLst/>
          </a:prstGeom>
        </p:spPr>
        <p:txBody>
          <a:bodyPr wrap="square">
            <a:spAutoFit/>
          </a:bodyPr>
          <a:lstStyle/>
          <a:p>
            <a:pPr defTabSz="1245870">
              <a:defRPr/>
            </a:pPr>
            <a:r>
              <a:rPr lang="en-US" altLang="zh-CN" sz="5400" b="1" kern="0" dirty="0">
                <a:latin typeface="方正卡通简体" panose="02000000000000000000" pitchFamily="2" charset="-122"/>
                <a:ea typeface="方正卡通简体" panose="02000000000000000000" pitchFamily="2" charset="-122"/>
                <a:cs typeface="+mn-ea"/>
                <a:sym typeface="+mn-lt"/>
              </a:rPr>
              <a:t>1.6 </a:t>
            </a:r>
            <a:r>
              <a:rPr lang="zh-CN" altLang="en-US" sz="5400" b="1" dirty="0"/>
              <a:t>海龟绘图初步</a:t>
            </a:r>
            <a:endParaRPr lang="en-US" altLang="zh-CN" sz="5400" b="1" dirty="0"/>
          </a:p>
        </p:txBody>
      </p:sp>
      <p:sp>
        <p:nvSpPr>
          <p:cNvPr id="8" name="文本框 7"/>
          <p:cNvSpPr txBox="1"/>
          <p:nvPr/>
        </p:nvSpPr>
        <p:spPr>
          <a:xfrm>
            <a:off x="980144" y="1998903"/>
            <a:ext cx="4965216" cy="580415"/>
          </a:xfrm>
          <a:prstGeom prst="rect">
            <a:avLst/>
          </a:prstGeom>
          <a:noFill/>
        </p:spPr>
        <p:txBody>
          <a:bodyPr wrap="square">
            <a:spAutoFit/>
          </a:bodyPr>
          <a:lstStyle/>
          <a:p>
            <a:pPr marL="342900" indent="-342900">
              <a:lnSpc>
                <a:spcPct val="150000"/>
              </a:lnSpc>
              <a:buFont typeface="Wingdings" panose="05000000000000000000" pitchFamily="2" charset="2"/>
              <a:buChar char="l"/>
            </a:pPr>
            <a:r>
              <a:rPr lang="zh-CN" altLang="en-US" sz="2400" dirty="0">
                <a:solidFill>
                  <a:srgbClr val="FF0000"/>
                </a:solidFill>
              </a:rPr>
              <a:t>绘制一个长方形</a:t>
            </a:r>
            <a:endParaRPr lang="zh-CN" altLang="en-US" sz="2400" dirty="0">
              <a:solidFill>
                <a:srgbClr val="FF0000"/>
              </a:solidFill>
            </a:endParaRPr>
          </a:p>
        </p:txBody>
      </p:sp>
      <p:sp>
        <p:nvSpPr>
          <p:cNvPr id="6" name="文本框 5"/>
          <p:cNvSpPr txBox="1"/>
          <p:nvPr/>
        </p:nvSpPr>
        <p:spPr>
          <a:xfrm>
            <a:off x="913765" y="2870835"/>
            <a:ext cx="10088245" cy="1014730"/>
          </a:xfrm>
          <a:prstGeom prst="rect">
            <a:avLst/>
          </a:prstGeom>
          <a:noFill/>
        </p:spPr>
        <p:txBody>
          <a:bodyPr wrap="square">
            <a:spAutoFit/>
          </a:bodyPr>
          <a:lstStyle/>
          <a:p>
            <a:pPr>
              <a:lnSpc>
                <a:spcPct val="150000"/>
              </a:lnSpc>
            </a:pPr>
            <a:r>
              <a:rPr lang="zh-CN" altLang="en-US" sz="2000" dirty="0">
                <a:latin typeface="Times New Roman" panose="02020603050405020304" pitchFamily="18" charset="0"/>
                <a:cs typeface="Times New Roman" panose="02020603050405020304" pitchFamily="18" charset="0"/>
              </a:rPr>
              <a:t>海龟绘图就是指挥海龟前进、转向，海龟移动的轨迹就是绘制的线条。绘制一个长方形，只需海龟前进、右转</a:t>
            </a:r>
            <a:r>
              <a:rPr lang="en-US" altLang="zh-CN" sz="2000" dirty="0">
                <a:solidFill>
                  <a:srgbClr val="FF0000"/>
                </a:solidFill>
                <a:latin typeface="Times New Roman" panose="02020603050405020304" pitchFamily="18" charset="0"/>
                <a:cs typeface="Times New Roman" panose="02020603050405020304" pitchFamily="18" charset="0"/>
              </a:rPr>
              <a:t>90</a:t>
            </a:r>
            <a:r>
              <a:rPr lang="zh-CN" altLang="en-US" sz="2000" dirty="0">
                <a:solidFill>
                  <a:srgbClr val="FF0000"/>
                </a:solidFill>
                <a:latin typeface="Times New Roman" panose="02020603050405020304" pitchFamily="18" charset="0"/>
                <a:cs typeface="Times New Roman" panose="02020603050405020304" pitchFamily="18" charset="0"/>
              </a:rPr>
              <a:t>度</a:t>
            </a:r>
            <a:r>
              <a:rPr lang="zh-CN" altLang="en-US" sz="2000" dirty="0">
                <a:latin typeface="Times New Roman" panose="02020603050405020304" pitchFamily="18" charset="0"/>
                <a:cs typeface="Times New Roman" panose="02020603050405020304" pitchFamily="18" charset="0"/>
              </a:rPr>
              <a:t>，</a:t>
            </a:r>
            <a:r>
              <a:rPr lang="zh-CN" altLang="en-US" sz="2000" dirty="0">
                <a:solidFill>
                  <a:srgbClr val="FF0000"/>
                </a:solidFill>
                <a:latin typeface="Times New Roman" panose="02020603050405020304" pitchFamily="18" charset="0"/>
                <a:cs typeface="Times New Roman" panose="02020603050405020304" pitchFamily="18" charset="0"/>
              </a:rPr>
              <a:t>反复</a:t>
            </a:r>
            <a:r>
              <a:rPr lang="en-US" altLang="zh-CN" sz="2000" dirty="0">
                <a:solidFill>
                  <a:srgbClr val="FF0000"/>
                </a:solidFill>
                <a:latin typeface="Times New Roman" panose="02020603050405020304" pitchFamily="18" charset="0"/>
                <a:cs typeface="Times New Roman" panose="02020603050405020304" pitchFamily="18" charset="0"/>
              </a:rPr>
              <a:t>4</a:t>
            </a:r>
            <a:r>
              <a:rPr lang="zh-CN" altLang="en-US" sz="2000" dirty="0">
                <a:solidFill>
                  <a:srgbClr val="FF0000"/>
                </a:solidFill>
                <a:latin typeface="Times New Roman" panose="02020603050405020304" pitchFamily="18" charset="0"/>
                <a:cs typeface="Times New Roman" panose="02020603050405020304" pitchFamily="18" charset="0"/>
              </a:rPr>
              <a:t>次。</a:t>
            </a:r>
            <a:endParaRPr lang="zh-CN" altLang="en-US" sz="2000" dirty="0">
              <a:solidFill>
                <a:srgbClr val="FF0000"/>
              </a:solidFill>
              <a:latin typeface="Times New Roman" panose="02020603050405020304" pitchFamily="18" charset="0"/>
              <a:cs typeface="Times New Roman" panose="02020603050405020304" pitchFamily="18" charset="0"/>
            </a:endParaRPr>
          </a:p>
        </p:txBody>
      </p:sp>
      <p:sp>
        <p:nvSpPr>
          <p:cNvPr id="11" name="文本框 10"/>
          <p:cNvSpPr txBox="1"/>
          <p:nvPr/>
        </p:nvSpPr>
        <p:spPr>
          <a:xfrm>
            <a:off x="913765" y="4019550"/>
            <a:ext cx="9493250" cy="1476375"/>
          </a:xfrm>
          <a:prstGeom prst="rect">
            <a:avLst/>
          </a:prstGeom>
          <a:noFill/>
        </p:spPr>
        <p:txBody>
          <a:bodyPr wrap="square">
            <a:spAutoFit/>
          </a:bodyPr>
          <a:lstStyle/>
          <a:p>
            <a:pPr>
              <a:lnSpc>
                <a:spcPct val="150000"/>
              </a:lnSpc>
            </a:pPr>
            <a:r>
              <a:rPr lang="zh-CN" altLang="en-US" sz="2000" dirty="0">
                <a:latin typeface="Times New Roman" panose="02020603050405020304" pitchFamily="18" charset="0"/>
                <a:cs typeface="Times New Roman" panose="02020603050405020304" pitchFamily="18" charset="0"/>
              </a:rPr>
              <a:t>调用</a:t>
            </a:r>
            <a:r>
              <a:rPr lang="en-US" altLang="zh-CN" sz="2000" dirty="0">
                <a:latin typeface="Times New Roman" panose="02020603050405020304" pitchFamily="18" charset="0"/>
                <a:cs typeface="Times New Roman" panose="02020603050405020304" pitchFamily="18" charset="0"/>
              </a:rPr>
              <a:t>width()</a:t>
            </a:r>
            <a:r>
              <a:rPr lang="zh-CN" altLang="en-US" sz="2000" dirty="0">
                <a:latin typeface="Times New Roman" panose="02020603050405020304" pitchFamily="18" charset="0"/>
                <a:cs typeface="Times New Roman" panose="02020603050405020304" pitchFamily="18" charset="0"/>
              </a:rPr>
              <a:t>函数可以设置笔刷宽度，调用</a:t>
            </a:r>
            <a:r>
              <a:rPr lang="en-US" altLang="zh-CN" sz="2000" dirty="0">
                <a:latin typeface="Times New Roman" panose="02020603050405020304" pitchFamily="18" charset="0"/>
                <a:cs typeface="Times New Roman" panose="02020603050405020304" pitchFamily="18" charset="0"/>
              </a:rPr>
              <a:t>pencolor()</a:t>
            </a:r>
            <a:r>
              <a:rPr lang="zh-CN" altLang="en-US" sz="2000" dirty="0">
                <a:latin typeface="Times New Roman" panose="02020603050405020304" pitchFamily="18" charset="0"/>
                <a:cs typeface="Times New Roman" panose="02020603050405020304" pitchFamily="18" charset="0"/>
              </a:rPr>
              <a:t>函数可以设置颜色。绘图完成后，调用</a:t>
            </a:r>
            <a:r>
              <a:rPr lang="en-US" altLang="zh-CN" sz="2000" dirty="0">
                <a:latin typeface="Times New Roman" panose="02020603050405020304" pitchFamily="18" charset="0"/>
                <a:cs typeface="Times New Roman" panose="02020603050405020304" pitchFamily="18" charset="0"/>
              </a:rPr>
              <a:t>done()</a:t>
            </a:r>
            <a:r>
              <a:rPr lang="zh-CN" altLang="en-US" sz="2000" dirty="0">
                <a:latin typeface="Times New Roman" panose="02020603050405020304" pitchFamily="18" charset="0"/>
                <a:cs typeface="Times New Roman" panose="02020603050405020304" pitchFamily="18" charset="0"/>
              </a:rPr>
              <a:t>函数，让窗口进入消息循环，等待被关闭。否则，由于</a:t>
            </a:r>
            <a:r>
              <a:rPr lang="en-US" altLang="zh-CN" sz="2000" dirty="0">
                <a:latin typeface="Times New Roman" panose="02020603050405020304" pitchFamily="18" charset="0"/>
                <a:cs typeface="Times New Roman" panose="02020603050405020304" pitchFamily="18" charset="0"/>
              </a:rPr>
              <a:t>Python</a:t>
            </a:r>
            <a:r>
              <a:rPr lang="zh-CN" altLang="en-US" sz="2000" dirty="0">
                <a:latin typeface="Times New Roman" panose="02020603050405020304" pitchFamily="18" charset="0"/>
                <a:cs typeface="Times New Roman" panose="02020603050405020304" pitchFamily="18" charset="0"/>
              </a:rPr>
              <a:t>进程会立刻结束，将导致窗口被立刻关闭。</a:t>
            </a:r>
            <a:endParaRPr lang="zh-CN" altLang="en-US" sz="2000" dirty="0">
              <a:latin typeface="Times New Roman" panose="02020603050405020304" pitchFamily="18" charset="0"/>
              <a:cs typeface="Times New Roman" panose="02020603050405020304" pitchFamily="18" charset="0"/>
            </a:endParaRPr>
          </a:p>
        </p:txBody>
      </p:sp>
      <p:pic>
        <p:nvPicPr>
          <p:cNvPr id="4" name="图片 3"/>
          <p:cNvPicPr>
            <a:picLocks noChangeAspect="1"/>
          </p:cNvPicPr>
          <p:nvPr/>
        </p:nvPicPr>
        <p:blipFill>
          <a:blip r:embed="rId1"/>
          <a:stretch>
            <a:fillRect/>
          </a:stretch>
        </p:blipFill>
        <p:spPr>
          <a:xfrm>
            <a:off x="9927589" y="4481305"/>
            <a:ext cx="1780186" cy="2152075"/>
          </a:xfrm>
          <a:prstGeom prst="rect">
            <a:avLst/>
          </a:prstGeom>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矩形 9"/>
          <p:cNvSpPr/>
          <p:nvPr/>
        </p:nvSpPr>
        <p:spPr>
          <a:xfrm>
            <a:off x="913469" y="972697"/>
            <a:ext cx="6884581" cy="923330"/>
          </a:xfrm>
          <a:prstGeom prst="rect">
            <a:avLst/>
          </a:prstGeom>
        </p:spPr>
        <p:txBody>
          <a:bodyPr wrap="square">
            <a:spAutoFit/>
          </a:bodyPr>
          <a:lstStyle/>
          <a:p>
            <a:pPr defTabSz="1245870">
              <a:defRPr/>
            </a:pPr>
            <a:r>
              <a:rPr lang="en-US" altLang="zh-CN" sz="5400" b="1" kern="0" dirty="0">
                <a:latin typeface="方正卡通简体" panose="02000000000000000000" pitchFamily="2" charset="-122"/>
                <a:ea typeface="方正卡通简体" panose="02000000000000000000" pitchFamily="2" charset="-122"/>
                <a:cs typeface="+mn-ea"/>
                <a:sym typeface="+mn-lt"/>
              </a:rPr>
              <a:t>1.6 </a:t>
            </a:r>
            <a:r>
              <a:rPr lang="zh-CN" altLang="en-US" sz="5400" b="1" dirty="0"/>
              <a:t>海龟绘图初步</a:t>
            </a:r>
            <a:endParaRPr lang="en-US" altLang="zh-CN" sz="5400" b="1" dirty="0"/>
          </a:p>
        </p:txBody>
      </p:sp>
      <p:sp>
        <p:nvSpPr>
          <p:cNvPr id="8" name="文本框 7"/>
          <p:cNvSpPr txBox="1"/>
          <p:nvPr/>
        </p:nvSpPr>
        <p:spPr>
          <a:xfrm>
            <a:off x="980144" y="1857312"/>
            <a:ext cx="4965216" cy="580415"/>
          </a:xfrm>
          <a:prstGeom prst="rect">
            <a:avLst/>
          </a:prstGeom>
          <a:noFill/>
        </p:spPr>
        <p:txBody>
          <a:bodyPr wrap="square">
            <a:spAutoFit/>
          </a:bodyPr>
          <a:lstStyle/>
          <a:p>
            <a:pPr marL="342900" indent="-342900">
              <a:lnSpc>
                <a:spcPct val="150000"/>
              </a:lnSpc>
              <a:buFont typeface="Wingdings" panose="05000000000000000000" pitchFamily="2" charset="2"/>
              <a:buChar char="l"/>
            </a:pPr>
            <a:r>
              <a:rPr lang="zh-CN" altLang="en-US" sz="2400" dirty="0">
                <a:solidFill>
                  <a:srgbClr val="FF0000"/>
                </a:solidFill>
              </a:rPr>
              <a:t>绘制一个长方形</a:t>
            </a:r>
            <a:endParaRPr lang="zh-CN" altLang="en-US" sz="2400" dirty="0">
              <a:solidFill>
                <a:srgbClr val="FF0000"/>
              </a:solidFill>
            </a:endParaRPr>
          </a:p>
        </p:txBody>
      </p:sp>
      <p:sp>
        <p:nvSpPr>
          <p:cNvPr id="9" name="文本框 8"/>
          <p:cNvSpPr txBox="1"/>
          <p:nvPr/>
        </p:nvSpPr>
        <p:spPr>
          <a:xfrm>
            <a:off x="2572799" y="2618521"/>
            <a:ext cx="2162175" cy="400110"/>
          </a:xfrm>
          <a:prstGeom prst="rect">
            <a:avLst/>
          </a:prstGeom>
          <a:noFill/>
        </p:spPr>
        <p:txBody>
          <a:bodyPr wrap="square">
            <a:spAutoFit/>
          </a:bodyPr>
          <a:lstStyle/>
          <a:p>
            <a:r>
              <a:rPr lang="en-US" altLang="zh-CN" sz="2000" dirty="0">
                <a:latin typeface="+mn-ea"/>
              </a:rPr>
              <a:t>Python</a:t>
            </a:r>
            <a:r>
              <a:rPr lang="zh-CN" altLang="en-US" sz="2000" dirty="0">
                <a:latin typeface="+mn-ea"/>
              </a:rPr>
              <a:t>程序示例</a:t>
            </a:r>
            <a:endParaRPr lang="zh-CN" altLang="en-US" sz="2000" dirty="0">
              <a:latin typeface="+mn-ea"/>
            </a:endParaRPr>
          </a:p>
        </p:txBody>
      </p:sp>
      <p:sp>
        <p:nvSpPr>
          <p:cNvPr id="12" name="文本框 11"/>
          <p:cNvSpPr txBox="1"/>
          <p:nvPr/>
        </p:nvSpPr>
        <p:spPr>
          <a:xfrm>
            <a:off x="7628645" y="2842070"/>
            <a:ext cx="2439331" cy="499111"/>
          </a:xfrm>
          <a:prstGeom prst="rect">
            <a:avLst/>
          </a:prstGeom>
          <a:noFill/>
        </p:spPr>
        <p:txBody>
          <a:bodyPr wrap="square">
            <a:spAutoFit/>
          </a:bodyPr>
          <a:lstStyle/>
          <a:p>
            <a:pPr>
              <a:lnSpc>
                <a:spcPct val="150000"/>
              </a:lnSpc>
            </a:pPr>
            <a:r>
              <a:rPr lang="zh-CN" altLang="en-US" sz="2000" dirty="0"/>
              <a:t>程序运行结果如图</a:t>
            </a:r>
            <a:endParaRPr lang="zh-CN" altLang="en-US" sz="2000" dirty="0"/>
          </a:p>
        </p:txBody>
      </p:sp>
      <p:pic>
        <p:nvPicPr>
          <p:cNvPr id="3" name="图片 2"/>
          <p:cNvPicPr>
            <a:picLocks noChangeAspect="1"/>
          </p:cNvPicPr>
          <p:nvPr/>
        </p:nvPicPr>
        <p:blipFill>
          <a:blip r:embed="rId1"/>
          <a:stretch>
            <a:fillRect/>
          </a:stretch>
        </p:blipFill>
        <p:spPr>
          <a:xfrm>
            <a:off x="1757501" y="3174266"/>
            <a:ext cx="4188102" cy="3322240"/>
          </a:xfrm>
          <a:prstGeom prst="rect">
            <a:avLst/>
          </a:prstGeom>
        </p:spPr>
      </p:pic>
      <p:pic>
        <p:nvPicPr>
          <p:cNvPr id="5" name="图片 4"/>
          <p:cNvPicPr>
            <a:picLocks noChangeAspect="1"/>
          </p:cNvPicPr>
          <p:nvPr/>
        </p:nvPicPr>
        <p:blipFill>
          <a:blip r:embed="rId2"/>
          <a:stretch>
            <a:fillRect/>
          </a:stretch>
        </p:blipFill>
        <p:spPr>
          <a:xfrm>
            <a:off x="6487064" y="3565829"/>
            <a:ext cx="4940453" cy="2539559"/>
          </a:xfrm>
          <a:prstGeom prst="rect">
            <a:avLst/>
          </a:prstGeom>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矩形 9"/>
          <p:cNvSpPr/>
          <p:nvPr/>
        </p:nvSpPr>
        <p:spPr>
          <a:xfrm>
            <a:off x="913469" y="972697"/>
            <a:ext cx="6884581" cy="923330"/>
          </a:xfrm>
          <a:prstGeom prst="rect">
            <a:avLst/>
          </a:prstGeom>
        </p:spPr>
        <p:txBody>
          <a:bodyPr wrap="square">
            <a:spAutoFit/>
          </a:bodyPr>
          <a:lstStyle/>
          <a:p>
            <a:pPr defTabSz="1245870">
              <a:defRPr/>
            </a:pPr>
            <a:r>
              <a:rPr lang="en-US" altLang="zh-CN" sz="5400" b="1" kern="0" dirty="0">
                <a:latin typeface="方正卡通简体" panose="02000000000000000000" pitchFamily="2" charset="-122"/>
                <a:ea typeface="方正卡通简体" panose="02000000000000000000" pitchFamily="2" charset="-122"/>
                <a:cs typeface="+mn-ea"/>
                <a:sym typeface="+mn-lt"/>
              </a:rPr>
              <a:t>1.6 </a:t>
            </a:r>
            <a:r>
              <a:rPr lang="zh-CN" altLang="en-US" sz="5400" b="1" dirty="0"/>
              <a:t>海龟绘图初步</a:t>
            </a:r>
            <a:endParaRPr lang="en-US" altLang="zh-CN" sz="5400" b="1" dirty="0"/>
          </a:p>
        </p:txBody>
      </p:sp>
      <p:sp>
        <p:nvSpPr>
          <p:cNvPr id="8" name="文本框 7"/>
          <p:cNvSpPr txBox="1"/>
          <p:nvPr/>
        </p:nvSpPr>
        <p:spPr>
          <a:xfrm>
            <a:off x="980144" y="1998903"/>
            <a:ext cx="4965216" cy="580415"/>
          </a:xfrm>
          <a:prstGeom prst="rect">
            <a:avLst/>
          </a:prstGeom>
          <a:noFill/>
        </p:spPr>
        <p:txBody>
          <a:bodyPr wrap="square">
            <a:spAutoFit/>
          </a:bodyPr>
          <a:lstStyle/>
          <a:p>
            <a:pPr marL="342900" indent="-342900">
              <a:lnSpc>
                <a:spcPct val="150000"/>
              </a:lnSpc>
              <a:buFont typeface="Wingdings" panose="05000000000000000000" pitchFamily="2" charset="2"/>
              <a:buChar char="l"/>
            </a:pPr>
            <a:r>
              <a:rPr lang="zh-CN" altLang="en-US" sz="2400" dirty="0">
                <a:solidFill>
                  <a:srgbClr val="FF0000"/>
                </a:solidFill>
              </a:rPr>
              <a:t>画五边形</a:t>
            </a:r>
            <a:endParaRPr lang="zh-CN" altLang="en-US" sz="2400" dirty="0">
              <a:solidFill>
                <a:srgbClr val="FF0000"/>
              </a:solidFill>
            </a:endParaRPr>
          </a:p>
        </p:txBody>
      </p:sp>
      <p:sp>
        <p:nvSpPr>
          <p:cNvPr id="6" name="文本框 5"/>
          <p:cNvSpPr txBox="1"/>
          <p:nvPr/>
        </p:nvSpPr>
        <p:spPr>
          <a:xfrm>
            <a:off x="788035" y="2749550"/>
            <a:ext cx="10716260" cy="1198880"/>
          </a:xfrm>
          <a:prstGeom prst="rect">
            <a:avLst/>
          </a:prstGeom>
          <a:noFill/>
        </p:spPr>
        <p:txBody>
          <a:bodyPr wrap="square">
            <a:spAutoFit/>
          </a:bodyPr>
          <a:lstStyle/>
          <a:p>
            <a:pPr>
              <a:lnSpc>
                <a:spcPct val="150000"/>
              </a:lnSpc>
            </a:pPr>
            <a:r>
              <a:rPr lang="zh-CN" altLang="en-US" sz="2400" dirty="0">
                <a:latin typeface="Times New Roman" panose="02020603050405020304" pitchFamily="18" charset="0"/>
                <a:cs typeface="Times New Roman" panose="02020603050405020304" pitchFamily="18" charset="0"/>
              </a:rPr>
              <a:t>正五边形的五个边等长且五个内角等角，各内角均为</a:t>
            </a:r>
            <a:r>
              <a:rPr lang="en-US" altLang="zh-CN" sz="2400" dirty="0">
                <a:latin typeface="Times New Roman" panose="02020603050405020304" pitchFamily="18" charset="0"/>
                <a:cs typeface="Times New Roman" panose="02020603050405020304" pitchFamily="18" charset="0"/>
              </a:rPr>
              <a:t>108</a:t>
            </a:r>
            <a:r>
              <a:rPr lang="zh-CN" altLang="en-US" sz="2400" dirty="0">
                <a:latin typeface="Times New Roman" panose="02020603050405020304" pitchFamily="18" charset="0"/>
                <a:cs typeface="Times New Roman" panose="02020603050405020304" pitchFamily="18" charset="0"/>
              </a:rPr>
              <a:t>度，对应的外角为</a:t>
            </a:r>
            <a:r>
              <a:rPr lang="en-US" altLang="zh-CN" sz="2400" dirty="0">
                <a:latin typeface="Times New Roman" panose="02020603050405020304" pitchFamily="18" charset="0"/>
                <a:cs typeface="Times New Roman" panose="02020603050405020304" pitchFamily="18" charset="0"/>
              </a:rPr>
              <a:t>72</a:t>
            </a:r>
            <a:r>
              <a:rPr lang="zh-CN" altLang="en-US" sz="2400" dirty="0">
                <a:latin typeface="Times New Roman" panose="02020603050405020304" pitchFamily="18" charset="0"/>
                <a:cs typeface="Times New Roman" panose="02020603050405020304" pitchFamily="18" charset="0"/>
              </a:rPr>
              <a:t>度。根据边与边之间的等长及夹角特性，可以画出正五边形图案。</a:t>
            </a:r>
            <a:endParaRPr lang="zh-CN" altLang="en-US" sz="2400" dirty="0">
              <a:solidFill>
                <a:srgbClr val="FF0000"/>
              </a:solidFill>
              <a:latin typeface="Times New Roman" panose="02020603050405020304" pitchFamily="18" charset="0"/>
              <a:cs typeface="Times New Roman" panose="02020603050405020304" pitchFamily="18" charset="0"/>
            </a:endParaRPr>
          </a:p>
        </p:txBody>
      </p:sp>
      <p:sp>
        <p:nvSpPr>
          <p:cNvPr id="11" name="文本框 10"/>
          <p:cNvSpPr txBox="1"/>
          <p:nvPr/>
        </p:nvSpPr>
        <p:spPr>
          <a:xfrm>
            <a:off x="800735" y="4117975"/>
            <a:ext cx="10590530" cy="1753235"/>
          </a:xfrm>
          <a:prstGeom prst="rect">
            <a:avLst/>
          </a:prstGeom>
          <a:noFill/>
        </p:spPr>
        <p:txBody>
          <a:bodyPr wrap="square">
            <a:spAutoFit/>
          </a:bodyPr>
          <a:lstStyle/>
          <a:p>
            <a:pPr>
              <a:lnSpc>
                <a:spcPct val="150000"/>
              </a:lnSpc>
            </a:pPr>
            <a:r>
              <a:rPr lang="zh-CN" altLang="en-US" sz="2400" dirty="0">
                <a:latin typeface="Times New Roman" panose="02020603050405020304" pitchFamily="18" charset="0"/>
                <a:cs typeface="Times New Roman" panose="02020603050405020304" pitchFamily="18" charset="0"/>
              </a:rPr>
              <a:t>利用</a:t>
            </a:r>
            <a:r>
              <a:rPr lang="en-US" altLang="zh-CN" sz="2400" dirty="0">
                <a:latin typeface="Times New Roman" panose="02020603050405020304" pitchFamily="18" charset="0"/>
                <a:cs typeface="Times New Roman" panose="02020603050405020304" pitchFamily="18" charset="0"/>
              </a:rPr>
              <a:t>turtle</a:t>
            </a:r>
            <a:r>
              <a:rPr lang="zh-CN" altLang="en-US" sz="2400" dirty="0">
                <a:latin typeface="Times New Roman" panose="02020603050405020304" pitchFamily="18" charset="0"/>
                <a:cs typeface="Times New Roman" panose="02020603050405020304" pitchFamily="18" charset="0"/>
              </a:rPr>
              <a:t>库里面的</a:t>
            </a:r>
            <a:r>
              <a:rPr lang="en-US" altLang="zh-CN" sz="2400" dirty="0" err="1">
                <a:latin typeface="Times New Roman" panose="02020603050405020304" pitchFamily="18" charset="0"/>
                <a:cs typeface="Times New Roman" panose="02020603050405020304" pitchFamily="18" charset="0"/>
              </a:rPr>
              <a:t>turtle.fd</a:t>
            </a:r>
            <a:r>
              <a:rPr lang="en-US" altLang="zh-CN" sz="2400" dirty="0">
                <a:latin typeface="Times New Roman" panose="02020603050405020304" pitchFamily="18" charset="0"/>
                <a:cs typeface="Times New Roman" panose="02020603050405020304" pitchFamily="18" charset="0"/>
              </a:rPr>
              <a:t>()</a:t>
            </a:r>
            <a:r>
              <a:rPr lang="zh-CN" altLang="en-US" sz="2400" dirty="0">
                <a:latin typeface="Times New Roman" panose="02020603050405020304" pitchFamily="18" charset="0"/>
                <a:cs typeface="Times New Roman" panose="02020603050405020304" pitchFamily="18" charset="0"/>
              </a:rPr>
              <a:t>函数绘制正五边形的各个边，利用</a:t>
            </a:r>
            <a:r>
              <a:rPr lang="en-US" altLang="zh-CN" sz="2400" dirty="0">
                <a:latin typeface="Times New Roman" panose="02020603050405020304" pitchFamily="18" charset="0"/>
                <a:cs typeface="Times New Roman" panose="02020603050405020304" pitchFamily="18" charset="0"/>
              </a:rPr>
              <a:t>turtle.seth()</a:t>
            </a:r>
            <a:r>
              <a:rPr lang="zh-CN" altLang="en-US" sz="2400" dirty="0">
                <a:latin typeface="Times New Roman" panose="02020603050405020304" pitchFamily="18" charset="0"/>
                <a:cs typeface="Times New Roman" panose="02020603050405020304" pitchFamily="18" charset="0"/>
              </a:rPr>
              <a:t>函数设置从一条边到下一条边所需旋转的角度，即每次转动的角度均为</a:t>
            </a:r>
            <a:r>
              <a:rPr lang="en-US" altLang="zh-CN" sz="2400" dirty="0">
                <a:latin typeface="Times New Roman" panose="02020603050405020304" pitchFamily="18" charset="0"/>
                <a:cs typeface="Times New Roman" panose="02020603050405020304" pitchFamily="18" charset="0"/>
              </a:rPr>
              <a:t>720°</a:t>
            </a:r>
            <a:r>
              <a:rPr lang="zh-CN" altLang="en-US" sz="2400" dirty="0">
                <a:latin typeface="Times New Roman" panose="02020603050405020304" pitchFamily="18" charset="0"/>
                <a:cs typeface="Times New Roman" panose="02020603050405020304" pitchFamily="18" charset="0"/>
              </a:rPr>
              <a:t>，就可绘制出五边形 。</a:t>
            </a:r>
            <a:endParaRPr lang="zh-CN" altLang="en-US" sz="2400" dirty="0">
              <a:latin typeface="Times New Roman" panose="02020603050405020304" pitchFamily="18" charset="0"/>
              <a:cs typeface="Times New Roman" panose="02020603050405020304" pitchFamily="18" charset="0"/>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矩形 9"/>
          <p:cNvSpPr/>
          <p:nvPr/>
        </p:nvSpPr>
        <p:spPr>
          <a:xfrm>
            <a:off x="913469" y="972697"/>
            <a:ext cx="6884581" cy="923330"/>
          </a:xfrm>
          <a:prstGeom prst="rect">
            <a:avLst/>
          </a:prstGeom>
        </p:spPr>
        <p:txBody>
          <a:bodyPr wrap="square">
            <a:spAutoFit/>
          </a:bodyPr>
          <a:lstStyle/>
          <a:p>
            <a:pPr defTabSz="1245870">
              <a:defRPr/>
            </a:pPr>
            <a:r>
              <a:rPr lang="en-US" altLang="zh-CN" sz="5400" b="1" kern="0" dirty="0">
                <a:latin typeface="方正卡通简体" panose="02000000000000000000" pitchFamily="2" charset="-122"/>
                <a:ea typeface="方正卡通简体" panose="02000000000000000000" pitchFamily="2" charset="-122"/>
                <a:cs typeface="+mn-ea"/>
                <a:sym typeface="+mn-lt"/>
              </a:rPr>
              <a:t>1.6 </a:t>
            </a:r>
            <a:r>
              <a:rPr lang="zh-CN" altLang="en-US" sz="5400" b="1" dirty="0"/>
              <a:t>海龟绘图初步</a:t>
            </a:r>
            <a:endParaRPr lang="en-US" altLang="zh-CN" sz="5400" b="1" dirty="0"/>
          </a:p>
        </p:txBody>
      </p:sp>
      <p:sp>
        <p:nvSpPr>
          <p:cNvPr id="8" name="文本框 7"/>
          <p:cNvSpPr txBox="1"/>
          <p:nvPr/>
        </p:nvSpPr>
        <p:spPr>
          <a:xfrm>
            <a:off x="980144" y="1857312"/>
            <a:ext cx="4965216" cy="580415"/>
          </a:xfrm>
          <a:prstGeom prst="rect">
            <a:avLst/>
          </a:prstGeom>
          <a:noFill/>
        </p:spPr>
        <p:txBody>
          <a:bodyPr wrap="square">
            <a:spAutoFit/>
          </a:bodyPr>
          <a:lstStyle/>
          <a:p>
            <a:pPr marL="342900" indent="-342900">
              <a:lnSpc>
                <a:spcPct val="150000"/>
              </a:lnSpc>
              <a:buFont typeface="Wingdings" panose="05000000000000000000" pitchFamily="2" charset="2"/>
              <a:buChar char="l"/>
            </a:pPr>
            <a:r>
              <a:rPr lang="zh-CN" altLang="en-US" sz="2400" dirty="0"/>
              <a:t>正五边形</a:t>
            </a:r>
            <a:endParaRPr lang="zh-CN" altLang="en-US" sz="2400" dirty="0"/>
          </a:p>
        </p:txBody>
      </p:sp>
      <p:sp>
        <p:nvSpPr>
          <p:cNvPr id="9" name="文本框 8"/>
          <p:cNvSpPr txBox="1"/>
          <p:nvPr/>
        </p:nvSpPr>
        <p:spPr>
          <a:xfrm>
            <a:off x="2105439" y="2903877"/>
            <a:ext cx="2162175" cy="400110"/>
          </a:xfrm>
          <a:prstGeom prst="rect">
            <a:avLst/>
          </a:prstGeom>
          <a:noFill/>
        </p:spPr>
        <p:txBody>
          <a:bodyPr wrap="square">
            <a:spAutoFit/>
          </a:bodyPr>
          <a:lstStyle/>
          <a:p>
            <a:r>
              <a:rPr lang="en-US" altLang="zh-CN" sz="2000" dirty="0">
                <a:latin typeface="+mn-ea"/>
              </a:rPr>
              <a:t>Python</a:t>
            </a:r>
            <a:r>
              <a:rPr lang="zh-CN" altLang="en-US" sz="2000" dirty="0">
                <a:latin typeface="+mn-ea"/>
              </a:rPr>
              <a:t>程序示例</a:t>
            </a:r>
            <a:endParaRPr lang="zh-CN" altLang="en-US" sz="2000" dirty="0">
              <a:latin typeface="+mn-ea"/>
            </a:endParaRPr>
          </a:p>
        </p:txBody>
      </p:sp>
      <p:sp>
        <p:nvSpPr>
          <p:cNvPr id="12" name="文本框 11"/>
          <p:cNvSpPr txBox="1"/>
          <p:nvPr/>
        </p:nvSpPr>
        <p:spPr>
          <a:xfrm>
            <a:off x="7991442" y="2854377"/>
            <a:ext cx="2439331" cy="499111"/>
          </a:xfrm>
          <a:prstGeom prst="rect">
            <a:avLst/>
          </a:prstGeom>
          <a:noFill/>
        </p:spPr>
        <p:txBody>
          <a:bodyPr wrap="square">
            <a:spAutoFit/>
          </a:bodyPr>
          <a:lstStyle/>
          <a:p>
            <a:pPr>
              <a:lnSpc>
                <a:spcPct val="150000"/>
              </a:lnSpc>
            </a:pPr>
            <a:r>
              <a:rPr lang="zh-CN" altLang="en-US" sz="2000" dirty="0"/>
              <a:t>程序运行结果如图</a:t>
            </a:r>
            <a:endParaRPr lang="zh-CN" altLang="en-US" sz="2000" dirty="0"/>
          </a:p>
        </p:txBody>
      </p:sp>
      <p:pic>
        <p:nvPicPr>
          <p:cNvPr id="4" name="图片 3"/>
          <p:cNvPicPr>
            <a:picLocks noChangeAspect="1"/>
          </p:cNvPicPr>
          <p:nvPr/>
        </p:nvPicPr>
        <p:blipFill>
          <a:blip r:embed="rId1"/>
          <a:stretch>
            <a:fillRect/>
          </a:stretch>
        </p:blipFill>
        <p:spPr>
          <a:xfrm>
            <a:off x="1752600" y="3554014"/>
            <a:ext cx="3200400" cy="2815400"/>
          </a:xfrm>
          <a:prstGeom prst="rect">
            <a:avLst/>
          </a:prstGeom>
        </p:spPr>
      </p:pic>
      <p:pic>
        <p:nvPicPr>
          <p:cNvPr id="7" name="图片 6"/>
          <p:cNvPicPr>
            <a:picLocks noChangeAspect="1"/>
          </p:cNvPicPr>
          <p:nvPr/>
        </p:nvPicPr>
        <p:blipFill>
          <a:blip r:embed="rId2"/>
          <a:stretch>
            <a:fillRect/>
          </a:stretch>
        </p:blipFill>
        <p:spPr>
          <a:xfrm>
            <a:off x="7611343" y="3392261"/>
            <a:ext cx="3199531" cy="3115333"/>
          </a:xfrm>
          <a:prstGeom prst="rect">
            <a:avLst/>
          </a:prstGeom>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矩形 9"/>
          <p:cNvSpPr/>
          <p:nvPr/>
        </p:nvSpPr>
        <p:spPr>
          <a:xfrm>
            <a:off x="913469" y="972697"/>
            <a:ext cx="6884581" cy="923330"/>
          </a:xfrm>
          <a:prstGeom prst="rect">
            <a:avLst/>
          </a:prstGeom>
        </p:spPr>
        <p:txBody>
          <a:bodyPr wrap="square">
            <a:spAutoFit/>
          </a:bodyPr>
          <a:lstStyle/>
          <a:p>
            <a:pPr defTabSz="1245870">
              <a:defRPr/>
            </a:pPr>
            <a:r>
              <a:rPr lang="en-US" altLang="zh-CN" sz="5400" b="1" kern="0" dirty="0">
                <a:latin typeface="方正卡通简体" panose="02000000000000000000" pitchFamily="2" charset="-122"/>
                <a:ea typeface="方正卡通简体" panose="02000000000000000000" pitchFamily="2" charset="-122"/>
                <a:cs typeface="+mn-ea"/>
                <a:sym typeface="+mn-lt"/>
              </a:rPr>
              <a:t>1.6 </a:t>
            </a:r>
            <a:r>
              <a:rPr lang="zh-CN" altLang="en-US" sz="5400" b="1" dirty="0"/>
              <a:t>海龟绘图初步</a:t>
            </a:r>
            <a:endParaRPr lang="en-US" altLang="zh-CN" sz="5400" b="1" dirty="0"/>
          </a:p>
        </p:txBody>
      </p:sp>
      <p:sp>
        <p:nvSpPr>
          <p:cNvPr id="8" name="文本框 7"/>
          <p:cNvSpPr txBox="1"/>
          <p:nvPr/>
        </p:nvSpPr>
        <p:spPr>
          <a:xfrm>
            <a:off x="980144" y="1857312"/>
            <a:ext cx="4965216" cy="580415"/>
          </a:xfrm>
          <a:prstGeom prst="rect">
            <a:avLst/>
          </a:prstGeom>
          <a:noFill/>
        </p:spPr>
        <p:txBody>
          <a:bodyPr wrap="square">
            <a:spAutoFit/>
          </a:bodyPr>
          <a:lstStyle/>
          <a:p>
            <a:pPr marL="342900" indent="-342900">
              <a:lnSpc>
                <a:spcPct val="150000"/>
              </a:lnSpc>
              <a:buFont typeface="Wingdings" panose="05000000000000000000" pitchFamily="2" charset="2"/>
              <a:buChar char="l"/>
            </a:pPr>
            <a:r>
              <a:rPr lang="zh-CN" altLang="en-US" sz="2400" dirty="0">
                <a:solidFill>
                  <a:srgbClr val="FF0000"/>
                </a:solidFill>
              </a:rPr>
              <a:t>随机色彩</a:t>
            </a:r>
            <a:r>
              <a:rPr lang="zh-CN" altLang="en-US" sz="2400" dirty="0"/>
              <a:t>正五边形</a:t>
            </a:r>
            <a:endParaRPr lang="zh-CN" altLang="en-US" sz="2400" dirty="0"/>
          </a:p>
        </p:txBody>
      </p:sp>
      <p:sp>
        <p:nvSpPr>
          <p:cNvPr id="9" name="文本框 8"/>
          <p:cNvSpPr txBox="1"/>
          <p:nvPr/>
        </p:nvSpPr>
        <p:spPr>
          <a:xfrm>
            <a:off x="2989359" y="2698727"/>
            <a:ext cx="2162175" cy="400110"/>
          </a:xfrm>
          <a:prstGeom prst="rect">
            <a:avLst/>
          </a:prstGeom>
          <a:noFill/>
        </p:spPr>
        <p:txBody>
          <a:bodyPr wrap="square">
            <a:spAutoFit/>
          </a:bodyPr>
          <a:lstStyle/>
          <a:p>
            <a:r>
              <a:rPr lang="en-US" altLang="zh-CN" sz="2000" dirty="0">
                <a:latin typeface="+mn-ea"/>
              </a:rPr>
              <a:t>Python</a:t>
            </a:r>
            <a:r>
              <a:rPr lang="zh-CN" altLang="en-US" sz="2000" dirty="0">
                <a:latin typeface="+mn-ea"/>
              </a:rPr>
              <a:t>程序示例</a:t>
            </a:r>
            <a:endParaRPr lang="zh-CN" altLang="en-US" sz="2000" dirty="0">
              <a:latin typeface="+mn-ea"/>
            </a:endParaRPr>
          </a:p>
        </p:txBody>
      </p:sp>
      <p:sp>
        <p:nvSpPr>
          <p:cNvPr id="12" name="文本框 11"/>
          <p:cNvSpPr txBox="1"/>
          <p:nvPr/>
        </p:nvSpPr>
        <p:spPr>
          <a:xfrm>
            <a:off x="7797767" y="2854377"/>
            <a:ext cx="2439331" cy="499111"/>
          </a:xfrm>
          <a:prstGeom prst="rect">
            <a:avLst/>
          </a:prstGeom>
          <a:noFill/>
        </p:spPr>
        <p:txBody>
          <a:bodyPr wrap="square">
            <a:spAutoFit/>
          </a:bodyPr>
          <a:lstStyle/>
          <a:p>
            <a:pPr>
              <a:lnSpc>
                <a:spcPct val="150000"/>
              </a:lnSpc>
            </a:pPr>
            <a:r>
              <a:rPr lang="zh-CN" altLang="en-US" sz="2000" dirty="0"/>
              <a:t>程序运行结果如图</a:t>
            </a:r>
            <a:endParaRPr lang="zh-CN" altLang="en-US" sz="2000" dirty="0"/>
          </a:p>
        </p:txBody>
      </p:sp>
      <p:pic>
        <p:nvPicPr>
          <p:cNvPr id="3" name="图片 2"/>
          <p:cNvPicPr>
            <a:picLocks noChangeAspect="1"/>
          </p:cNvPicPr>
          <p:nvPr/>
        </p:nvPicPr>
        <p:blipFill>
          <a:blip r:embed="rId1"/>
          <a:stretch>
            <a:fillRect/>
          </a:stretch>
        </p:blipFill>
        <p:spPr>
          <a:xfrm>
            <a:off x="7375013" y="3414706"/>
            <a:ext cx="2988503" cy="2915338"/>
          </a:xfrm>
          <a:prstGeom prst="rect">
            <a:avLst/>
          </a:prstGeom>
        </p:spPr>
      </p:pic>
      <p:pic>
        <p:nvPicPr>
          <p:cNvPr id="6" name="图片 5"/>
          <p:cNvPicPr>
            <a:picLocks noChangeAspect="1"/>
          </p:cNvPicPr>
          <p:nvPr/>
        </p:nvPicPr>
        <p:blipFill>
          <a:blip r:embed="rId2"/>
          <a:stretch>
            <a:fillRect/>
          </a:stretch>
        </p:blipFill>
        <p:spPr>
          <a:xfrm>
            <a:off x="2490708" y="3240427"/>
            <a:ext cx="3867893" cy="3262675"/>
          </a:xfrm>
          <a:prstGeom prst="rect">
            <a:avLst/>
          </a:prstGeom>
        </p:spPr>
      </p:pic>
      <p:sp>
        <p:nvSpPr>
          <p:cNvPr id="11" name="矩形 10"/>
          <p:cNvSpPr/>
          <p:nvPr/>
        </p:nvSpPr>
        <p:spPr>
          <a:xfrm>
            <a:off x="2433558" y="3509010"/>
            <a:ext cx="3384312" cy="561975"/>
          </a:xfrm>
          <a:prstGeom prst="rect">
            <a:avLst/>
          </a:prstGeom>
          <a:noFill/>
          <a:ln>
            <a:solidFill>
              <a:srgbClr val="FF0000"/>
            </a:solidFill>
          </a:ln>
          <a:effectLst>
            <a:innerShdw blurRad="635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矩形 12"/>
          <p:cNvSpPr/>
          <p:nvPr/>
        </p:nvSpPr>
        <p:spPr>
          <a:xfrm>
            <a:off x="2625090" y="4709160"/>
            <a:ext cx="1676400" cy="561975"/>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1000"/>
                                        <p:tgtEl>
                                          <p:spTgt spid="11"/>
                                        </p:tgtEl>
                                      </p:cBhvr>
                                    </p:animEffect>
                                    <p:anim calcmode="lin" valueType="num">
                                      <p:cBhvr>
                                        <p:cTn id="8" dur="1000" fill="hold"/>
                                        <p:tgtEl>
                                          <p:spTgt spid="11"/>
                                        </p:tgtEl>
                                        <p:attrNameLst>
                                          <p:attrName>ppt_x</p:attrName>
                                        </p:attrNameLst>
                                      </p:cBhvr>
                                      <p:tavLst>
                                        <p:tav tm="0">
                                          <p:val>
                                            <p:strVal val="#ppt_x"/>
                                          </p:val>
                                        </p:tav>
                                        <p:tav tm="100000">
                                          <p:val>
                                            <p:strVal val="#ppt_x"/>
                                          </p:val>
                                        </p:tav>
                                      </p:tavLst>
                                    </p:anim>
                                    <p:anim calcmode="lin" valueType="num">
                                      <p:cBhvr>
                                        <p:cTn id="9"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13"/>
                                        </p:tgtEl>
                                        <p:attrNameLst>
                                          <p:attrName>style.visibility</p:attrName>
                                        </p:attrNameLst>
                                      </p:cBhvr>
                                      <p:to>
                                        <p:strVal val="visible"/>
                                      </p:to>
                                    </p:set>
                                    <p:animEffect transition="in" filter="fade">
                                      <p:cBhvr>
                                        <p:cTn id="14" dur="1000"/>
                                        <p:tgtEl>
                                          <p:spTgt spid="13"/>
                                        </p:tgtEl>
                                      </p:cBhvr>
                                    </p:animEffect>
                                    <p:anim calcmode="lin" valueType="num">
                                      <p:cBhvr>
                                        <p:cTn id="15" dur="1000" fill="hold"/>
                                        <p:tgtEl>
                                          <p:spTgt spid="13"/>
                                        </p:tgtEl>
                                        <p:attrNameLst>
                                          <p:attrName>ppt_x</p:attrName>
                                        </p:attrNameLst>
                                      </p:cBhvr>
                                      <p:tavLst>
                                        <p:tav tm="0">
                                          <p:val>
                                            <p:strVal val="#ppt_x"/>
                                          </p:val>
                                        </p:tav>
                                        <p:tav tm="100000">
                                          <p:val>
                                            <p:strVal val="#ppt_x"/>
                                          </p:val>
                                        </p:tav>
                                      </p:tavLst>
                                    </p:anim>
                                    <p:anim calcmode="lin" valueType="num">
                                      <p:cBhvr>
                                        <p:cTn id="16"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3"/>
                                        </p:tgtEl>
                                        <p:attrNameLst>
                                          <p:attrName>style.visibility</p:attrName>
                                        </p:attrNameLst>
                                      </p:cBhvr>
                                      <p:to>
                                        <p:strVal val="visible"/>
                                      </p:to>
                                    </p:set>
                                    <p:animEffect transition="in" filter="fade">
                                      <p:cBhvr>
                                        <p:cTn id="21" dur="1000"/>
                                        <p:tgtEl>
                                          <p:spTgt spid="3"/>
                                        </p:tgtEl>
                                      </p:cBhvr>
                                    </p:animEffect>
                                    <p:anim calcmode="lin" valueType="num">
                                      <p:cBhvr>
                                        <p:cTn id="22" dur="1000" fill="hold"/>
                                        <p:tgtEl>
                                          <p:spTgt spid="3"/>
                                        </p:tgtEl>
                                        <p:attrNameLst>
                                          <p:attrName>ppt_x</p:attrName>
                                        </p:attrNameLst>
                                      </p:cBhvr>
                                      <p:tavLst>
                                        <p:tav tm="0">
                                          <p:val>
                                            <p:strVal val="#ppt_x"/>
                                          </p:val>
                                        </p:tav>
                                        <p:tav tm="100000">
                                          <p:val>
                                            <p:strVal val="#ppt_x"/>
                                          </p:val>
                                        </p:tav>
                                      </p:tavLst>
                                    </p:anim>
                                    <p:anim calcmode="lin" valueType="num">
                                      <p:cBhvr>
                                        <p:cTn id="23"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bldLvl="0" animBg="1"/>
      <p:bldP spid="13" grpId="0" bldLvl="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矩形 4"/>
          <p:cNvSpPr/>
          <p:nvPr/>
        </p:nvSpPr>
        <p:spPr>
          <a:xfrm>
            <a:off x="5474572" y="3212340"/>
            <a:ext cx="6812630" cy="738664"/>
          </a:xfrm>
          <a:prstGeom prst="rect">
            <a:avLst/>
          </a:prstGeom>
        </p:spPr>
        <p:txBody>
          <a:bodyPr wrap="square" lIns="0" tIns="0" rIns="0" bIns="0">
            <a:spAutoFit/>
          </a:bodyPr>
          <a:lstStyle/>
          <a:p>
            <a:r>
              <a:rPr kumimoji="0" lang="en-US" altLang="zh-CN" sz="4550" b="1" i="0" u="none" strike="noStrike" kern="1200" cap="none" spc="0" normalizeH="0" baseline="0" noProof="0" dirty="0">
                <a:ln>
                  <a:noFill/>
                </a:ln>
                <a:solidFill>
                  <a:prstClr val="black"/>
                </a:solidFill>
                <a:effectLst/>
                <a:uLnTx/>
                <a:uFillTx/>
                <a:latin typeface="方正有猫在_GBK" panose="02000000000000000000" pitchFamily="2" charset="-122"/>
                <a:ea typeface="方正有猫在_GBK" panose="02000000000000000000" pitchFamily="2" charset="-122"/>
                <a:cs typeface="+mn-ea"/>
                <a:sym typeface="+mn-lt"/>
              </a:rPr>
              <a:t>2. </a:t>
            </a:r>
            <a:r>
              <a:rPr lang="zh-CN" altLang="en-US" sz="4800" b="1" dirty="0">
                <a:solidFill>
                  <a:schemeClr val="tx1"/>
                </a:solidFill>
                <a:latin typeface="方正有猫在_GBK" panose="02000000000000000000" pitchFamily="2" charset="-122"/>
                <a:ea typeface="方正有猫在_GBK" panose="02000000000000000000" pitchFamily="2" charset="-122"/>
                <a:cs typeface="+mn-ea"/>
                <a:sym typeface="+mn-lt"/>
              </a:rPr>
              <a:t>利用正方形画圆</a:t>
            </a:r>
            <a:endParaRPr kumimoji="0" lang="zh-CN" altLang="en-US" sz="4800" b="1" i="0" u="none" strike="noStrike" kern="0" cap="none" spc="0" normalizeH="0" baseline="0" noProof="0" dirty="0">
              <a:ln>
                <a:noFill/>
              </a:ln>
              <a:effectLst/>
              <a:uLnTx/>
              <a:uFillTx/>
              <a:latin typeface="方正卡通简体" panose="02000000000000000000" pitchFamily="2" charset="-122"/>
              <a:ea typeface="方正卡通简体" panose="02000000000000000000" pitchFamily="2" charset="-122"/>
              <a:cs typeface="+mn-ea"/>
              <a:sym typeface="+mn-lt"/>
            </a:endParaRPr>
          </a:p>
        </p:txBody>
      </p:sp>
      <p:pic>
        <p:nvPicPr>
          <p:cNvPr id="7" name="图片 6"/>
          <p:cNvPicPr>
            <a:picLocks noChangeAspect="1"/>
          </p:cNvPicPr>
          <p:nvPr/>
        </p:nvPicPr>
        <p:blipFill rotWithShape="1">
          <a:blip r:embed="rId1">
            <a:extLst>
              <a:ext uri="{28A0092B-C50C-407E-A947-70E740481C1C}">
                <a14:useLocalDpi xmlns:a14="http://schemas.microsoft.com/office/drawing/2010/main" val="0"/>
              </a:ext>
            </a:extLst>
          </a:blip>
          <a:srcRect l="28363" t="20781" r="38504" b="18206"/>
          <a:stretch>
            <a:fillRect/>
          </a:stretch>
        </p:blipFill>
        <p:spPr>
          <a:xfrm>
            <a:off x="1083374" y="1489569"/>
            <a:ext cx="3962573" cy="4184206"/>
          </a:xfrm>
          <a:prstGeom prst="rect">
            <a:avLst/>
          </a:prstGeom>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962363" y="2422053"/>
            <a:ext cx="10441859" cy="923290"/>
          </a:xfrm>
          <a:prstGeom prst="rect">
            <a:avLst/>
          </a:prstGeom>
        </p:spPr>
        <p:txBody>
          <a:bodyPr wrap="square" lIns="0" tIns="0" rIns="0" bIns="0">
            <a:spAutoFit/>
          </a:bodyPr>
          <a:lstStyle/>
          <a:p>
            <a:pPr>
              <a:lnSpc>
                <a:spcPct val="150000"/>
              </a:lnSpc>
            </a:pPr>
            <a:r>
              <a:rPr lang="zh-CN" altLang="en-US" sz="2000" dirty="0">
                <a:sym typeface="+mn-lt"/>
              </a:rPr>
              <a:t>生活中，可以利用</a:t>
            </a:r>
            <a:r>
              <a:rPr lang="zh-CN" altLang="en-US" sz="2000" dirty="0">
                <a:solidFill>
                  <a:srgbClr val="FF0000"/>
                </a:solidFill>
                <a:sym typeface="+mn-lt"/>
              </a:rPr>
              <a:t>正方形绕一个顶点运动</a:t>
            </a:r>
            <a:r>
              <a:rPr lang="zh-CN" altLang="en-US" sz="2000" dirty="0">
                <a:sym typeface="+mn-lt"/>
              </a:rPr>
              <a:t>的方式得到圆形。利用这种思想，通过编程不断绘制绕一个顶点旋转的正方形，就可以得到很逼近圆的轮廓。</a:t>
            </a:r>
            <a:endParaRPr lang="zh-CN" altLang="en-US" sz="2000" dirty="0">
              <a:sym typeface="+mn-lt"/>
            </a:endParaRPr>
          </a:p>
        </p:txBody>
      </p:sp>
      <p:sp>
        <p:nvSpPr>
          <p:cNvPr id="10" name="矩形 9"/>
          <p:cNvSpPr/>
          <p:nvPr/>
        </p:nvSpPr>
        <p:spPr>
          <a:xfrm>
            <a:off x="913468" y="972697"/>
            <a:ext cx="9903387" cy="923330"/>
          </a:xfrm>
          <a:prstGeom prst="rect">
            <a:avLst/>
          </a:prstGeom>
        </p:spPr>
        <p:txBody>
          <a:bodyPr wrap="square">
            <a:spAutoFit/>
          </a:bodyPr>
          <a:lstStyle/>
          <a:p>
            <a:pPr defTabSz="1245870">
              <a:defRPr/>
            </a:pPr>
            <a:r>
              <a:rPr lang="en-US" altLang="zh-CN" sz="4800" b="1" kern="0" dirty="0">
                <a:latin typeface="方正卡通简体" panose="02000000000000000000" pitchFamily="2" charset="-122"/>
                <a:ea typeface="方正卡通简体" panose="02000000000000000000" pitchFamily="2" charset="-122"/>
                <a:cs typeface="+mn-ea"/>
                <a:sym typeface="+mn-lt"/>
              </a:rPr>
              <a:t>2.1</a:t>
            </a:r>
            <a:r>
              <a:rPr lang="en-US" altLang="zh-CN" sz="5400" b="1" kern="0" dirty="0">
                <a:latin typeface="方正卡通简体" panose="02000000000000000000" pitchFamily="2" charset="-122"/>
                <a:ea typeface="方正卡通简体" panose="02000000000000000000" pitchFamily="2" charset="-122"/>
                <a:cs typeface="+mn-ea"/>
                <a:sym typeface="+mn-lt"/>
              </a:rPr>
              <a:t> </a:t>
            </a:r>
            <a:r>
              <a:rPr lang="zh-CN" altLang="en-US" sz="4800" b="1" kern="0" dirty="0">
                <a:latin typeface="方正卡通简体" panose="02000000000000000000" pitchFamily="2" charset="-122"/>
                <a:ea typeface="方正卡通简体" panose="02000000000000000000" pitchFamily="2" charset="-122"/>
                <a:cs typeface="+mn-ea"/>
                <a:sym typeface="+mn-lt"/>
              </a:rPr>
              <a:t>正方形绕定点转动的实现</a:t>
            </a:r>
            <a:endParaRPr lang="zh-CN" altLang="en-US" sz="4800" b="1" kern="0" dirty="0">
              <a:latin typeface="方正卡通简体" panose="02000000000000000000" pitchFamily="2" charset="-122"/>
              <a:ea typeface="方正卡通简体" panose="02000000000000000000" pitchFamily="2" charset="-122"/>
              <a:cs typeface="+mn-ea"/>
              <a:sym typeface="+mn-lt"/>
            </a:endParaRPr>
          </a:p>
        </p:txBody>
      </p:sp>
      <p:sp>
        <p:nvSpPr>
          <p:cNvPr id="8" name="文本框 7"/>
          <p:cNvSpPr txBox="1"/>
          <p:nvPr/>
        </p:nvSpPr>
        <p:spPr>
          <a:xfrm>
            <a:off x="755650" y="3620770"/>
            <a:ext cx="10648315" cy="1014730"/>
          </a:xfrm>
          <a:prstGeom prst="rect">
            <a:avLst/>
          </a:prstGeom>
          <a:noFill/>
        </p:spPr>
        <p:txBody>
          <a:bodyPr wrap="square">
            <a:spAutoFit/>
          </a:bodyPr>
          <a:lstStyle/>
          <a:p>
            <a:pPr>
              <a:lnSpc>
                <a:spcPct val="150000"/>
              </a:lnSpc>
            </a:pPr>
            <a:r>
              <a:rPr lang="en-US" altLang="zh-CN" sz="2000" dirty="0"/>
              <a:t>LOGO</a:t>
            </a:r>
            <a:r>
              <a:rPr lang="zh-CN" altLang="en-US" sz="2000" dirty="0"/>
              <a:t>的海龟画图教学里提供了类似的案例，绘出一个正方形，让正方形绕它的一个顶点（如左上角）固定旋转</a:t>
            </a:r>
            <a:r>
              <a:rPr lang="en-US" altLang="zh-CN" sz="2000" dirty="0"/>
              <a:t>10</a:t>
            </a:r>
            <a:r>
              <a:rPr lang="zh-CN" altLang="en-US" sz="2000" dirty="0"/>
              <a:t>度，依次绘出每次旋转后的图形。旋转完一周后，就会初步形成圆的轮廓。</a:t>
            </a:r>
            <a:endParaRPr lang="zh-CN" altLang="en-US" sz="2000" dirty="0"/>
          </a:p>
        </p:txBody>
      </p:sp>
      <p:pic>
        <p:nvPicPr>
          <p:cNvPr id="7" name="图片 6"/>
          <p:cNvPicPr>
            <a:picLocks noChangeAspect="1"/>
          </p:cNvPicPr>
          <p:nvPr/>
        </p:nvPicPr>
        <p:blipFill>
          <a:blip r:embed="rId1"/>
          <a:stretch>
            <a:fillRect/>
          </a:stretch>
        </p:blipFill>
        <p:spPr>
          <a:xfrm>
            <a:off x="10098405" y="4690110"/>
            <a:ext cx="1689100" cy="2042795"/>
          </a:xfrm>
          <a:prstGeom prst="rect">
            <a:avLst/>
          </a:prstGeom>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矩形 9"/>
          <p:cNvSpPr/>
          <p:nvPr/>
        </p:nvSpPr>
        <p:spPr>
          <a:xfrm>
            <a:off x="894418" y="915252"/>
            <a:ext cx="9903387" cy="923330"/>
          </a:xfrm>
          <a:prstGeom prst="rect">
            <a:avLst/>
          </a:prstGeom>
        </p:spPr>
        <p:txBody>
          <a:bodyPr wrap="square">
            <a:spAutoFit/>
          </a:bodyPr>
          <a:lstStyle/>
          <a:p>
            <a:pPr marL="0" marR="0" lvl="0" indent="0" algn="l" defTabSz="1245870" rtl="0" eaLnBrk="1" fontAlgn="auto" latinLnBrk="0" hangingPunct="1">
              <a:lnSpc>
                <a:spcPct val="100000"/>
              </a:lnSpc>
              <a:spcBef>
                <a:spcPts val="0"/>
              </a:spcBef>
              <a:spcAft>
                <a:spcPts val="0"/>
              </a:spcAft>
              <a:buClrTx/>
              <a:buSzTx/>
              <a:buFontTx/>
              <a:buNone/>
              <a:defRPr/>
            </a:pPr>
            <a:r>
              <a:rPr kumimoji="0" lang="en-US" altLang="zh-CN" sz="4800" b="1" i="0" u="none" strike="noStrike" kern="0" cap="none" spc="0" normalizeH="0" baseline="0" noProof="0" dirty="0">
                <a:ln>
                  <a:noFill/>
                </a:ln>
                <a:solidFill>
                  <a:prstClr val="black"/>
                </a:solidFill>
                <a:effectLst/>
                <a:uLnTx/>
                <a:uFillTx/>
                <a:latin typeface="方正卡通简体" panose="02000000000000000000" pitchFamily="2" charset="-122"/>
                <a:ea typeface="方正卡通简体" panose="02000000000000000000" pitchFamily="2" charset="-122"/>
                <a:cs typeface="+mn-ea"/>
                <a:sym typeface="+mn-lt"/>
              </a:rPr>
              <a:t>2.1</a:t>
            </a:r>
            <a:r>
              <a:rPr kumimoji="0" lang="en-US" altLang="zh-CN" sz="5400" b="1" i="0" u="none" strike="noStrike" kern="0" cap="none" spc="0" normalizeH="0" baseline="0" noProof="0" dirty="0">
                <a:ln>
                  <a:noFill/>
                </a:ln>
                <a:solidFill>
                  <a:prstClr val="black"/>
                </a:solidFill>
                <a:effectLst/>
                <a:uLnTx/>
                <a:uFillTx/>
                <a:latin typeface="方正卡通简体" panose="02000000000000000000" pitchFamily="2" charset="-122"/>
                <a:ea typeface="方正卡通简体" panose="02000000000000000000" pitchFamily="2" charset="-122"/>
                <a:cs typeface="+mn-ea"/>
                <a:sym typeface="+mn-lt"/>
              </a:rPr>
              <a:t> </a:t>
            </a:r>
            <a:r>
              <a:rPr kumimoji="0" lang="zh-CN" altLang="en-US" sz="4800" b="1" i="0" u="none" strike="noStrike" kern="0" cap="none" spc="0" normalizeH="0" baseline="0" noProof="0" dirty="0">
                <a:ln>
                  <a:noFill/>
                </a:ln>
                <a:solidFill>
                  <a:prstClr val="black"/>
                </a:solidFill>
                <a:effectLst/>
                <a:uLnTx/>
                <a:uFillTx/>
                <a:latin typeface="方正卡通简体" panose="02000000000000000000" pitchFamily="2" charset="-122"/>
                <a:ea typeface="方正卡通简体" panose="02000000000000000000" pitchFamily="2" charset="-122"/>
                <a:cs typeface="+mn-ea"/>
                <a:sym typeface="+mn-lt"/>
              </a:rPr>
              <a:t>正方形绕定点转动的实现</a:t>
            </a:r>
            <a:endParaRPr kumimoji="0" lang="zh-CN" altLang="en-US" sz="4800" b="1" i="0" u="none" strike="noStrike" kern="0" cap="none" spc="0" normalizeH="0" baseline="0" noProof="0" dirty="0">
              <a:ln>
                <a:noFill/>
              </a:ln>
              <a:solidFill>
                <a:prstClr val="black"/>
              </a:solidFill>
              <a:effectLst/>
              <a:uLnTx/>
              <a:uFillTx/>
              <a:latin typeface="方正卡通简体" panose="02000000000000000000" pitchFamily="2" charset="-122"/>
              <a:ea typeface="方正卡通简体" panose="02000000000000000000" pitchFamily="2" charset="-122"/>
              <a:cs typeface="+mn-ea"/>
              <a:sym typeface="+mn-lt"/>
            </a:endParaRPr>
          </a:p>
        </p:txBody>
      </p:sp>
      <p:sp>
        <p:nvSpPr>
          <p:cNvPr id="8" name="文本框 7"/>
          <p:cNvSpPr txBox="1"/>
          <p:nvPr/>
        </p:nvSpPr>
        <p:spPr>
          <a:xfrm>
            <a:off x="2233597" y="1909462"/>
            <a:ext cx="2296457" cy="499111"/>
          </a:xfrm>
          <a:prstGeom prst="rect">
            <a:avLst/>
          </a:prstGeom>
          <a:noFill/>
        </p:spPr>
        <p:txBody>
          <a:bodyPr wrap="square">
            <a:spAutoFit/>
          </a:bodyPr>
          <a:lstStyle/>
          <a:p>
            <a:pPr>
              <a:lnSpc>
                <a:spcPct val="150000"/>
              </a:lnSpc>
            </a:pPr>
            <a:r>
              <a:rPr lang="en-US" altLang="zh-CN" sz="2000" dirty="0"/>
              <a:t>Python</a:t>
            </a:r>
            <a:r>
              <a:rPr lang="zh-CN" altLang="en-US" sz="2000" dirty="0"/>
              <a:t>程序示例</a:t>
            </a:r>
            <a:endParaRPr lang="zh-CN" altLang="en-US" sz="2000" dirty="0"/>
          </a:p>
        </p:txBody>
      </p:sp>
      <p:pic>
        <p:nvPicPr>
          <p:cNvPr id="4" name="图片 3"/>
          <p:cNvPicPr>
            <a:picLocks noChangeAspect="1"/>
          </p:cNvPicPr>
          <p:nvPr/>
        </p:nvPicPr>
        <p:blipFill>
          <a:blip r:embed="rId1"/>
          <a:stretch>
            <a:fillRect/>
          </a:stretch>
        </p:blipFill>
        <p:spPr>
          <a:xfrm>
            <a:off x="1865068" y="2449482"/>
            <a:ext cx="3818377" cy="3525745"/>
          </a:xfrm>
          <a:prstGeom prst="rect">
            <a:avLst/>
          </a:prstGeom>
        </p:spPr>
      </p:pic>
      <p:pic>
        <p:nvPicPr>
          <p:cNvPr id="7" name="图片 6"/>
          <p:cNvPicPr>
            <a:picLocks noChangeAspect="1"/>
          </p:cNvPicPr>
          <p:nvPr/>
        </p:nvPicPr>
        <p:blipFill>
          <a:blip r:embed="rId2"/>
          <a:stretch>
            <a:fillRect/>
          </a:stretch>
        </p:blipFill>
        <p:spPr>
          <a:xfrm>
            <a:off x="1865068" y="5942748"/>
            <a:ext cx="3818377" cy="581025"/>
          </a:xfrm>
          <a:prstGeom prst="rect">
            <a:avLst/>
          </a:prstGeom>
        </p:spPr>
      </p:pic>
      <p:pic>
        <p:nvPicPr>
          <p:cNvPr id="11" name="图片 10"/>
          <p:cNvPicPr>
            <a:picLocks noChangeAspect="1"/>
          </p:cNvPicPr>
          <p:nvPr/>
        </p:nvPicPr>
        <p:blipFill>
          <a:blip r:embed="rId3"/>
          <a:stretch>
            <a:fillRect/>
          </a:stretch>
        </p:blipFill>
        <p:spPr>
          <a:xfrm>
            <a:off x="6748145" y="2603787"/>
            <a:ext cx="3753267" cy="3920544"/>
          </a:xfrm>
          <a:prstGeom prst="rect">
            <a:avLst/>
          </a:prstGeom>
        </p:spPr>
      </p:pic>
      <p:sp>
        <p:nvSpPr>
          <p:cNvPr id="13" name="文本框 12"/>
          <p:cNvSpPr txBox="1"/>
          <p:nvPr/>
        </p:nvSpPr>
        <p:spPr>
          <a:xfrm>
            <a:off x="6748145" y="1909462"/>
            <a:ext cx="4248150" cy="499111"/>
          </a:xfrm>
          <a:prstGeom prst="rect">
            <a:avLst/>
          </a:prstGeom>
          <a:noFill/>
        </p:spPr>
        <p:txBody>
          <a:bodyPr wrap="square">
            <a:spAutoFit/>
          </a:bodyPr>
          <a:lstStyle/>
          <a:p>
            <a:pPr>
              <a:lnSpc>
                <a:spcPct val="150000"/>
              </a:lnSpc>
            </a:pPr>
            <a:r>
              <a:rPr lang="zh-CN" altLang="en-US" sz="2000" dirty="0"/>
              <a:t>程序运行结果，圆的轮廓很粗糙</a:t>
            </a:r>
            <a:endParaRPr lang="zh-CN" altLang="en-US" sz="2000" dirty="0"/>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矩形 9"/>
          <p:cNvSpPr/>
          <p:nvPr/>
        </p:nvSpPr>
        <p:spPr>
          <a:xfrm>
            <a:off x="894418" y="915252"/>
            <a:ext cx="9903387" cy="830997"/>
          </a:xfrm>
          <a:prstGeom prst="rect">
            <a:avLst/>
          </a:prstGeom>
        </p:spPr>
        <p:txBody>
          <a:bodyPr wrap="square">
            <a:spAutoFit/>
          </a:bodyPr>
          <a:lstStyle/>
          <a:p>
            <a:pPr defTabSz="1245870">
              <a:defRPr/>
            </a:pPr>
            <a:r>
              <a:rPr lang="en-US" altLang="zh-CN" sz="4800" b="1" kern="0" dirty="0">
                <a:latin typeface="方正卡通简体" panose="02000000000000000000" pitchFamily="2" charset="-122"/>
                <a:ea typeface="方正卡通简体" panose="02000000000000000000" pitchFamily="2" charset="-122"/>
                <a:cs typeface="+mn-ea"/>
                <a:sym typeface="+mn-lt"/>
              </a:rPr>
              <a:t>2.2 </a:t>
            </a:r>
            <a:r>
              <a:rPr lang="zh-CN" altLang="en-US" sz="4800" b="1" kern="0" dirty="0">
                <a:latin typeface="方正卡通简体" panose="02000000000000000000" pitchFamily="2" charset="-122"/>
                <a:ea typeface="方正卡通简体" panose="02000000000000000000" pitchFamily="2" charset="-122"/>
                <a:cs typeface="+mn-ea"/>
                <a:sym typeface="+mn-lt"/>
              </a:rPr>
              <a:t>增加旋转正方形的数量</a:t>
            </a:r>
            <a:endParaRPr lang="zh-CN" altLang="en-US" sz="4800" b="1" kern="0" dirty="0">
              <a:latin typeface="方正卡通简体" panose="02000000000000000000" pitchFamily="2" charset="-122"/>
              <a:ea typeface="方正卡通简体" panose="02000000000000000000" pitchFamily="2" charset="-122"/>
              <a:cs typeface="+mn-ea"/>
              <a:sym typeface="+mn-lt"/>
            </a:endParaRPr>
          </a:p>
        </p:txBody>
      </p:sp>
      <p:sp>
        <p:nvSpPr>
          <p:cNvPr id="12" name="文本框 11"/>
          <p:cNvSpPr txBox="1"/>
          <p:nvPr/>
        </p:nvSpPr>
        <p:spPr>
          <a:xfrm>
            <a:off x="1199515" y="2621915"/>
            <a:ext cx="9769475" cy="1614805"/>
          </a:xfrm>
          <a:prstGeom prst="rect">
            <a:avLst/>
          </a:prstGeom>
          <a:noFill/>
        </p:spPr>
        <p:txBody>
          <a:bodyPr wrap="square">
            <a:spAutoFit/>
          </a:bodyPr>
          <a:lstStyle/>
          <a:p>
            <a:pPr>
              <a:lnSpc>
                <a:spcPct val="150000"/>
              </a:lnSpc>
            </a:pPr>
            <a:r>
              <a:rPr lang="zh-CN" altLang="en-US" sz="2200" dirty="0"/>
              <a:t>每隔</a:t>
            </a:r>
            <a:r>
              <a:rPr lang="en-US" altLang="zh-CN" sz="2200" dirty="0"/>
              <a:t>10</a:t>
            </a:r>
            <a:r>
              <a:rPr lang="zh-CN" altLang="en-US" sz="2200" dirty="0"/>
              <a:t>度旋转依次正方形，得到的圆的轮廓很粗糙，不逼真。可以在上述编程的基础上，尝试进一步</a:t>
            </a:r>
            <a:r>
              <a:rPr lang="zh-CN" altLang="en-US" sz="2200" dirty="0">
                <a:solidFill>
                  <a:srgbClr val="FF0000"/>
                </a:solidFill>
              </a:rPr>
              <a:t>减小旋转的角度，大幅增加正方形的数量</a:t>
            </a:r>
            <a:r>
              <a:rPr lang="zh-CN" altLang="en-US" sz="2200" dirty="0"/>
              <a:t>。实际编程可以设定每隔</a:t>
            </a:r>
            <a:r>
              <a:rPr lang="en-US" altLang="zh-CN" sz="2200" dirty="0">
                <a:solidFill>
                  <a:srgbClr val="FF0000"/>
                </a:solidFill>
              </a:rPr>
              <a:t>3</a:t>
            </a:r>
            <a:r>
              <a:rPr lang="zh-CN" altLang="en-US" sz="2200" dirty="0">
                <a:solidFill>
                  <a:srgbClr val="FF0000"/>
                </a:solidFill>
              </a:rPr>
              <a:t>度</a:t>
            </a:r>
            <a:r>
              <a:rPr lang="zh-CN" altLang="en-US" sz="2200" dirty="0"/>
              <a:t>旋转一次正方形，正好绘制出</a:t>
            </a:r>
            <a:r>
              <a:rPr lang="en-US" altLang="zh-CN" sz="2200" dirty="0">
                <a:solidFill>
                  <a:srgbClr val="FF0000"/>
                </a:solidFill>
              </a:rPr>
              <a:t>120</a:t>
            </a:r>
            <a:r>
              <a:rPr lang="zh-CN" altLang="en-US" sz="2200" dirty="0">
                <a:solidFill>
                  <a:srgbClr val="FF0000"/>
                </a:solidFill>
              </a:rPr>
              <a:t>个</a:t>
            </a:r>
            <a:r>
              <a:rPr lang="zh-CN" altLang="en-US" sz="2200" dirty="0"/>
              <a:t>完整的正方形。</a:t>
            </a:r>
            <a:endParaRPr lang="zh-CN" altLang="en-US" sz="2200" dirty="0"/>
          </a:p>
        </p:txBody>
      </p:sp>
      <p:pic>
        <p:nvPicPr>
          <p:cNvPr id="15" name="图片 14"/>
          <p:cNvPicPr>
            <a:picLocks noChangeAspect="1"/>
          </p:cNvPicPr>
          <p:nvPr/>
        </p:nvPicPr>
        <p:blipFill>
          <a:blip r:embed="rId1"/>
          <a:stretch>
            <a:fillRect/>
          </a:stretch>
        </p:blipFill>
        <p:spPr>
          <a:xfrm>
            <a:off x="9452152" y="4360832"/>
            <a:ext cx="1780186" cy="2152075"/>
          </a:xfrm>
          <a:prstGeom prst="rect">
            <a:avLst/>
          </a:prstGeom>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矩形 9"/>
          <p:cNvSpPr/>
          <p:nvPr/>
        </p:nvSpPr>
        <p:spPr>
          <a:xfrm>
            <a:off x="846791" y="850158"/>
            <a:ext cx="9903387" cy="830997"/>
          </a:xfrm>
          <a:prstGeom prst="rect">
            <a:avLst/>
          </a:prstGeom>
        </p:spPr>
        <p:txBody>
          <a:bodyPr wrap="square">
            <a:spAutoFit/>
          </a:bodyPr>
          <a:lstStyle/>
          <a:p>
            <a:pPr marL="0" marR="0" lvl="0" indent="0" algn="l" defTabSz="1245870" rtl="0" eaLnBrk="1" fontAlgn="auto" latinLnBrk="0" hangingPunct="1">
              <a:lnSpc>
                <a:spcPct val="100000"/>
              </a:lnSpc>
              <a:spcBef>
                <a:spcPts val="0"/>
              </a:spcBef>
              <a:spcAft>
                <a:spcPts val="0"/>
              </a:spcAft>
              <a:buClrTx/>
              <a:buSzTx/>
              <a:buFontTx/>
              <a:buNone/>
              <a:defRPr/>
            </a:pPr>
            <a:r>
              <a:rPr kumimoji="0" lang="en-US" altLang="zh-CN" sz="4800" b="1" i="0" u="none" strike="noStrike" kern="0" cap="none" spc="0" normalizeH="0" baseline="0" noProof="0" dirty="0">
                <a:ln>
                  <a:noFill/>
                </a:ln>
                <a:solidFill>
                  <a:prstClr val="black"/>
                </a:solidFill>
                <a:effectLst/>
                <a:uLnTx/>
                <a:uFillTx/>
                <a:latin typeface="方正卡通简体" panose="02000000000000000000" pitchFamily="2" charset="-122"/>
                <a:ea typeface="方正卡通简体" panose="02000000000000000000" pitchFamily="2" charset="-122"/>
                <a:cs typeface="+mn-ea"/>
                <a:sym typeface="+mn-lt"/>
              </a:rPr>
              <a:t>2.2 </a:t>
            </a:r>
            <a:r>
              <a:rPr kumimoji="0" lang="zh-CN" altLang="en-US" sz="4800" b="1" i="0" u="none" strike="noStrike" kern="0" cap="none" spc="0" normalizeH="0" baseline="0" noProof="0" dirty="0">
                <a:ln>
                  <a:noFill/>
                </a:ln>
                <a:solidFill>
                  <a:prstClr val="black"/>
                </a:solidFill>
                <a:effectLst/>
                <a:uLnTx/>
                <a:uFillTx/>
                <a:latin typeface="方正卡通简体" panose="02000000000000000000" pitchFamily="2" charset="-122"/>
                <a:ea typeface="方正卡通简体" panose="02000000000000000000" pitchFamily="2" charset="-122"/>
                <a:cs typeface="+mn-ea"/>
                <a:sym typeface="+mn-lt"/>
              </a:rPr>
              <a:t>增加旋转正方形的数量</a:t>
            </a:r>
            <a:endParaRPr kumimoji="0" lang="zh-CN" altLang="en-US" sz="4800" b="1" i="0" u="none" strike="noStrike" kern="0" cap="none" spc="0" normalizeH="0" baseline="0" noProof="0" dirty="0">
              <a:ln>
                <a:noFill/>
              </a:ln>
              <a:solidFill>
                <a:prstClr val="black"/>
              </a:solidFill>
              <a:effectLst/>
              <a:uLnTx/>
              <a:uFillTx/>
              <a:latin typeface="方正卡通简体" panose="02000000000000000000" pitchFamily="2" charset="-122"/>
              <a:ea typeface="方正卡通简体" panose="02000000000000000000" pitchFamily="2" charset="-122"/>
              <a:cs typeface="+mn-ea"/>
              <a:sym typeface="+mn-lt"/>
            </a:endParaRPr>
          </a:p>
        </p:txBody>
      </p:sp>
      <p:pic>
        <p:nvPicPr>
          <p:cNvPr id="5" name="图片 4"/>
          <p:cNvPicPr>
            <a:picLocks noChangeAspect="1"/>
          </p:cNvPicPr>
          <p:nvPr/>
        </p:nvPicPr>
        <p:blipFill>
          <a:blip r:embed="rId1"/>
          <a:stretch>
            <a:fillRect/>
          </a:stretch>
        </p:blipFill>
        <p:spPr>
          <a:xfrm>
            <a:off x="1323975" y="2296399"/>
            <a:ext cx="3586304" cy="3133112"/>
          </a:xfrm>
          <a:prstGeom prst="rect">
            <a:avLst/>
          </a:prstGeom>
        </p:spPr>
      </p:pic>
      <p:pic>
        <p:nvPicPr>
          <p:cNvPr id="14" name="图片 13"/>
          <p:cNvPicPr>
            <a:picLocks noChangeAspect="1"/>
          </p:cNvPicPr>
          <p:nvPr/>
        </p:nvPicPr>
        <p:blipFill>
          <a:blip r:embed="rId2"/>
          <a:stretch>
            <a:fillRect/>
          </a:stretch>
        </p:blipFill>
        <p:spPr>
          <a:xfrm>
            <a:off x="1323975" y="5429511"/>
            <a:ext cx="3586304" cy="1156661"/>
          </a:xfrm>
          <a:prstGeom prst="rect">
            <a:avLst/>
          </a:prstGeom>
        </p:spPr>
      </p:pic>
      <p:sp>
        <p:nvSpPr>
          <p:cNvPr id="8" name="文本框 7"/>
          <p:cNvSpPr txBox="1"/>
          <p:nvPr/>
        </p:nvSpPr>
        <p:spPr>
          <a:xfrm>
            <a:off x="2183677" y="1755334"/>
            <a:ext cx="2895600" cy="499111"/>
          </a:xfrm>
          <a:prstGeom prst="rect">
            <a:avLst/>
          </a:prstGeom>
          <a:noFill/>
        </p:spPr>
        <p:txBody>
          <a:bodyPr wrap="square">
            <a:spAutoFit/>
          </a:bodyPr>
          <a:lstStyle/>
          <a:p>
            <a:pPr>
              <a:lnSpc>
                <a:spcPct val="150000"/>
              </a:lnSpc>
            </a:pPr>
            <a:r>
              <a:rPr lang="en-US" altLang="zh-CN" sz="2000" dirty="0"/>
              <a:t>Python</a:t>
            </a:r>
            <a:r>
              <a:rPr lang="zh-CN" altLang="en-US" sz="2000" dirty="0"/>
              <a:t>程序示例</a:t>
            </a:r>
            <a:endParaRPr lang="zh-CN" altLang="en-US" sz="2000" dirty="0"/>
          </a:p>
        </p:txBody>
      </p:sp>
      <p:sp>
        <p:nvSpPr>
          <p:cNvPr id="11" name="文本框 10"/>
          <p:cNvSpPr txBox="1"/>
          <p:nvPr/>
        </p:nvSpPr>
        <p:spPr>
          <a:xfrm>
            <a:off x="7762876" y="1837430"/>
            <a:ext cx="2177678" cy="499111"/>
          </a:xfrm>
          <a:prstGeom prst="rect">
            <a:avLst/>
          </a:prstGeom>
          <a:noFill/>
        </p:spPr>
        <p:txBody>
          <a:bodyPr wrap="square">
            <a:spAutoFit/>
          </a:bodyPr>
          <a:lstStyle/>
          <a:p>
            <a:pPr>
              <a:lnSpc>
                <a:spcPct val="150000"/>
              </a:lnSpc>
            </a:pPr>
            <a:r>
              <a:rPr lang="zh-CN" altLang="en-US" sz="2000" dirty="0"/>
              <a:t>程序运行结果</a:t>
            </a:r>
            <a:endParaRPr lang="zh-CN" altLang="en-US" sz="2000" dirty="0"/>
          </a:p>
        </p:txBody>
      </p:sp>
      <p:pic>
        <p:nvPicPr>
          <p:cNvPr id="7" name="图片 6"/>
          <p:cNvPicPr>
            <a:picLocks noChangeAspect="1"/>
          </p:cNvPicPr>
          <p:nvPr/>
        </p:nvPicPr>
        <p:blipFill>
          <a:blip r:embed="rId3"/>
          <a:stretch>
            <a:fillRect/>
          </a:stretch>
        </p:blipFill>
        <p:spPr>
          <a:xfrm>
            <a:off x="7090316" y="2492817"/>
            <a:ext cx="3659862" cy="3924300"/>
          </a:xfrm>
          <a:prstGeom prst="rect">
            <a:avLst/>
          </a:prstGeom>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 name="组合 9"/>
          <p:cNvGrpSpPr/>
          <p:nvPr/>
        </p:nvGrpSpPr>
        <p:grpSpPr>
          <a:xfrm>
            <a:off x="4180015" y="2014078"/>
            <a:ext cx="4519805" cy="1048976"/>
            <a:chOff x="3920027" y="1008636"/>
            <a:chExt cx="3362665" cy="744699"/>
          </a:xfrm>
        </p:grpSpPr>
        <p:grpSp>
          <p:nvGrpSpPr>
            <p:cNvPr id="11" name="组合 10"/>
            <p:cNvGrpSpPr/>
            <p:nvPr/>
          </p:nvGrpSpPr>
          <p:grpSpPr>
            <a:xfrm>
              <a:off x="3974544" y="1008636"/>
              <a:ext cx="741472" cy="741472"/>
              <a:chOff x="3059832" y="3339719"/>
              <a:chExt cx="3607562" cy="3607562"/>
            </a:xfrm>
          </p:grpSpPr>
          <p:sp>
            <p:nvSpPr>
              <p:cNvPr id="17" name="椭圆 16"/>
              <p:cNvSpPr/>
              <p:nvPr/>
            </p:nvSpPr>
            <p:spPr>
              <a:xfrm>
                <a:off x="3059832" y="3339719"/>
                <a:ext cx="3607562" cy="3607562"/>
              </a:xfrm>
              <a:prstGeom prst="ellipse">
                <a:avLst/>
              </a:prstGeom>
              <a:no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2800" b="0" i="0" u="none" strike="noStrike" kern="0" cap="none" spc="0" normalizeH="0" baseline="0" noProof="0">
                  <a:ln>
                    <a:noFill/>
                  </a:ln>
                  <a:effectLst/>
                  <a:uLnTx/>
                  <a:uFillTx/>
                  <a:latin typeface="方正卡通简体" panose="02000000000000000000" pitchFamily="2" charset="-122"/>
                  <a:ea typeface="方正卡通简体" panose="02000000000000000000" pitchFamily="2" charset="-122"/>
                  <a:cs typeface="+mn-ea"/>
                  <a:sym typeface="+mn-lt"/>
                </a:endParaRPr>
              </a:p>
            </p:txBody>
          </p:sp>
          <p:sp>
            <p:nvSpPr>
              <p:cNvPr id="18" name="同心圆 69"/>
              <p:cNvSpPr/>
              <p:nvPr/>
            </p:nvSpPr>
            <p:spPr>
              <a:xfrm>
                <a:off x="3168202" y="3448089"/>
                <a:ext cx="3390826" cy="3390826"/>
              </a:xfrm>
              <a:prstGeom prst="donut">
                <a:avLst>
                  <a:gd name="adj" fmla="val 4879"/>
                </a:avLst>
              </a:prstGeom>
              <a:no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2800" b="0" i="0" u="none" strike="noStrike" kern="0" cap="none" spc="0" normalizeH="0" baseline="0" noProof="0" dirty="0">
                  <a:ln>
                    <a:noFill/>
                  </a:ln>
                  <a:effectLst/>
                  <a:uLnTx/>
                  <a:uFillTx/>
                  <a:latin typeface="方正卡通简体" panose="02000000000000000000" pitchFamily="2" charset="-122"/>
                  <a:ea typeface="方正卡通简体" panose="02000000000000000000" pitchFamily="2" charset="-122"/>
                  <a:cs typeface="+mn-ea"/>
                  <a:sym typeface="+mn-lt"/>
                </a:endParaRPr>
              </a:p>
            </p:txBody>
          </p:sp>
        </p:grpSp>
        <p:grpSp>
          <p:nvGrpSpPr>
            <p:cNvPr id="12" name="Group 5"/>
            <p:cNvGrpSpPr/>
            <p:nvPr/>
          </p:nvGrpSpPr>
          <p:grpSpPr>
            <a:xfrm>
              <a:off x="3920027" y="1151945"/>
              <a:ext cx="3362665" cy="601390"/>
              <a:chOff x="1438990" y="1392789"/>
              <a:chExt cx="4483553" cy="801851"/>
            </a:xfrm>
          </p:grpSpPr>
          <p:sp>
            <p:nvSpPr>
              <p:cNvPr id="13" name="TextBox 6"/>
              <p:cNvSpPr txBox="1"/>
              <p:nvPr/>
            </p:nvSpPr>
            <p:spPr>
              <a:xfrm>
                <a:off x="1438990" y="1392789"/>
                <a:ext cx="659461" cy="801851"/>
              </a:xfrm>
              <a:prstGeom prst="rect">
                <a:avLst/>
              </a:prstGeom>
              <a:noFill/>
            </p:spPr>
            <p:txBody>
              <a:bodyPr wrap="none" anchor="ctr">
                <a:noAutofit/>
              </a:bodyPr>
              <a:lstStyle/>
              <a:p>
                <a:pPr marL="0" marR="0" lvl="0" indent="0" defTabSz="914400" eaLnBrk="1" fontAlgn="auto" latinLnBrk="0" hangingPunct="1">
                  <a:lnSpc>
                    <a:spcPct val="100000"/>
                  </a:lnSpc>
                  <a:spcBef>
                    <a:spcPts val="0"/>
                  </a:spcBef>
                  <a:spcAft>
                    <a:spcPts val="0"/>
                  </a:spcAft>
                  <a:buClrTx/>
                  <a:buSzTx/>
                  <a:buFontTx/>
                  <a:buNone/>
                  <a:defRPr/>
                </a:pPr>
                <a:r>
                  <a:rPr kumimoji="0" lang="en-US" altLang="zh-CN" sz="4800" b="0" i="0" u="none" strike="noStrike" kern="0" cap="none" spc="0" normalizeH="0" baseline="0" noProof="0" dirty="0">
                    <a:ln>
                      <a:noFill/>
                    </a:ln>
                    <a:effectLst/>
                    <a:uLnTx/>
                    <a:uFillTx/>
                    <a:latin typeface="方正卡通简体" panose="02000000000000000000" pitchFamily="2" charset="-122"/>
                    <a:ea typeface="方正卡通简体" panose="02000000000000000000" pitchFamily="2" charset="-122"/>
                    <a:cs typeface="+mn-ea"/>
                    <a:sym typeface="+mn-lt"/>
                  </a:rPr>
                  <a:t>01</a:t>
                </a:r>
                <a:endParaRPr kumimoji="0" lang="en-US" altLang="zh-CN" sz="4800" b="0" i="0" u="none" strike="noStrike" kern="0" cap="none" spc="0" normalizeH="0" baseline="0" noProof="0" dirty="0">
                  <a:ln>
                    <a:noFill/>
                  </a:ln>
                  <a:effectLst/>
                  <a:uLnTx/>
                  <a:uFillTx/>
                  <a:latin typeface="方正卡通简体" panose="02000000000000000000" pitchFamily="2" charset="-122"/>
                  <a:ea typeface="方正卡通简体" panose="02000000000000000000" pitchFamily="2" charset="-122"/>
                  <a:cs typeface="+mn-ea"/>
                  <a:sym typeface="+mn-lt"/>
                </a:endParaRPr>
              </a:p>
            </p:txBody>
          </p:sp>
          <p:sp>
            <p:nvSpPr>
              <p:cNvPr id="15" name="TextBox 8"/>
              <p:cNvSpPr txBox="1"/>
              <p:nvPr/>
            </p:nvSpPr>
            <p:spPr>
              <a:xfrm>
                <a:off x="1959969" y="1410757"/>
                <a:ext cx="3962574" cy="675945"/>
              </a:xfrm>
              <a:prstGeom prst="rect">
                <a:avLst/>
              </a:prstGeom>
              <a:noFill/>
            </p:spPr>
            <p:txBody>
              <a:bodyPr wrap="none" lIns="480000" tIns="0" rIns="0" bIns="0" anchor="b" anchorCtr="0">
                <a:normAutofit/>
              </a:bodyPr>
              <a:lstStyle/>
              <a:p>
                <a:pPr marL="0" marR="0" lvl="0" indent="0" defTabSz="914400" eaLnBrk="1" fontAlgn="auto" latinLnBrk="0" hangingPunct="1">
                  <a:lnSpc>
                    <a:spcPct val="100000"/>
                  </a:lnSpc>
                  <a:spcBef>
                    <a:spcPts val="0"/>
                  </a:spcBef>
                  <a:spcAft>
                    <a:spcPts val="0"/>
                  </a:spcAft>
                  <a:buClrTx/>
                  <a:buSzTx/>
                  <a:buFontTx/>
                  <a:buNone/>
                  <a:defRPr/>
                </a:pPr>
                <a:r>
                  <a:rPr lang="zh-CN" altLang="en-US" sz="3600" b="1">
                    <a:solidFill>
                      <a:schemeClr val="tx1"/>
                    </a:solidFill>
                    <a:latin typeface="方正有猫在_GBK" panose="02000000000000000000" pitchFamily="2" charset="-122"/>
                    <a:ea typeface="方正有猫在_GBK" panose="02000000000000000000" pitchFamily="2" charset="-122"/>
                    <a:cs typeface="+mn-ea"/>
                    <a:sym typeface="+mn-lt"/>
                  </a:rPr>
                  <a:t>海龟绘图功能</a:t>
                </a:r>
                <a:endParaRPr kumimoji="0" lang="zh-CN" altLang="en-US" sz="3600" b="1" i="0" u="none" strike="noStrike" kern="0" cap="none" spc="0" normalizeH="0" baseline="0" noProof="0" dirty="0">
                  <a:ln>
                    <a:noFill/>
                  </a:ln>
                  <a:effectLst/>
                  <a:uLnTx/>
                  <a:uFillTx/>
                  <a:latin typeface="方正卡通简体" panose="02000000000000000000" pitchFamily="2" charset="-122"/>
                  <a:ea typeface="方正卡通简体" panose="02000000000000000000" pitchFamily="2" charset="-122"/>
                  <a:cs typeface="+mn-ea"/>
                  <a:sym typeface="+mn-lt"/>
                </a:endParaRPr>
              </a:p>
            </p:txBody>
          </p:sp>
        </p:grpSp>
      </p:grpSp>
      <p:grpSp>
        <p:nvGrpSpPr>
          <p:cNvPr id="29" name="组合 28"/>
          <p:cNvGrpSpPr/>
          <p:nvPr/>
        </p:nvGrpSpPr>
        <p:grpSpPr>
          <a:xfrm>
            <a:off x="5643397" y="3105564"/>
            <a:ext cx="988629" cy="988629"/>
            <a:chOff x="3059832" y="3339719"/>
            <a:chExt cx="3607562" cy="3607562"/>
          </a:xfrm>
        </p:grpSpPr>
        <p:sp>
          <p:nvSpPr>
            <p:cNvPr id="35" name="椭圆 34"/>
            <p:cNvSpPr/>
            <p:nvPr/>
          </p:nvSpPr>
          <p:spPr>
            <a:xfrm>
              <a:off x="3059832" y="3339719"/>
              <a:ext cx="3607562" cy="3607562"/>
            </a:xfrm>
            <a:prstGeom prst="ellipse">
              <a:avLst/>
            </a:prstGeom>
            <a:no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3200" b="0" i="0" u="none" strike="noStrike" kern="0" cap="none" spc="0" normalizeH="0" baseline="0" noProof="0">
                <a:ln>
                  <a:noFill/>
                </a:ln>
                <a:effectLst/>
                <a:uLnTx/>
                <a:uFillTx/>
                <a:latin typeface="方正卡通简体" panose="02000000000000000000" pitchFamily="2" charset="-122"/>
                <a:ea typeface="方正卡通简体" panose="02000000000000000000" pitchFamily="2" charset="-122"/>
                <a:cs typeface="+mn-ea"/>
                <a:sym typeface="+mn-lt"/>
              </a:endParaRPr>
            </a:p>
          </p:txBody>
        </p:sp>
        <p:sp>
          <p:nvSpPr>
            <p:cNvPr id="36" name="同心圆 69"/>
            <p:cNvSpPr/>
            <p:nvPr/>
          </p:nvSpPr>
          <p:spPr>
            <a:xfrm>
              <a:off x="3168202" y="3448089"/>
              <a:ext cx="3390826" cy="3390826"/>
            </a:xfrm>
            <a:prstGeom prst="donut">
              <a:avLst>
                <a:gd name="adj" fmla="val 4879"/>
              </a:avLst>
            </a:prstGeom>
            <a:no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3200" b="0" i="0" u="none" strike="noStrike" kern="0" cap="none" spc="0" normalizeH="0" baseline="0" noProof="0" dirty="0">
                <a:ln>
                  <a:noFill/>
                </a:ln>
                <a:effectLst/>
                <a:uLnTx/>
                <a:uFillTx/>
                <a:latin typeface="方正卡通简体" panose="02000000000000000000" pitchFamily="2" charset="-122"/>
                <a:ea typeface="方正卡通简体" panose="02000000000000000000" pitchFamily="2" charset="-122"/>
                <a:cs typeface="+mn-ea"/>
                <a:sym typeface="+mn-lt"/>
              </a:endParaRPr>
            </a:p>
          </p:txBody>
        </p:sp>
      </p:grpSp>
      <p:grpSp>
        <p:nvGrpSpPr>
          <p:cNvPr id="38" name="组合 37"/>
          <p:cNvGrpSpPr/>
          <p:nvPr/>
        </p:nvGrpSpPr>
        <p:grpSpPr>
          <a:xfrm>
            <a:off x="5388218" y="4385767"/>
            <a:ext cx="988629" cy="988629"/>
            <a:chOff x="3059832" y="3339719"/>
            <a:chExt cx="3607562" cy="3607562"/>
          </a:xfrm>
        </p:grpSpPr>
        <p:sp>
          <p:nvSpPr>
            <p:cNvPr id="44" name="椭圆 43"/>
            <p:cNvSpPr/>
            <p:nvPr/>
          </p:nvSpPr>
          <p:spPr>
            <a:xfrm>
              <a:off x="3059832" y="3339719"/>
              <a:ext cx="3607562" cy="3607562"/>
            </a:xfrm>
            <a:prstGeom prst="ellipse">
              <a:avLst/>
            </a:prstGeom>
            <a:no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3200" b="0" i="0" u="none" strike="noStrike" kern="0" cap="none" spc="0" normalizeH="0" baseline="0" noProof="0">
                <a:ln>
                  <a:noFill/>
                </a:ln>
                <a:effectLst/>
                <a:uLnTx/>
                <a:uFillTx/>
                <a:latin typeface="方正卡通简体" panose="02000000000000000000" pitchFamily="2" charset="-122"/>
                <a:ea typeface="方正卡通简体" panose="02000000000000000000" pitchFamily="2" charset="-122"/>
                <a:cs typeface="+mn-ea"/>
                <a:sym typeface="+mn-lt"/>
              </a:endParaRPr>
            </a:p>
          </p:txBody>
        </p:sp>
        <p:sp>
          <p:nvSpPr>
            <p:cNvPr id="45" name="同心圆 69"/>
            <p:cNvSpPr/>
            <p:nvPr/>
          </p:nvSpPr>
          <p:spPr>
            <a:xfrm>
              <a:off x="3168202" y="3448089"/>
              <a:ext cx="3390826" cy="3390826"/>
            </a:xfrm>
            <a:prstGeom prst="donut">
              <a:avLst>
                <a:gd name="adj" fmla="val 4879"/>
              </a:avLst>
            </a:prstGeom>
            <a:no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3200" b="0" i="0" u="none" strike="noStrike" kern="0" cap="none" spc="0" normalizeH="0" baseline="0" noProof="0" dirty="0">
                <a:ln>
                  <a:noFill/>
                </a:ln>
                <a:effectLst/>
                <a:uLnTx/>
                <a:uFillTx/>
                <a:latin typeface="方正卡通简体" panose="02000000000000000000" pitchFamily="2" charset="-122"/>
                <a:ea typeface="方正卡通简体" panose="02000000000000000000" pitchFamily="2" charset="-122"/>
                <a:cs typeface="+mn-ea"/>
                <a:sym typeface="+mn-lt"/>
              </a:endParaRPr>
            </a:p>
          </p:txBody>
        </p:sp>
      </p:grpSp>
      <p:sp>
        <p:nvSpPr>
          <p:cNvPr id="46" name="矩形 45"/>
          <p:cNvSpPr/>
          <p:nvPr/>
        </p:nvSpPr>
        <p:spPr>
          <a:xfrm>
            <a:off x="9031208" y="957655"/>
            <a:ext cx="2202931" cy="995209"/>
          </a:xfrm>
          <a:prstGeom prst="rect">
            <a:avLst/>
          </a:prstGeom>
        </p:spPr>
        <p:txBody>
          <a:bodyPr wrap="square">
            <a:spAutoFit/>
          </a:bodyPr>
          <a:lstStyle/>
          <a:p>
            <a:pPr defTabSz="1245870">
              <a:defRPr/>
            </a:pPr>
            <a:r>
              <a:rPr lang="zh-CN" altLang="en-US" sz="5865" b="1" kern="0" dirty="0">
                <a:latin typeface="方正卡通简体" panose="02000000000000000000" pitchFamily="2" charset="-122"/>
                <a:ea typeface="方正卡通简体" panose="02000000000000000000" pitchFamily="2" charset="-122"/>
                <a:cs typeface="+mn-ea"/>
                <a:sym typeface="+mn-lt"/>
              </a:rPr>
              <a:t>目 录</a:t>
            </a:r>
            <a:endParaRPr lang="zh-CN" altLang="en-US" sz="5865" b="1" kern="0" dirty="0">
              <a:latin typeface="方正卡通简体" panose="02000000000000000000" pitchFamily="2" charset="-122"/>
              <a:ea typeface="方正卡通简体" panose="02000000000000000000" pitchFamily="2" charset="-122"/>
              <a:cs typeface="+mn-ea"/>
              <a:sym typeface="+mn-lt"/>
            </a:endParaRPr>
          </a:p>
        </p:txBody>
      </p:sp>
      <p:pic>
        <p:nvPicPr>
          <p:cNvPr id="5" name="图片 4"/>
          <p:cNvPicPr>
            <a:picLocks noChangeAspect="1"/>
          </p:cNvPicPr>
          <p:nvPr/>
        </p:nvPicPr>
        <p:blipFill rotWithShape="1">
          <a:blip r:embed="rId1">
            <a:extLst>
              <a:ext uri="{28A0092B-C50C-407E-A947-70E740481C1C}">
                <a14:useLocalDpi xmlns:a14="http://schemas.microsoft.com/office/drawing/2010/main" val="0"/>
              </a:ext>
            </a:extLst>
          </a:blip>
          <a:srcRect l="26743" t="7594" r="40124" b="12128"/>
          <a:stretch>
            <a:fillRect/>
          </a:stretch>
        </p:blipFill>
        <p:spPr>
          <a:xfrm flipH="1">
            <a:off x="669435" y="1441084"/>
            <a:ext cx="3275836" cy="4551324"/>
          </a:xfrm>
          <a:prstGeom prst="rect">
            <a:avLst/>
          </a:prstGeom>
        </p:spPr>
      </p:pic>
      <p:grpSp>
        <p:nvGrpSpPr>
          <p:cNvPr id="3" name="组合 2"/>
          <p:cNvGrpSpPr/>
          <p:nvPr/>
        </p:nvGrpSpPr>
        <p:grpSpPr>
          <a:xfrm>
            <a:off x="4161392" y="3360199"/>
            <a:ext cx="4538429" cy="1046682"/>
            <a:chOff x="5513840" y="3616828"/>
            <a:chExt cx="4538429" cy="1046682"/>
          </a:xfrm>
        </p:grpSpPr>
        <p:grpSp>
          <p:nvGrpSpPr>
            <p:cNvPr id="19" name="组合 18"/>
            <p:cNvGrpSpPr/>
            <p:nvPr/>
          </p:nvGrpSpPr>
          <p:grpSpPr>
            <a:xfrm>
              <a:off x="5513840" y="3674882"/>
              <a:ext cx="1015440" cy="988628"/>
              <a:chOff x="3954436" y="1846512"/>
              <a:chExt cx="761580" cy="741472"/>
            </a:xfrm>
          </p:grpSpPr>
          <p:grpSp>
            <p:nvGrpSpPr>
              <p:cNvPr id="20" name="组合 19"/>
              <p:cNvGrpSpPr/>
              <p:nvPr/>
            </p:nvGrpSpPr>
            <p:grpSpPr>
              <a:xfrm>
                <a:off x="3974544" y="1846512"/>
                <a:ext cx="741472" cy="741472"/>
                <a:chOff x="3059832" y="3339719"/>
                <a:chExt cx="3607562" cy="3607562"/>
              </a:xfrm>
            </p:grpSpPr>
            <p:sp>
              <p:nvSpPr>
                <p:cNvPr id="26" name="椭圆 25"/>
                <p:cNvSpPr/>
                <p:nvPr/>
              </p:nvSpPr>
              <p:spPr>
                <a:xfrm>
                  <a:off x="3059832" y="3339719"/>
                  <a:ext cx="3607562" cy="3607562"/>
                </a:xfrm>
                <a:prstGeom prst="ellipse">
                  <a:avLst/>
                </a:prstGeom>
                <a:no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3200" b="0" i="0" u="none" strike="noStrike" kern="0" cap="none" spc="0" normalizeH="0" baseline="0" noProof="0">
                    <a:ln>
                      <a:noFill/>
                    </a:ln>
                    <a:effectLst/>
                    <a:uLnTx/>
                    <a:uFillTx/>
                    <a:latin typeface="方正卡通简体" panose="02000000000000000000" pitchFamily="2" charset="-122"/>
                    <a:ea typeface="方正卡通简体" panose="02000000000000000000" pitchFamily="2" charset="-122"/>
                    <a:cs typeface="+mn-ea"/>
                    <a:sym typeface="+mn-lt"/>
                  </a:endParaRPr>
                </a:p>
              </p:txBody>
            </p:sp>
            <p:sp>
              <p:nvSpPr>
                <p:cNvPr id="27" name="同心圆 69"/>
                <p:cNvSpPr/>
                <p:nvPr/>
              </p:nvSpPr>
              <p:spPr>
                <a:xfrm>
                  <a:off x="3168202" y="3448089"/>
                  <a:ext cx="3390826" cy="3390826"/>
                </a:xfrm>
                <a:prstGeom prst="donut">
                  <a:avLst>
                    <a:gd name="adj" fmla="val 4879"/>
                  </a:avLst>
                </a:prstGeom>
                <a:no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3200" b="0" i="0" u="none" strike="noStrike" kern="0" cap="none" spc="0" normalizeH="0" baseline="0" noProof="0" dirty="0">
                    <a:ln>
                      <a:noFill/>
                    </a:ln>
                    <a:effectLst/>
                    <a:uLnTx/>
                    <a:uFillTx/>
                    <a:latin typeface="方正卡通简体" panose="02000000000000000000" pitchFamily="2" charset="-122"/>
                    <a:ea typeface="方正卡通简体" panose="02000000000000000000" pitchFamily="2" charset="-122"/>
                    <a:cs typeface="+mn-ea"/>
                    <a:sym typeface="+mn-lt"/>
                  </a:endParaRPr>
                </a:p>
              </p:txBody>
            </p:sp>
          </p:grpSp>
          <p:sp>
            <p:nvSpPr>
              <p:cNvPr id="22" name="TextBox 11"/>
              <p:cNvSpPr txBox="1"/>
              <p:nvPr/>
            </p:nvSpPr>
            <p:spPr>
              <a:xfrm>
                <a:off x="3954436" y="2008870"/>
                <a:ext cx="623933" cy="563660"/>
              </a:xfrm>
              <a:prstGeom prst="rect">
                <a:avLst/>
              </a:prstGeom>
              <a:noFill/>
            </p:spPr>
            <p:txBody>
              <a:bodyPr wrap="none" anchor="ctr">
                <a:normAutofit fontScale="92500" lnSpcReduction="20000"/>
              </a:bodyPr>
              <a:lstStyle/>
              <a:p>
                <a:pPr marL="0" marR="0" lvl="0" indent="0" defTabSz="914400" eaLnBrk="1" fontAlgn="auto" latinLnBrk="0" hangingPunct="1">
                  <a:lnSpc>
                    <a:spcPct val="100000"/>
                  </a:lnSpc>
                  <a:spcBef>
                    <a:spcPts val="0"/>
                  </a:spcBef>
                  <a:spcAft>
                    <a:spcPts val="0"/>
                  </a:spcAft>
                  <a:buClrTx/>
                  <a:buSzTx/>
                  <a:buFontTx/>
                  <a:buNone/>
                  <a:defRPr/>
                </a:pPr>
                <a:r>
                  <a:rPr kumimoji="0" lang="en-US" altLang="zh-CN" sz="5335" b="0" i="0" u="none" strike="noStrike" kern="0" cap="none" spc="0" normalizeH="0" baseline="0" noProof="0" dirty="0">
                    <a:ln>
                      <a:noFill/>
                    </a:ln>
                    <a:effectLst/>
                    <a:uLnTx/>
                    <a:uFillTx/>
                    <a:latin typeface="方正卡通简体" panose="02000000000000000000" pitchFamily="2" charset="-122"/>
                    <a:ea typeface="方正卡通简体" panose="02000000000000000000" pitchFamily="2" charset="-122"/>
                    <a:cs typeface="+mn-ea"/>
                    <a:sym typeface="+mn-lt"/>
                  </a:rPr>
                  <a:t>02</a:t>
                </a:r>
                <a:endParaRPr kumimoji="0" lang="en-US" altLang="zh-CN" sz="5335" b="0" i="0" u="none" strike="noStrike" kern="0" cap="none" spc="0" normalizeH="0" baseline="0" noProof="0" dirty="0">
                  <a:ln>
                    <a:noFill/>
                  </a:ln>
                  <a:effectLst/>
                  <a:uLnTx/>
                  <a:uFillTx/>
                  <a:latin typeface="方正卡通简体" panose="02000000000000000000" pitchFamily="2" charset="-122"/>
                  <a:ea typeface="方正卡通简体" panose="02000000000000000000" pitchFamily="2" charset="-122"/>
                  <a:cs typeface="+mn-ea"/>
                  <a:sym typeface="+mn-lt"/>
                </a:endParaRPr>
              </a:p>
            </p:txBody>
          </p:sp>
        </p:grpSp>
        <p:sp>
          <p:nvSpPr>
            <p:cNvPr id="2" name="TextBox 8"/>
            <p:cNvSpPr txBox="1"/>
            <p:nvPr/>
          </p:nvSpPr>
          <p:spPr>
            <a:xfrm>
              <a:off x="6089696" y="3616828"/>
              <a:ext cx="3962573" cy="822958"/>
            </a:xfrm>
            <a:prstGeom prst="rect">
              <a:avLst/>
            </a:prstGeom>
            <a:noFill/>
          </p:spPr>
          <p:txBody>
            <a:bodyPr wrap="none" lIns="480000" tIns="0" rIns="0" bIns="0" anchor="b" anchorCtr="0">
              <a:normAutofit/>
            </a:bodyPr>
            <a:lstStyle/>
            <a:p>
              <a:pPr>
                <a:defRPr/>
              </a:pPr>
              <a:r>
                <a:rPr lang="zh-CN" altLang="en-US" sz="3600" b="1" dirty="0">
                  <a:solidFill>
                    <a:schemeClr val="tx1"/>
                  </a:solidFill>
                  <a:latin typeface="方正有猫在_GBK" panose="02000000000000000000" pitchFamily="2" charset="-122"/>
                  <a:ea typeface="方正有猫在_GBK" panose="02000000000000000000" pitchFamily="2" charset="-122"/>
                  <a:cs typeface="+mn-ea"/>
                  <a:sym typeface="+mn-lt"/>
                </a:rPr>
                <a:t>利用正方形画圆</a:t>
              </a:r>
              <a:endParaRPr kumimoji="0" lang="zh-CN" altLang="en-US" sz="3600" b="1" i="0" u="none" strike="noStrike" kern="0" cap="none" spc="0" normalizeH="0" baseline="0" noProof="0" dirty="0">
                <a:ln>
                  <a:noFill/>
                </a:ln>
                <a:effectLst/>
                <a:uLnTx/>
                <a:uFillTx/>
                <a:latin typeface="方正卡通简体" panose="02000000000000000000" pitchFamily="2" charset="-122"/>
                <a:ea typeface="方正卡通简体" panose="02000000000000000000" pitchFamily="2" charset="-122"/>
                <a:cs typeface="+mn-ea"/>
                <a:sym typeface="+mn-lt"/>
              </a:endParaRPr>
            </a:p>
          </p:txBody>
        </p:sp>
      </p:grpSp>
      <p:grpSp>
        <p:nvGrpSpPr>
          <p:cNvPr id="24" name="组合 23"/>
          <p:cNvGrpSpPr/>
          <p:nvPr/>
        </p:nvGrpSpPr>
        <p:grpSpPr>
          <a:xfrm>
            <a:off x="4217901" y="4555447"/>
            <a:ext cx="4575125" cy="1067958"/>
            <a:chOff x="3878870" y="1008636"/>
            <a:chExt cx="3403822" cy="758175"/>
          </a:xfrm>
        </p:grpSpPr>
        <p:grpSp>
          <p:nvGrpSpPr>
            <p:cNvPr id="25" name="组合 24"/>
            <p:cNvGrpSpPr/>
            <p:nvPr/>
          </p:nvGrpSpPr>
          <p:grpSpPr>
            <a:xfrm>
              <a:off x="3974544" y="1008636"/>
              <a:ext cx="741472" cy="741472"/>
              <a:chOff x="3059832" y="3339719"/>
              <a:chExt cx="3607562" cy="3607562"/>
            </a:xfrm>
          </p:grpSpPr>
          <p:sp>
            <p:nvSpPr>
              <p:cNvPr id="32" name="椭圆 31"/>
              <p:cNvSpPr/>
              <p:nvPr/>
            </p:nvSpPr>
            <p:spPr>
              <a:xfrm>
                <a:off x="3059832" y="3339719"/>
                <a:ext cx="3607562" cy="3607562"/>
              </a:xfrm>
              <a:prstGeom prst="ellipse">
                <a:avLst/>
              </a:prstGeom>
              <a:no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2800" b="0" i="0" u="none" strike="noStrike" kern="0" cap="none" spc="0" normalizeH="0" baseline="0" noProof="0">
                  <a:ln>
                    <a:noFill/>
                  </a:ln>
                  <a:effectLst/>
                  <a:uLnTx/>
                  <a:uFillTx/>
                  <a:latin typeface="方正卡通简体" panose="02000000000000000000" pitchFamily="2" charset="-122"/>
                  <a:ea typeface="方正卡通简体" panose="02000000000000000000" pitchFamily="2" charset="-122"/>
                  <a:cs typeface="+mn-ea"/>
                  <a:sym typeface="+mn-lt"/>
                </a:endParaRPr>
              </a:p>
            </p:txBody>
          </p:sp>
          <p:sp>
            <p:nvSpPr>
              <p:cNvPr id="33" name="同心圆 69"/>
              <p:cNvSpPr/>
              <p:nvPr/>
            </p:nvSpPr>
            <p:spPr>
              <a:xfrm>
                <a:off x="3168202" y="3448089"/>
                <a:ext cx="3390826" cy="3390826"/>
              </a:xfrm>
              <a:prstGeom prst="donut">
                <a:avLst>
                  <a:gd name="adj" fmla="val 4879"/>
                </a:avLst>
              </a:prstGeom>
              <a:no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2800" b="0" i="0" u="none" strike="noStrike" kern="0" cap="none" spc="0" normalizeH="0" baseline="0" noProof="0" dirty="0">
                  <a:ln>
                    <a:noFill/>
                  </a:ln>
                  <a:effectLst/>
                  <a:uLnTx/>
                  <a:uFillTx/>
                  <a:latin typeface="方正卡通简体" panose="02000000000000000000" pitchFamily="2" charset="-122"/>
                  <a:ea typeface="方正卡通简体" panose="02000000000000000000" pitchFamily="2" charset="-122"/>
                  <a:cs typeface="+mn-ea"/>
                  <a:sym typeface="+mn-lt"/>
                </a:endParaRPr>
              </a:p>
            </p:txBody>
          </p:sp>
        </p:grpSp>
        <p:grpSp>
          <p:nvGrpSpPr>
            <p:cNvPr id="28" name="Group 5"/>
            <p:cNvGrpSpPr/>
            <p:nvPr/>
          </p:nvGrpSpPr>
          <p:grpSpPr>
            <a:xfrm>
              <a:off x="3878870" y="1165421"/>
              <a:ext cx="3403822" cy="601390"/>
              <a:chOff x="1384114" y="1410757"/>
              <a:chExt cx="4538429" cy="801851"/>
            </a:xfrm>
          </p:grpSpPr>
          <p:sp>
            <p:nvSpPr>
              <p:cNvPr id="30" name="TextBox 6"/>
              <p:cNvSpPr txBox="1"/>
              <p:nvPr/>
            </p:nvSpPr>
            <p:spPr>
              <a:xfrm>
                <a:off x="1384114" y="1410757"/>
                <a:ext cx="659461" cy="801851"/>
              </a:xfrm>
              <a:prstGeom prst="rect">
                <a:avLst/>
              </a:prstGeom>
              <a:noFill/>
            </p:spPr>
            <p:txBody>
              <a:bodyPr wrap="none" anchor="ctr">
                <a:noAutofit/>
              </a:bodyPr>
              <a:lstStyle/>
              <a:p>
                <a:pPr marL="0" marR="0" lvl="0" indent="0" defTabSz="914400" eaLnBrk="1" fontAlgn="auto" latinLnBrk="0" hangingPunct="1">
                  <a:lnSpc>
                    <a:spcPct val="100000"/>
                  </a:lnSpc>
                  <a:spcBef>
                    <a:spcPts val="0"/>
                  </a:spcBef>
                  <a:spcAft>
                    <a:spcPts val="0"/>
                  </a:spcAft>
                  <a:buClrTx/>
                  <a:buSzTx/>
                  <a:buFontTx/>
                  <a:buNone/>
                  <a:defRPr/>
                </a:pPr>
                <a:r>
                  <a:rPr kumimoji="0" lang="en-US" altLang="zh-CN" sz="4800" b="0" i="0" u="none" strike="noStrike" kern="0" cap="none" spc="0" normalizeH="0" baseline="0" noProof="0" dirty="0">
                    <a:ln>
                      <a:noFill/>
                    </a:ln>
                    <a:effectLst/>
                    <a:uLnTx/>
                    <a:uFillTx/>
                    <a:latin typeface="方正卡通简体" panose="02000000000000000000" pitchFamily="2" charset="-122"/>
                    <a:ea typeface="方正卡通简体" panose="02000000000000000000" pitchFamily="2" charset="-122"/>
                    <a:cs typeface="+mn-ea"/>
                    <a:sym typeface="+mn-lt"/>
                  </a:rPr>
                  <a:t>03</a:t>
                </a:r>
                <a:endParaRPr kumimoji="0" lang="en-US" altLang="zh-CN" sz="4800" b="0" i="0" u="none" strike="noStrike" kern="0" cap="none" spc="0" normalizeH="0" baseline="0" noProof="0" dirty="0">
                  <a:ln>
                    <a:noFill/>
                  </a:ln>
                  <a:effectLst/>
                  <a:uLnTx/>
                  <a:uFillTx/>
                  <a:latin typeface="方正卡通简体" panose="02000000000000000000" pitchFamily="2" charset="-122"/>
                  <a:ea typeface="方正卡通简体" panose="02000000000000000000" pitchFamily="2" charset="-122"/>
                  <a:cs typeface="+mn-ea"/>
                  <a:sym typeface="+mn-lt"/>
                </a:endParaRPr>
              </a:p>
            </p:txBody>
          </p:sp>
          <p:sp>
            <p:nvSpPr>
              <p:cNvPr id="31" name="TextBox 8"/>
              <p:cNvSpPr txBox="1"/>
              <p:nvPr/>
            </p:nvSpPr>
            <p:spPr>
              <a:xfrm>
                <a:off x="1959969" y="1410757"/>
                <a:ext cx="3962574" cy="675945"/>
              </a:xfrm>
              <a:prstGeom prst="rect">
                <a:avLst/>
              </a:prstGeom>
              <a:noFill/>
            </p:spPr>
            <p:txBody>
              <a:bodyPr wrap="none" lIns="480000" tIns="0" rIns="0" bIns="0" anchor="b" anchorCtr="0">
                <a:normAutofit/>
              </a:bodyPr>
              <a:lstStyle/>
              <a:p>
                <a:pPr marL="0" marR="0" lvl="0" indent="0" defTabSz="914400" eaLnBrk="1" fontAlgn="auto" latinLnBrk="0" hangingPunct="1">
                  <a:lnSpc>
                    <a:spcPct val="100000"/>
                  </a:lnSpc>
                  <a:spcBef>
                    <a:spcPts val="0"/>
                  </a:spcBef>
                  <a:spcAft>
                    <a:spcPts val="0"/>
                  </a:spcAft>
                  <a:buClrTx/>
                  <a:buSzTx/>
                  <a:buFontTx/>
                  <a:buNone/>
                  <a:defRPr/>
                </a:pPr>
                <a:r>
                  <a:rPr lang="zh-CN" altLang="en-US" sz="3600" b="1" dirty="0">
                    <a:solidFill>
                      <a:schemeClr val="tx1"/>
                    </a:solidFill>
                    <a:latin typeface="方正有猫在_GBK" panose="02000000000000000000" pitchFamily="2" charset="-122"/>
                    <a:ea typeface="方正有猫在_GBK" panose="02000000000000000000" pitchFamily="2" charset="-122"/>
                    <a:cs typeface="+mn-ea"/>
                    <a:sym typeface="+mn-lt"/>
                  </a:rPr>
                  <a:t>思维拓展</a:t>
                </a:r>
                <a:endParaRPr kumimoji="0" lang="zh-CN" altLang="en-US" sz="3600" b="1" i="0" u="none" strike="noStrike" kern="0" cap="none" spc="0" normalizeH="0" baseline="0" noProof="0" dirty="0">
                  <a:ln>
                    <a:noFill/>
                  </a:ln>
                  <a:effectLst/>
                  <a:uLnTx/>
                  <a:uFillTx/>
                  <a:latin typeface="方正卡通简体" panose="02000000000000000000" pitchFamily="2" charset="-122"/>
                  <a:ea typeface="方正卡通简体" panose="02000000000000000000" pitchFamily="2" charset="-122"/>
                  <a:cs typeface="+mn-ea"/>
                  <a:sym typeface="+mn-lt"/>
                </a:endParaRPr>
              </a:p>
            </p:txBody>
          </p:sp>
        </p:gr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1000"/>
                                        <p:tgtEl>
                                          <p:spTgt spid="10"/>
                                        </p:tgtEl>
                                      </p:cBhvr>
                                    </p:animEffect>
                                    <p:anim calcmode="lin" valueType="num">
                                      <p:cBhvr>
                                        <p:cTn id="8" dur="1000" fill="hold"/>
                                        <p:tgtEl>
                                          <p:spTgt spid="10"/>
                                        </p:tgtEl>
                                        <p:attrNameLst>
                                          <p:attrName>ppt_x</p:attrName>
                                        </p:attrNameLst>
                                      </p:cBhvr>
                                      <p:tavLst>
                                        <p:tav tm="0">
                                          <p:val>
                                            <p:strVal val="#ppt_x"/>
                                          </p:val>
                                        </p:tav>
                                        <p:tav tm="100000">
                                          <p:val>
                                            <p:strVal val="#ppt_x"/>
                                          </p:val>
                                        </p:tav>
                                      </p:tavLst>
                                    </p:anim>
                                    <p:anim calcmode="lin" valueType="num">
                                      <p:cBhvr>
                                        <p:cTn id="9"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fade">
                                      <p:cBhvr>
                                        <p:cTn id="14" dur="1000"/>
                                        <p:tgtEl>
                                          <p:spTgt spid="3"/>
                                        </p:tgtEl>
                                      </p:cBhvr>
                                    </p:animEffect>
                                    <p:anim calcmode="lin" valueType="num">
                                      <p:cBhvr>
                                        <p:cTn id="15" dur="1000" fill="hold"/>
                                        <p:tgtEl>
                                          <p:spTgt spid="3"/>
                                        </p:tgtEl>
                                        <p:attrNameLst>
                                          <p:attrName>ppt_x</p:attrName>
                                        </p:attrNameLst>
                                      </p:cBhvr>
                                      <p:tavLst>
                                        <p:tav tm="0">
                                          <p:val>
                                            <p:strVal val="#ppt_x"/>
                                          </p:val>
                                        </p:tav>
                                        <p:tav tm="100000">
                                          <p:val>
                                            <p:strVal val="#ppt_x"/>
                                          </p:val>
                                        </p:tav>
                                      </p:tavLst>
                                    </p:anim>
                                    <p:anim calcmode="lin" valueType="num">
                                      <p:cBhvr>
                                        <p:cTn id="16"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24"/>
                                        </p:tgtEl>
                                        <p:attrNameLst>
                                          <p:attrName>style.visibility</p:attrName>
                                        </p:attrNameLst>
                                      </p:cBhvr>
                                      <p:to>
                                        <p:strVal val="visible"/>
                                      </p:to>
                                    </p:set>
                                    <p:animEffect transition="in" filter="fade">
                                      <p:cBhvr>
                                        <p:cTn id="21" dur="1000"/>
                                        <p:tgtEl>
                                          <p:spTgt spid="24"/>
                                        </p:tgtEl>
                                      </p:cBhvr>
                                    </p:animEffect>
                                    <p:anim calcmode="lin" valueType="num">
                                      <p:cBhvr>
                                        <p:cTn id="22" dur="1000" fill="hold"/>
                                        <p:tgtEl>
                                          <p:spTgt spid="24"/>
                                        </p:tgtEl>
                                        <p:attrNameLst>
                                          <p:attrName>ppt_x</p:attrName>
                                        </p:attrNameLst>
                                      </p:cBhvr>
                                      <p:tavLst>
                                        <p:tav tm="0">
                                          <p:val>
                                            <p:strVal val="#ppt_x"/>
                                          </p:val>
                                        </p:tav>
                                        <p:tav tm="100000">
                                          <p:val>
                                            <p:strVal val="#ppt_x"/>
                                          </p:val>
                                        </p:tav>
                                      </p:tavLst>
                                    </p:anim>
                                    <p:anim calcmode="lin" valueType="num">
                                      <p:cBhvr>
                                        <p:cTn id="23" dur="1000" fill="hold"/>
                                        <p:tgtEl>
                                          <p:spTgt spid="2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矩形 9"/>
          <p:cNvSpPr/>
          <p:nvPr/>
        </p:nvSpPr>
        <p:spPr>
          <a:xfrm>
            <a:off x="894418" y="915252"/>
            <a:ext cx="9903387" cy="830997"/>
          </a:xfrm>
          <a:prstGeom prst="rect">
            <a:avLst/>
          </a:prstGeom>
        </p:spPr>
        <p:txBody>
          <a:bodyPr wrap="square">
            <a:spAutoFit/>
          </a:bodyPr>
          <a:lstStyle/>
          <a:p>
            <a:pPr marL="0" marR="0" lvl="0" indent="0" algn="l" defTabSz="1245870" rtl="0" eaLnBrk="1" fontAlgn="auto" latinLnBrk="0" hangingPunct="1">
              <a:lnSpc>
                <a:spcPct val="100000"/>
              </a:lnSpc>
              <a:spcBef>
                <a:spcPts val="0"/>
              </a:spcBef>
              <a:spcAft>
                <a:spcPts val="0"/>
              </a:spcAft>
              <a:buClrTx/>
              <a:buSzTx/>
              <a:buFontTx/>
              <a:buNone/>
              <a:defRPr/>
            </a:pPr>
            <a:r>
              <a:rPr kumimoji="0" lang="en-US" altLang="zh-CN" sz="4800" b="1" i="0" u="none" strike="noStrike" kern="0" cap="none" spc="0" normalizeH="0" baseline="0" noProof="0" dirty="0">
                <a:ln>
                  <a:noFill/>
                </a:ln>
                <a:solidFill>
                  <a:prstClr val="black"/>
                </a:solidFill>
                <a:effectLst/>
                <a:uLnTx/>
                <a:uFillTx/>
                <a:latin typeface="方正卡通简体" panose="02000000000000000000" pitchFamily="2" charset="-122"/>
                <a:ea typeface="方正卡通简体" panose="02000000000000000000" pitchFamily="2" charset="-122"/>
                <a:cs typeface="+mn-ea"/>
                <a:sym typeface="+mn-lt"/>
              </a:rPr>
              <a:t>2.2 </a:t>
            </a:r>
            <a:r>
              <a:rPr kumimoji="0" lang="zh-CN" altLang="en-US" sz="4800" b="1" i="0" u="none" strike="noStrike" kern="0" cap="none" spc="0" normalizeH="0" baseline="0" noProof="0" dirty="0">
                <a:ln>
                  <a:noFill/>
                </a:ln>
                <a:solidFill>
                  <a:prstClr val="black"/>
                </a:solidFill>
                <a:effectLst/>
                <a:uLnTx/>
                <a:uFillTx/>
                <a:latin typeface="方正卡通简体" panose="02000000000000000000" pitchFamily="2" charset="-122"/>
                <a:ea typeface="方正卡通简体" panose="02000000000000000000" pitchFamily="2" charset="-122"/>
                <a:cs typeface="+mn-ea"/>
                <a:sym typeface="+mn-lt"/>
              </a:rPr>
              <a:t>进一步逼近得到圆形</a:t>
            </a:r>
            <a:endParaRPr kumimoji="0" lang="zh-CN" altLang="en-US" sz="4800" b="1" i="0" u="none" strike="noStrike" kern="0" cap="none" spc="0" normalizeH="0" baseline="0" noProof="0" dirty="0">
              <a:ln>
                <a:noFill/>
              </a:ln>
              <a:solidFill>
                <a:prstClr val="black"/>
              </a:solidFill>
              <a:effectLst/>
              <a:uLnTx/>
              <a:uFillTx/>
              <a:latin typeface="方正卡通简体" panose="02000000000000000000" pitchFamily="2" charset="-122"/>
              <a:ea typeface="方正卡通简体" panose="02000000000000000000" pitchFamily="2" charset="-122"/>
              <a:cs typeface="+mn-ea"/>
              <a:sym typeface="+mn-lt"/>
            </a:endParaRPr>
          </a:p>
        </p:txBody>
      </p:sp>
      <p:sp>
        <p:nvSpPr>
          <p:cNvPr id="12" name="文本框 11"/>
          <p:cNvSpPr txBox="1"/>
          <p:nvPr/>
        </p:nvSpPr>
        <p:spPr>
          <a:xfrm>
            <a:off x="689610" y="3046730"/>
            <a:ext cx="5829935" cy="1938020"/>
          </a:xfrm>
          <a:prstGeom prst="rect">
            <a:avLst/>
          </a:prstGeom>
          <a:noFill/>
        </p:spPr>
        <p:txBody>
          <a:bodyPr wrap="square">
            <a:spAutoFit/>
          </a:bodyPr>
          <a:lstStyle/>
          <a:p>
            <a:pPr>
              <a:lnSpc>
                <a:spcPct val="150000"/>
              </a:lnSpc>
            </a:pPr>
            <a:r>
              <a:rPr lang="zh-CN" altLang="en-US" sz="2000" dirty="0"/>
              <a:t>进一步增加旋转正方形的数量，先利用</a:t>
            </a:r>
            <a:r>
              <a:rPr lang="en-US" altLang="zh-CN" sz="2000" dirty="0"/>
              <a:t>turtle</a:t>
            </a:r>
            <a:r>
              <a:rPr lang="zh-CN" altLang="en-US" sz="2000" dirty="0"/>
              <a:t>库绘制出正方形，然后每次绕某个顶点旋转</a:t>
            </a:r>
            <a:r>
              <a:rPr lang="en-US" altLang="zh-CN" sz="2000" dirty="0">
                <a:solidFill>
                  <a:srgbClr val="FF0000"/>
                </a:solidFill>
              </a:rPr>
              <a:t>1</a:t>
            </a:r>
            <a:r>
              <a:rPr lang="zh-CN" altLang="en-US" sz="2000" dirty="0">
                <a:solidFill>
                  <a:srgbClr val="FF0000"/>
                </a:solidFill>
              </a:rPr>
              <a:t>度</a:t>
            </a:r>
            <a:r>
              <a:rPr lang="zh-CN" altLang="en-US" sz="2000" dirty="0"/>
              <a:t>，再绘制出同样大小的正方形。连续循环</a:t>
            </a:r>
            <a:r>
              <a:rPr lang="en-US" altLang="zh-CN" sz="2000" dirty="0">
                <a:solidFill>
                  <a:srgbClr val="FF0000"/>
                </a:solidFill>
              </a:rPr>
              <a:t>360</a:t>
            </a:r>
            <a:r>
              <a:rPr lang="zh-CN" altLang="en-US" sz="2000" dirty="0">
                <a:solidFill>
                  <a:srgbClr val="FF0000"/>
                </a:solidFill>
              </a:rPr>
              <a:t>度</a:t>
            </a:r>
            <a:r>
              <a:rPr lang="zh-CN" altLang="en-US" sz="2000" dirty="0"/>
              <a:t>，就能够形成很逼近圆的轮廓。</a:t>
            </a:r>
            <a:endParaRPr lang="zh-CN" altLang="en-US" sz="2000" dirty="0"/>
          </a:p>
        </p:txBody>
      </p:sp>
      <p:pic>
        <p:nvPicPr>
          <p:cNvPr id="2" name="图片 1"/>
          <p:cNvPicPr>
            <a:picLocks noChangeAspect="1"/>
          </p:cNvPicPr>
          <p:nvPr/>
        </p:nvPicPr>
        <p:blipFill>
          <a:blip r:embed="rId1"/>
          <a:stretch>
            <a:fillRect/>
          </a:stretch>
        </p:blipFill>
        <p:spPr>
          <a:xfrm>
            <a:off x="6834780" y="2917683"/>
            <a:ext cx="3962743" cy="2914141"/>
          </a:xfrm>
          <a:prstGeom prst="rect">
            <a:avLst/>
          </a:prstGeom>
        </p:spPr>
      </p:pic>
      <p:pic>
        <p:nvPicPr>
          <p:cNvPr id="3" name="图片 2"/>
          <p:cNvPicPr>
            <a:picLocks noChangeAspect="1"/>
          </p:cNvPicPr>
          <p:nvPr/>
        </p:nvPicPr>
        <p:blipFill>
          <a:blip r:embed="rId2"/>
          <a:stretch>
            <a:fillRect/>
          </a:stretch>
        </p:blipFill>
        <p:spPr>
          <a:xfrm>
            <a:off x="6939553" y="2030823"/>
            <a:ext cx="2962913" cy="603556"/>
          </a:xfrm>
          <a:prstGeom prst="rect">
            <a:avLst/>
          </a:prstGeom>
        </p:spPr>
      </p:pic>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矩形 9"/>
          <p:cNvSpPr/>
          <p:nvPr/>
        </p:nvSpPr>
        <p:spPr>
          <a:xfrm>
            <a:off x="894416" y="826610"/>
            <a:ext cx="9903387" cy="830997"/>
          </a:xfrm>
          <a:prstGeom prst="rect">
            <a:avLst/>
          </a:prstGeom>
        </p:spPr>
        <p:txBody>
          <a:bodyPr wrap="square">
            <a:spAutoFit/>
          </a:bodyPr>
          <a:lstStyle/>
          <a:p>
            <a:pPr marL="0" marR="0" lvl="0" indent="0" algn="l" defTabSz="1245870" rtl="0" eaLnBrk="1" fontAlgn="auto" latinLnBrk="0" hangingPunct="1">
              <a:lnSpc>
                <a:spcPct val="100000"/>
              </a:lnSpc>
              <a:spcBef>
                <a:spcPts val="0"/>
              </a:spcBef>
              <a:spcAft>
                <a:spcPts val="0"/>
              </a:spcAft>
              <a:buClrTx/>
              <a:buSzTx/>
              <a:buFontTx/>
              <a:buNone/>
              <a:defRPr/>
            </a:pPr>
            <a:r>
              <a:rPr kumimoji="0" lang="en-US" altLang="zh-CN" sz="4800" b="1" i="0" u="none" strike="noStrike" kern="0" cap="none" spc="0" normalizeH="0" baseline="0" noProof="0" dirty="0">
                <a:ln>
                  <a:noFill/>
                </a:ln>
                <a:solidFill>
                  <a:prstClr val="black"/>
                </a:solidFill>
                <a:effectLst/>
                <a:uLnTx/>
                <a:uFillTx/>
                <a:latin typeface="方正卡通简体" panose="02000000000000000000" pitchFamily="2" charset="-122"/>
                <a:ea typeface="方正卡通简体" panose="02000000000000000000" pitchFamily="2" charset="-122"/>
                <a:cs typeface="+mn-ea"/>
                <a:sym typeface="+mn-lt"/>
              </a:rPr>
              <a:t>2.2 </a:t>
            </a:r>
            <a:r>
              <a:rPr kumimoji="0" lang="zh-CN" altLang="en-US" sz="4800" b="1" i="0" u="none" strike="noStrike" kern="0" cap="none" spc="0" normalizeH="0" baseline="0" noProof="0" dirty="0">
                <a:ln>
                  <a:noFill/>
                </a:ln>
                <a:solidFill>
                  <a:prstClr val="black"/>
                </a:solidFill>
                <a:effectLst/>
                <a:uLnTx/>
                <a:uFillTx/>
                <a:latin typeface="方正卡通简体" panose="02000000000000000000" pitchFamily="2" charset="-122"/>
                <a:ea typeface="方正卡通简体" panose="02000000000000000000" pitchFamily="2" charset="-122"/>
                <a:cs typeface="+mn-ea"/>
                <a:sym typeface="+mn-lt"/>
              </a:rPr>
              <a:t>进一步逼近得到圆形</a:t>
            </a:r>
            <a:endParaRPr kumimoji="0" lang="zh-CN" altLang="en-US" sz="4800" b="1" i="0" u="none" strike="noStrike" kern="0" cap="none" spc="0" normalizeH="0" baseline="0" noProof="0" dirty="0">
              <a:ln>
                <a:noFill/>
              </a:ln>
              <a:solidFill>
                <a:prstClr val="black"/>
              </a:solidFill>
              <a:effectLst/>
              <a:uLnTx/>
              <a:uFillTx/>
              <a:latin typeface="方正卡通简体" panose="02000000000000000000" pitchFamily="2" charset="-122"/>
              <a:ea typeface="方正卡通简体" panose="02000000000000000000" pitchFamily="2" charset="-122"/>
              <a:cs typeface="+mn-ea"/>
              <a:sym typeface="+mn-lt"/>
            </a:endParaRPr>
          </a:p>
        </p:txBody>
      </p:sp>
      <p:pic>
        <p:nvPicPr>
          <p:cNvPr id="9" name="图片 8"/>
          <p:cNvPicPr>
            <a:picLocks noChangeAspect="1"/>
          </p:cNvPicPr>
          <p:nvPr/>
        </p:nvPicPr>
        <p:blipFill>
          <a:blip r:embed="rId1"/>
          <a:stretch>
            <a:fillRect/>
          </a:stretch>
        </p:blipFill>
        <p:spPr>
          <a:xfrm>
            <a:off x="6179036" y="1657607"/>
            <a:ext cx="2483738" cy="2271712"/>
          </a:xfrm>
          <a:prstGeom prst="rect">
            <a:avLst/>
          </a:prstGeom>
        </p:spPr>
      </p:pic>
      <p:pic>
        <p:nvPicPr>
          <p:cNvPr id="13" name="图片 12"/>
          <p:cNvPicPr>
            <a:picLocks noChangeAspect="1"/>
          </p:cNvPicPr>
          <p:nvPr/>
        </p:nvPicPr>
        <p:blipFill>
          <a:blip r:embed="rId2"/>
          <a:stretch>
            <a:fillRect/>
          </a:stretch>
        </p:blipFill>
        <p:spPr>
          <a:xfrm>
            <a:off x="9084924" y="1657607"/>
            <a:ext cx="2483738" cy="2271712"/>
          </a:xfrm>
          <a:prstGeom prst="rect">
            <a:avLst/>
          </a:prstGeom>
        </p:spPr>
      </p:pic>
      <p:pic>
        <p:nvPicPr>
          <p:cNvPr id="16" name="图片 15"/>
          <p:cNvPicPr>
            <a:picLocks noChangeAspect="1"/>
          </p:cNvPicPr>
          <p:nvPr/>
        </p:nvPicPr>
        <p:blipFill>
          <a:blip r:embed="rId3"/>
          <a:stretch>
            <a:fillRect/>
          </a:stretch>
        </p:blipFill>
        <p:spPr>
          <a:xfrm>
            <a:off x="6179036" y="4113626"/>
            <a:ext cx="2483739" cy="2271712"/>
          </a:xfrm>
          <a:prstGeom prst="rect">
            <a:avLst/>
          </a:prstGeom>
        </p:spPr>
      </p:pic>
      <p:pic>
        <p:nvPicPr>
          <p:cNvPr id="18" name="图片 17"/>
          <p:cNvPicPr>
            <a:picLocks noChangeAspect="1"/>
          </p:cNvPicPr>
          <p:nvPr/>
        </p:nvPicPr>
        <p:blipFill>
          <a:blip r:embed="rId4"/>
          <a:stretch>
            <a:fillRect/>
          </a:stretch>
        </p:blipFill>
        <p:spPr>
          <a:xfrm>
            <a:off x="9084925" y="4128740"/>
            <a:ext cx="2483738" cy="2271712"/>
          </a:xfrm>
          <a:prstGeom prst="rect">
            <a:avLst/>
          </a:prstGeom>
        </p:spPr>
      </p:pic>
      <p:pic>
        <p:nvPicPr>
          <p:cNvPr id="20" name="图片 19"/>
          <p:cNvPicPr>
            <a:picLocks noChangeAspect="1"/>
          </p:cNvPicPr>
          <p:nvPr/>
        </p:nvPicPr>
        <p:blipFill>
          <a:blip r:embed="rId5"/>
          <a:stretch>
            <a:fillRect/>
          </a:stretch>
        </p:blipFill>
        <p:spPr>
          <a:xfrm>
            <a:off x="1415387" y="2857152"/>
            <a:ext cx="3551900" cy="3543300"/>
          </a:xfrm>
          <a:prstGeom prst="rect">
            <a:avLst/>
          </a:prstGeom>
        </p:spPr>
      </p:pic>
      <p:sp>
        <p:nvSpPr>
          <p:cNvPr id="22" name="文本框 21"/>
          <p:cNvSpPr txBox="1"/>
          <p:nvPr/>
        </p:nvSpPr>
        <p:spPr>
          <a:xfrm>
            <a:off x="1643773" y="1866547"/>
            <a:ext cx="3728113" cy="499111"/>
          </a:xfrm>
          <a:prstGeom prst="rect">
            <a:avLst/>
          </a:prstGeom>
          <a:noFill/>
        </p:spPr>
        <p:txBody>
          <a:bodyPr wrap="square">
            <a:spAutoFit/>
          </a:bodyPr>
          <a:lstStyle/>
          <a:p>
            <a:pPr>
              <a:lnSpc>
                <a:spcPct val="150000"/>
              </a:lnSpc>
            </a:pPr>
            <a:r>
              <a:rPr lang="zh-CN" altLang="en-US" sz="2000" dirty="0"/>
              <a:t>程序运行过程及结果</a:t>
            </a:r>
            <a:endParaRPr lang="zh-CN" altLang="en-US" sz="2000" dirty="0"/>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矩形 4"/>
          <p:cNvSpPr/>
          <p:nvPr/>
        </p:nvSpPr>
        <p:spPr>
          <a:xfrm>
            <a:off x="5588872" y="3212340"/>
            <a:ext cx="6812630" cy="738664"/>
          </a:xfrm>
          <a:prstGeom prst="rect">
            <a:avLst/>
          </a:prstGeom>
        </p:spPr>
        <p:txBody>
          <a:bodyPr wrap="square" lIns="0" tIns="0" rIns="0" bIns="0">
            <a:spAutoFit/>
          </a:bodyPr>
          <a:lstStyle/>
          <a:p>
            <a:r>
              <a:rPr lang="en-US" altLang="zh-CN" sz="4550" b="1" dirty="0">
                <a:solidFill>
                  <a:prstClr val="black"/>
                </a:solidFill>
                <a:latin typeface="方正有猫在_GBK" panose="02000000000000000000" pitchFamily="2" charset="-122"/>
                <a:ea typeface="方正有猫在_GBK" panose="02000000000000000000" pitchFamily="2" charset="-122"/>
                <a:cs typeface="+mn-ea"/>
                <a:sym typeface="+mn-lt"/>
              </a:rPr>
              <a:t>3</a:t>
            </a:r>
            <a:r>
              <a:rPr kumimoji="0" lang="en-US" altLang="zh-CN" sz="4550" b="1" i="0" u="none" strike="noStrike" kern="1200" cap="none" spc="0" normalizeH="0" baseline="0" noProof="0" dirty="0">
                <a:ln>
                  <a:noFill/>
                </a:ln>
                <a:solidFill>
                  <a:prstClr val="black"/>
                </a:solidFill>
                <a:effectLst/>
                <a:uLnTx/>
                <a:uFillTx/>
                <a:latin typeface="方正有猫在_GBK" panose="02000000000000000000" pitchFamily="2" charset="-122"/>
                <a:ea typeface="方正有猫在_GBK" panose="02000000000000000000" pitchFamily="2" charset="-122"/>
                <a:cs typeface="+mn-ea"/>
                <a:sym typeface="+mn-lt"/>
              </a:rPr>
              <a:t>. </a:t>
            </a:r>
            <a:r>
              <a:rPr lang="zh-CN" altLang="en-US" sz="4800" b="1" dirty="0">
                <a:solidFill>
                  <a:schemeClr val="tx1"/>
                </a:solidFill>
                <a:latin typeface="方正有猫在_GBK" panose="02000000000000000000" pitchFamily="2" charset="-122"/>
                <a:ea typeface="方正有猫在_GBK" panose="02000000000000000000" pitchFamily="2" charset="-122"/>
                <a:cs typeface="+mn-ea"/>
                <a:sym typeface="+mn-lt"/>
              </a:rPr>
              <a:t>思维拓展</a:t>
            </a:r>
            <a:endParaRPr kumimoji="0" lang="zh-CN" altLang="en-US" sz="4800" b="1" i="0" u="none" strike="noStrike" kern="0" cap="none" spc="0" normalizeH="0" baseline="0" noProof="0" dirty="0">
              <a:ln>
                <a:noFill/>
              </a:ln>
              <a:effectLst/>
              <a:uLnTx/>
              <a:uFillTx/>
              <a:latin typeface="方正卡通简体" panose="02000000000000000000" pitchFamily="2" charset="-122"/>
              <a:ea typeface="方正卡通简体" panose="02000000000000000000" pitchFamily="2" charset="-122"/>
              <a:cs typeface="+mn-ea"/>
              <a:sym typeface="+mn-lt"/>
            </a:endParaRPr>
          </a:p>
        </p:txBody>
      </p:sp>
      <p:pic>
        <p:nvPicPr>
          <p:cNvPr id="7" name="图片 6"/>
          <p:cNvPicPr>
            <a:picLocks noChangeAspect="1"/>
          </p:cNvPicPr>
          <p:nvPr/>
        </p:nvPicPr>
        <p:blipFill rotWithShape="1">
          <a:blip r:embed="rId1">
            <a:extLst>
              <a:ext uri="{28A0092B-C50C-407E-A947-70E740481C1C}">
                <a14:useLocalDpi xmlns:a14="http://schemas.microsoft.com/office/drawing/2010/main" val="0"/>
              </a:ext>
            </a:extLst>
          </a:blip>
          <a:srcRect l="28363" t="20781" r="38504" b="18206"/>
          <a:stretch>
            <a:fillRect/>
          </a:stretch>
        </p:blipFill>
        <p:spPr>
          <a:xfrm>
            <a:off x="1054799" y="1489569"/>
            <a:ext cx="3962573" cy="4184206"/>
          </a:xfrm>
          <a:prstGeom prst="rect">
            <a:avLst/>
          </a:prstGeom>
        </p:spPr>
      </p:pic>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 name="矩形 54"/>
          <p:cNvSpPr/>
          <p:nvPr/>
        </p:nvSpPr>
        <p:spPr>
          <a:xfrm>
            <a:off x="1062324" y="1036718"/>
            <a:ext cx="7656372" cy="830997"/>
          </a:xfrm>
          <a:prstGeom prst="rect">
            <a:avLst/>
          </a:prstGeom>
        </p:spPr>
        <p:txBody>
          <a:bodyPr wrap="square">
            <a:spAutoFit/>
          </a:bodyPr>
          <a:lstStyle/>
          <a:p>
            <a:pPr defTabSz="1245870">
              <a:defRPr/>
            </a:pPr>
            <a:r>
              <a:rPr lang="en-US" altLang="zh-CN" sz="4800" b="1" kern="0" dirty="0">
                <a:latin typeface="方正卡通简体" panose="02000000000000000000" pitchFamily="2" charset="-122"/>
                <a:ea typeface="方正卡通简体" panose="02000000000000000000" pitchFamily="2" charset="-122"/>
                <a:cs typeface="+mn-ea"/>
                <a:sym typeface="+mn-lt"/>
              </a:rPr>
              <a:t>3.1 </a:t>
            </a:r>
            <a:r>
              <a:rPr lang="zh-CN" altLang="en-US" sz="4800" b="1" kern="0" dirty="0">
                <a:latin typeface="方正卡通简体" panose="02000000000000000000" pitchFamily="2" charset="-122"/>
                <a:ea typeface="方正卡通简体" panose="02000000000000000000" pitchFamily="2" charset="-122"/>
                <a:cs typeface="+mn-ea"/>
                <a:sym typeface="+mn-lt"/>
              </a:rPr>
              <a:t>颜色空间</a:t>
            </a:r>
            <a:endParaRPr lang="zh-CN" altLang="en-US" sz="4800" b="1" kern="0" dirty="0">
              <a:latin typeface="方正卡通简体" panose="02000000000000000000" pitchFamily="2" charset="-122"/>
              <a:ea typeface="方正卡通简体" panose="02000000000000000000" pitchFamily="2" charset="-122"/>
              <a:cs typeface="+mn-ea"/>
              <a:sym typeface="+mn-lt"/>
            </a:endParaRPr>
          </a:p>
        </p:txBody>
      </p:sp>
      <p:sp>
        <p:nvSpPr>
          <p:cNvPr id="8" name="文本框 7"/>
          <p:cNvSpPr txBox="1"/>
          <p:nvPr/>
        </p:nvSpPr>
        <p:spPr>
          <a:xfrm>
            <a:off x="793750" y="2638425"/>
            <a:ext cx="6081395" cy="2861310"/>
          </a:xfrm>
          <a:prstGeom prst="rect">
            <a:avLst/>
          </a:prstGeom>
          <a:noFill/>
        </p:spPr>
        <p:txBody>
          <a:bodyPr wrap="square" rtlCol="0" anchor="ctr">
            <a:spAutoFit/>
          </a:bodyPr>
          <a:lstStyle/>
          <a:p>
            <a:pPr marL="0" marR="0" lvl="0" indent="0" defTabSz="914400" eaLnBrk="1" fontAlgn="auto" latinLnBrk="0" hangingPunct="1">
              <a:lnSpc>
                <a:spcPct val="150000"/>
              </a:lnSpc>
              <a:spcBef>
                <a:spcPts val="0"/>
              </a:spcBef>
              <a:spcAft>
                <a:spcPts val="0"/>
              </a:spcAft>
              <a:buClrTx/>
              <a:buSzTx/>
              <a:buFontTx/>
              <a:buNone/>
              <a:defRPr/>
            </a:pPr>
            <a:r>
              <a:rPr lang="zh-CN" altLang="en-US" sz="2000" b="0" i="0" dirty="0">
                <a:solidFill>
                  <a:srgbClr val="242021"/>
                </a:solidFill>
                <a:effectLst/>
                <a:latin typeface="Times New Roman" panose="02020603050405020304" pitchFamily="18" charset="0"/>
                <a:cs typeface="Times New Roman" panose="02020603050405020304" pitchFamily="18" charset="0"/>
              </a:rPr>
              <a:t>光的颜色由不同波长的电磁波所决定。人的眼睛内有几种辨别颜色的锥形感光细胞，分别对黄绿色、绿色和蓝紫色（或称紫罗兰色）的光最敏感（波长分别为</a:t>
            </a:r>
            <a:r>
              <a:rPr lang="en-US" altLang="zh-CN" sz="2000" b="0" i="0" dirty="0">
                <a:solidFill>
                  <a:srgbClr val="242021"/>
                </a:solidFill>
                <a:effectLst/>
                <a:latin typeface="Times New Roman" panose="02020603050405020304" pitchFamily="18" charset="0"/>
                <a:cs typeface="Times New Roman" panose="02020603050405020304" pitchFamily="18" charset="0"/>
              </a:rPr>
              <a:t>564</a:t>
            </a:r>
            <a:r>
              <a:rPr lang="zh-CN" altLang="en-US" sz="2000" b="0" i="0" dirty="0">
                <a:solidFill>
                  <a:srgbClr val="242021"/>
                </a:solidFill>
                <a:effectLst/>
                <a:latin typeface="Times New Roman" panose="02020603050405020304" pitchFamily="18" charset="0"/>
                <a:cs typeface="Times New Roman" panose="02020603050405020304" pitchFamily="18" charset="0"/>
              </a:rPr>
              <a:t>、 </a:t>
            </a:r>
            <a:r>
              <a:rPr lang="en-US" altLang="zh-CN" sz="2000" b="0" i="0" dirty="0">
                <a:solidFill>
                  <a:srgbClr val="242021"/>
                </a:solidFill>
                <a:effectLst/>
                <a:latin typeface="Times New Roman" panose="02020603050405020304" pitchFamily="18" charset="0"/>
                <a:cs typeface="Times New Roman" panose="02020603050405020304" pitchFamily="18" charset="0"/>
              </a:rPr>
              <a:t>534</a:t>
            </a:r>
            <a:r>
              <a:rPr lang="zh-CN" altLang="en-US" sz="2000" b="0" i="0" dirty="0">
                <a:solidFill>
                  <a:srgbClr val="242021"/>
                </a:solidFill>
                <a:effectLst/>
                <a:latin typeface="Times New Roman" panose="02020603050405020304" pitchFamily="18" charset="0"/>
                <a:cs typeface="Times New Roman" panose="02020603050405020304" pitchFamily="18" charset="0"/>
              </a:rPr>
              <a:t>和</a:t>
            </a:r>
            <a:r>
              <a:rPr lang="en-US" altLang="zh-CN" sz="2000" b="0" i="0" dirty="0">
                <a:solidFill>
                  <a:srgbClr val="242021"/>
                </a:solidFill>
                <a:effectLst/>
                <a:latin typeface="Times New Roman" panose="02020603050405020304" pitchFamily="18" charset="0"/>
                <a:cs typeface="Times New Roman" panose="02020603050405020304" pitchFamily="18" charset="0"/>
              </a:rPr>
              <a:t>420</a:t>
            </a:r>
            <a:r>
              <a:rPr lang="zh-CN" altLang="en-US" sz="2000" b="0" i="0" dirty="0">
                <a:solidFill>
                  <a:srgbClr val="242021"/>
                </a:solidFill>
                <a:effectLst/>
                <a:latin typeface="Times New Roman" panose="02020603050405020304" pitchFamily="18" charset="0"/>
                <a:cs typeface="Times New Roman" panose="02020603050405020304" pitchFamily="18" charset="0"/>
              </a:rPr>
              <a:t>纳米）。颜色常用颜色空间来表示。颜色空间是用一种数学方法形象化表示颜色，人们用它来指定和产生颜色。</a:t>
            </a:r>
            <a:endParaRPr lang="zh-CN" altLang="en-US" sz="2000" b="0" i="0" dirty="0">
              <a:solidFill>
                <a:srgbClr val="242021"/>
              </a:solidFill>
              <a:effectLst/>
              <a:latin typeface="Times New Roman" panose="02020603050405020304" pitchFamily="18" charset="0"/>
              <a:cs typeface="Times New Roman" panose="02020603050405020304" pitchFamily="18" charset="0"/>
            </a:endParaRPr>
          </a:p>
        </p:txBody>
      </p:sp>
      <p:pic>
        <p:nvPicPr>
          <p:cNvPr id="4" name="图片 3"/>
          <p:cNvPicPr>
            <a:picLocks noChangeAspect="1"/>
          </p:cNvPicPr>
          <p:nvPr/>
        </p:nvPicPr>
        <p:blipFill>
          <a:blip r:embed="rId1"/>
          <a:stretch>
            <a:fillRect/>
          </a:stretch>
        </p:blipFill>
        <p:spPr>
          <a:xfrm>
            <a:off x="7103111" y="2202266"/>
            <a:ext cx="4410075" cy="3514725"/>
          </a:xfrm>
          <a:prstGeom prst="rect">
            <a:avLst/>
          </a:prstGeom>
        </p:spPr>
      </p:pic>
      <p:sp>
        <p:nvSpPr>
          <p:cNvPr id="9" name="文本框 8"/>
          <p:cNvSpPr txBox="1"/>
          <p:nvPr/>
        </p:nvSpPr>
        <p:spPr>
          <a:xfrm>
            <a:off x="8121333" y="5934392"/>
            <a:ext cx="2228850" cy="458459"/>
          </a:xfrm>
          <a:prstGeom prst="rect">
            <a:avLst/>
          </a:prstGeom>
          <a:noFill/>
        </p:spPr>
        <p:txBody>
          <a:bodyPr wrap="square">
            <a:spAutoFit/>
          </a:bodyPr>
          <a:lstStyle/>
          <a:p>
            <a:pPr>
              <a:lnSpc>
                <a:spcPct val="150000"/>
              </a:lnSpc>
            </a:pPr>
            <a:r>
              <a:rPr lang="zh-CN" altLang="en-US" dirty="0"/>
              <a:t>可见光的光谱</a:t>
            </a:r>
            <a:endParaRPr lang="zh-CN" altLang="en-US" dirty="0"/>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 name="矩形 54"/>
          <p:cNvSpPr/>
          <p:nvPr/>
        </p:nvSpPr>
        <p:spPr>
          <a:xfrm>
            <a:off x="1062324" y="1036718"/>
            <a:ext cx="7656372" cy="830997"/>
          </a:xfrm>
          <a:prstGeom prst="rect">
            <a:avLst/>
          </a:prstGeom>
        </p:spPr>
        <p:txBody>
          <a:bodyPr wrap="square">
            <a:spAutoFit/>
          </a:bodyPr>
          <a:lstStyle/>
          <a:p>
            <a:pPr defTabSz="1245870">
              <a:defRPr/>
            </a:pPr>
            <a:r>
              <a:rPr lang="en-US" altLang="zh-CN" sz="4800" b="1" kern="0" dirty="0">
                <a:latin typeface="方正卡通简体" panose="02000000000000000000" pitchFamily="2" charset="-122"/>
                <a:ea typeface="方正卡通简体" panose="02000000000000000000" pitchFamily="2" charset="-122"/>
                <a:cs typeface="+mn-ea"/>
                <a:sym typeface="+mn-lt"/>
              </a:rPr>
              <a:t>3.2 RGB </a:t>
            </a:r>
            <a:r>
              <a:rPr lang="zh-CN" altLang="en-US" sz="4800" b="1" kern="0" dirty="0">
                <a:latin typeface="方正卡通简体" panose="02000000000000000000" pitchFamily="2" charset="-122"/>
                <a:ea typeface="方正卡通简体" panose="02000000000000000000" pitchFamily="2" charset="-122"/>
                <a:cs typeface="+mn-ea"/>
                <a:sym typeface="+mn-lt"/>
              </a:rPr>
              <a:t>模型</a:t>
            </a:r>
            <a:endParaRPr lang="zh-CN" altLang="en-US" sz="4800" b="1" kern="0" dirty="0">
              <a:latin typeface="方正卡通简体" panose="02000000000000000000" pitchFamily="2" charset="-122"/>
              <a:ea typeface="方正卡通简体" panose="02000000000000000000" pitchFamily="2" charset="-122"/>
              <a:cs typeface="+mn-ea"/>
              <a:sym typeface="+mn-lt"/>
            </a:endParaRPr>
          </a:p>
        </p:txBody>
      </p:sp>
      <p:sp>
        <p:nvSpPr>
          <p:cNvPr id="8" name="文本框 7"/>
          <p:cNvSpPr txBox="1"/>
          <p:nvPr/>
        </p:nvSpPr>
        <p:spPr>
          <a:xfrm>
            <a:off x="1000719" y="2229254"/>
            <a:ext cx="10647246" cy="2399665"/>
          </a:xfrm>
          <a:prstGeom prst="rect">
            <a:avLst/>
          </a:prstGeom>
          <a:noFill/>
        </p:spPr>
        <p:txBody>
          <a:bodyPr wrap="square" rtlCol="0" anchor="ctr">
            <a:spAutoFit/>
          </a:bodyPr>
          <a:lstStyle/>
          <a:p>
            <a:pPr marL="0" marR="0" lvl="0" indent="0" defTabSz="914400" eaLnBrk="1" fontAlgn="auto" latinLnBrk="0" hangingPunct="1">
              <a:lnSpc>
                <a:spcPct val="150000"/>
              </a:lnSpc>
              <a:spcBef>
                <a:spcPts val="0"/>
              </a:spcBef>
              <a:spcAft>
                <a:spcPts val="0"/>
              </a:spcAft>
              <a:buClrTx/>
              <a:buSzTx/>
              <a:buFontTx/>
              <a:buNone/>
              <a:defRPr/>
            </a:pPr>
            <a:r>
              <a:rPr lang="zh-CN" altLang="en-US" sz="2000" b="0" i="0" dirty="0">
                <a:solidFill>
                  <a:srgbClr val="242021"/>
                </a:solidFill>
                <a:effectLst/>
                <a:latin typeface="Times New Roman" panose="02020603050405020304" pitchFamily="18" charset="0"/>
                <a:cs typeface="Times New Roman" panose="02020603050405020304" pitchFamily="18" charset="0"/>
              </a:rPr>
              <a:t>自然界中任何一种色光都可由</a:t>
            </a:r>
            <a:r>
              <a:rPr lang="en-US" altLang="zh-CN" sz="2000" b="0" i="0" dirty="0">
                <a:solidFill>
                  <a:srgbClr val="242021"/>
                </a:solidFill>
                <a:effectLst/>
                <a:latin typeface="Times New Roman" panose="02020603050405020304" pitchFamily="18" charset="0"/>
                <a:cs typeface="Times New Roman" panose="02020603050405020304" pitchFamily="18" charset="0"/>
              </a:rPr>
              <a:t>R</a:t>
            </a:r>
            <a:r>
              <a:rPr lang="zh-CN" altLang="en-US" sz="2000" b="0" i="0" dirty="0">
                <a:solidFill>
                  <a:srgbClr val="242021"/>
                </a:solidFill>
                <a:effectLst/>
                <a:latin typeface="Times New Roman" panose="02020603050405020304" pitchFamily="18" charset="0"/>
                <a:cs typeface="Times New Roman" panose="02020603050405020304" pitchFamily="18" charset="0"/>
              </a:rPr>
              <a:t>、 </a:t>
            </a:r>
            <a:r>
              <a:rPr lang="en-US" altLang="zh-CN" sz="2000" b="0" i="0" dirty="0">
                <a:solidFill>
                  <a:srgbClr val="242021"/>
                </a:solidFill>
                <a:effectLst/>
                <a:latin typeface="Times New Roman" panose="02020603050405020304" pitchFamily="18" charset="0"/>
                <a:cs typeface="Times New Roman" panose="02020603050405020304" pitchFamily="18" charset="0"/>
              </a:rPr>
              <a:t>G</a:t>
            </a:r>
            <a:r>
              <a:rPr lang="zh-CN" altLang="en-US" sz="2000" b="0" i="0" dirty="0">
                <a:solidFill>
                  <a:srgbClr val="242021"/>
                </a:solidFill>
                <a:effectLst/>
                <a:latin typeface="Times New Roman" panose="02020603050405020304" pitchFamily="18" charset="0"/>
                <a:cs typeface="Times New Roman" panose="02020603050405020304" pitchFamily="18" charset="0"/>
              </a:rPr>
              <a:t>、 </a:t>
            </a:r>
            <a:r>
              <a:rPr lang="en-US" altLang="zh-CN" sz="2000" b="0" i="0" dirty="0">
                <a:solidFill>
                  <a:srgbClr val="242021"/>
                </a:solidFill>
                <a:effectLst/>
                <a:latin typeface="Times New Roman" panose="02020603050405020304" pitchFamily="18" charset="0"/>
                <a:cs typeface="Times New Roman" panose="02020603050405020304" pitchFamily="18" charset="0"/>
              </a:rPr>
              <a:t>B</a:t>
            </a:r>
            <a:r>
              <a:rPr lang="zh-CN" altLang="en-US" sz="2000" b="0" i="0" dirty="0">
                <a:solidFill>
                  <a:srgbClr val="242021"/>
                </a:solidFill>
                <a:effectLst/>
                <a:latin typeface="Times New Roman" panose="02020603050405020304" pitchFamily="18" charset="0"/>
                <a:cs typeface="Times New Roman" panose="02020603050405020304" pitchFamily="18" charset="0"/>
              </a:rPr>
              <a:t>三基色按不同的比例相加混合而成，当三基色分量都为最弱时混合为黑色光，当三基色分量都为最强时混合为白色光。在</a:t>
            </a:r>
            <a:r>
              <a:rPr lang="en-US" altLang="zh-CN" sz="2000" b="0" i="0" dirty="0">
                <a:solidFill>
                  <a:srgbClr val="242021"/>
                </a:solidFill>
                <a:effectLst/>
                <a:latin typeface="Times New Roman" panose="02020603050405020304" pitchFamily="18" charset="0"/>
                <a:cs typeface="Times New Roman" panose="02020603050405020304" pitchFamily="18" charset="0"/>
              </a:rPr>
              <a:t>RGB</a:t>
            </a:r>
            <a:r>
              <a:rPr lang="zh-CN" altLang="en-US" sz="2000" b="0" i="0" dirty="0">
                <a:solidFill>
                  <a:srgbClr val="242021"/>
                </a:solidFill>
                <a:effectLst/>
                <a:latin typeface="Times New Roman" panose="02020603050405020304" pitchFamily="18" charset="0"/>
                <a:cs typeface="Times New Roman" panose="02020603050405020304" pitchFamily="18" charset="0"/>
              </a:rPr>
              <a:t>模型的三维直角坐标系中， </a:t>
            </a:r>
            <a:r>
              <a:rPr lang="en-US" altLang="zh-CN" sz="2000" b="0" i="0" dirty="0">
                <a:solidFill>
                  <a:srgbClr val="242021"/>
                </a:solidFill>
                <a:effectLst/>
                <a:latin typeface="Times New Roman" panose="02020603050405020304" pitchFamily="18" charset="0"/>
                <a:cs typeface="Times New Roman" panose="02020603050405020304" pitchFamily="18" charset="0"/>
              </a:rPr>
              <a:t>x</a:t>
            </a:r>
            <a:r>
              <a:rPr lang="zh-CN" altLang="en-US" sz="2000" b="0" i="0" dirty="0">
                <a:solidFill>
                  <a:srgbClr val="242021"/>
                </a:solidFill>
                <a:effectLst/>
                <a:latin typeface="Times New Roman" panose="02020603050405020304" pitchFamily="18" charset="0"/>
                <a:cs typeface="Times New Roman" panose="02020603050405020304" pitchFamily="18" charset="0"/>
              </a:rPr>
              <a:t>、 </a:t>
            </a:r>
            <a:r>
              <a:rPr lang="en-US" altLang="zh-CN" sz="2000" b="0" i="0" dirty="0">
                <a:solidFill>
                  <a:srgbClr val="242021"/>
                </a:solidFill>
                <a:effectLst/>
                <a:latin typeface="Times New Roman" panose="02020603050405020304" pitchFamily="18" charset="0"/>
                <a:cs typeface="Times New Roman" panose="02020603050405020304" pitchFamily="18" charset="0"/>
              </a:rPr>
              <a:t>y</a:t>
            </a:r>
            <a:r>
              <a:rPr lang="zh-CN" altLang="en-US" sz="2000" b="0" i="0" dirty="0">
                <a:solidFill>
                  <a:srgbClr val="242021"/>
                </a:solidFill>
                <a:effectLst/>
                <a:latin typeface="Times New Roman" panose="02020603050405020304" pitchFamily="18" charset="0"/>
                <a:cs typeface="Times New Roman" panose="02020603050405020304" pitchFamily="18" charset="0"/>
              </a:rPr>
              <a:t>、 </a:t>
            </a:r>
            <a:r>
              <a:rPr lang="en-US" altLang="zh-CN" sz="2000" b="0" i="0" dirty="0">
                <a:solidFill>
                  <a:srgbClr val="242021"/>
                </a:solidFill>
                <a:effectLst/>
                <a:latin typeface="Times New Roman" panose="02020603050405020304" pitchFamily="18" charset="0"/>
                <a:cs typeface="Times New Roman" panose="02020603050405020304" pitchFamily="18" charset="0"/>
              </a:rPr>
              <a:t>z</a:t>
            </a:r>
            <a:r>
              <a:rPr lang="zh-CN" altLang="en-US" sz="2000" b="0" i="0" dirty="0">
                <a:solidFill>
                  <a:srgbClr val="242021"/>
                </a:solidFill>
                <a:effectLst/>
                <a:latin typeface="Times New Roman" panose="02020603050405020304" pitchFamily="18" charset="0"/>
                <a:cs typeface="Times New Roman" panose="02020603050405020304" pitchFamily="18" charset="0"/>
              </a:rPr>
              <a:t>轴相当于红、绿、蓝三通道，原点为</a:t>
            </a:r>
            <a:r>
              <a:rPr lang="en-US" altLang="zh-CN" sz="2000" b="0" i="0" dirty="0">
                <a:solidFill>
                  <a:srgbClr val="242021"/>
                </a:solidFill>
                <a:effectLst/>
                <a:latin typeface="Times New Roman" panose="02020603050405020304" pitchFamily="18" charset="0"/>
                <a:cs typeface="Times New Roman" panose="02020603050405020304" pitchFamily="18" charset="0"/>
              </a:rPr>
              <a:t>(0</a:t>
            </a:r>
            <a:r>
              <a:rPr lang="zh-CN" altLang="en-US" sz="2000" b="0" i="0" dirty="0">
                <a:solidFill>
                  <a:srgbClr val="242021"/>
                </a:solidFill>
                <a:effectLst/>
                <a:latin typeface="Times New Roman" panose="02020603050405020304" pitchFamily="18" charset="0"/>
                <a:cs typeface="Times New Roman" panose="02020603050405020304" pitchFamily="18" charset="0"/>
              </a:rPr>
              <a:t>， </a:t>
            </a:r>
            <a:r>
              <a:rPr lang="en-US" altLang="zh-CN" sz="2000" b="0" i="0" dirty="0">
                <a:solidFill>
                  <a:srgbClr val="242021"/>
                </a:solidFill>
                <a:effectLst/>
                <a:latin typeface="Times New Roman" panose="02020603050405020304" pitchFamily="18" charset="0"/>
                <a:cs typeface="Times New Roman" panose="02020603050405020304" pitchFamily="18" charset="0"/>
              </a:rPr>
              <a:t>0</a:t>
            </a:r>
            <a:r>
              <a:rPr lang="zh-CN" altLang="en-US" sz="2000" b="0" i="0" dirty="0">
                <a:solidFill>
                  <a:srgbClr val="242021"/>
                </a:solidFill>
                <a:effectLst/>
                <a:latin typeface="Times New Roman" panose="02020603050405020304" pitchFamily="18" charset="0"/>
                <a:cs typeface="Times New Roman" panose="02020603050405020304" pitchFamily="18" charset="0"/>
              </a:rPr>
              <a:t>，</a:t>
            </a:r>
            <a:r>
              <a:rPr lang="en-US" altLang="zh-CN" sz="2000" b="0" i="0" dirty="0">
                <a:solidFill>
                  <a:srgbClr val="242021"/>
                </a:solidFill>
                <a:effectLst/>
                <a:latin typeface="Times New Roman" panose="02020603050405020304" pitchFamily="18" charset="0"/>
                <a:cs typeface="Times New Roman" panose="02020603050405020304" pitchFamily="18" charset="0"/>
              </a:rPr>
              <a:t>0)</a:t>
            </a:r>
            <a:r>
              <a:rPr lang="zh-CN" altLang="en-US" sz="2000" b="0" i="0" dirty="0">
                <a:solidFill>
                  <a:srgbClr val="242021"/>
                </a:solidFill>
                <a:effectLst/>
                <a:latin typeface="Times New Roman" panose="02020603050405020304" pitchFamily="18" charset="0"/>
                <a:cs typeface="Times New Roman" panose="02020603050405020304" pitchFamily="18" charset="0"/>
              </a:rPr>
              <a:t>代表黑色，顶点为</a:t>
            </a:r>
            <a:r>
              <a:rPr lang="en-US" altLang="zh-CN" sz="2000" b="0" i="0" dirty="0">
                <a:solidFill>
                  <a:srgbClr val="242021"/>
                </a:solidFill>
                <a:effectLst/>
                <a:latin typeface="Times New Roman" panose="02020603050405020304" pitchFamily="18" charset="0"/>
                <a:cs typeface="Times New Roman" panose="02020603050405020304" pitchFamily="18" charset="0"/>
              </a:rPr>
              <a:t>(1</a:t>
            </a:r>
            <a:r>
              <a:rPr lang="zh-CN" altLang="en-US" sz="2000" b="0" i="0" dirty="0">
                <a:solidFill>
                  <a:srgbClr val="242021"/>
                </a:solidFill>
                <a:effectLst/>
                <a:latin typeface="Times New Roman" panose="02020603050405020304" pitchFamily="18" charset="0"/>
                <a:cs typeface="Times New Roman" panose="02020603050405020304" pitchFamily="18" charset="0"/>
              </a:rPr>
              <a:t>， </a:t>
            </a:r>
            <a:r>
              <a:rPr lang="en-US" altLang="zh-CN" sz="2000" b="0" i="0" dirty="0">
                <a:solidFill>
                  <a:srgbClr val="242021"/>
                </a:solidFill>
                <a:effectLst/>
                <a:latin typeface="Times New Roman" panose="02020603050405020304" pitchFamily="18" charset="0"/>
                <a:cs typeface="Times New Roman" panose="02020603050405020304" pitchFamily="18" charset="0"/>
              </a:rPr>
              <a:t>1</a:t>
            </a:r>
            <a:r>
              <a:rPr lang="zh-CN" altLang="en-US" sz="2000" b="0" i="0" dirty="0">
                <a:solidFill>
                  <a:srgbClr val="242021"/>
                </a:solidFill>
                <a:effectLst/>
                <a:latin typeface="Times New Roman" panose="02020603050405020304" pitchFamily="18" charset="0"/>
                <a:cs typeface="Times New Roman" panose="02020603050405020304" pitchFamily="18" charset="0"/>
              </a:rPr>
              <a:t>， </a:t>
            </a:r>
            <a:r>
              <a:rPr lang="en-US" altLang="zh-CN" sz="2000" b="0" i="0" dirty="0">
                <a:solidFill>
                  <a:srgbClr val="242021"/>
                </a:solidFill>
                <a:effectLst/>
                <a:latin typeface="Times New Roman" panose="02020603050405020304" pitchFamily="18" charset="0"/>
                <a:cs typeface="Times New Roman" panose="02020603050405020304" pitchFamily="18" charset="0"/>
              </a:rPr>
              <a:t>1)</a:t>
            </a:r>
            <a:r>
              <a:rPr lang="zh-CN" altLang="en-US" sz="2000" b="0" i="0" dirty="0">
                <a:solidFill>
                  <a:srgbClr val="242021"/>
                </a:solidFill>
                <a:effectLst/>
                <a:latin typeface="Times New Roman" panose="02020603050405020304" pitchFamily="18" charset="0"/>
                <a:cs typeface="Times New Roman" panose="02020603050405020304" pitchFamily="18" charset="0"/>
              </a:rPr>
              <a:t>代表白色，原点到顶点的中轴线</a:t>
            </a:r>
            <a:r>
              <a:rPr lang="en-US" altLang="zh-CN" sz="2000" b="0" i="0" dirty="0">
                <a:solidFill>
                  <a:srgbClr val="242021"/>
                </a:solidFill>
                <a:effectLst/>
                <a:latin typeface="Times New Roman" panose="02020603050405020304" pitchFamily="18" charset="0"/>
                <a:cs typeface="Times New Roman" panose="02020603050405020304" pitchFamily="18" charset="0"/>
              </a:rPr>
              <a:t>x = y = z</a:t>
            </a:r>
            <a:r>
              <a:rPr lang="zh-CN" altLang="en-US" sz="2000" b="0" i="0" dirty="0">
                <a:solidFill>
                  <a:srgbClr val="242021"/>
                </a:solidFill>
                <a:effectLst/>
                <a:latin typeface="Times New Roman" panose="02020603050405020304" pitchFamily="18" charset="0"/>
                <a:cs typeface="Times New Roman" panose="02020603050405020304" pitchFamily="18" charset="0"/>
              </a:rPr>
              <a:t>代表灰度线。任一颜色</a:t>
            </a:r>
            <a:r>
              <a:rPr lang="en-US" altLang="zh-CN" sz="2000" b="0" i="0" dirty="0">
                <a:solidFill>
                  <a:srgbClr val="242021"/>
                </a:solidFill>
                <a:effectLst/>
                <a:latin typeface="Times New Roman" panose="02020603050405020304" pitchFamily="18" charset="0"/>
                <a:cs typeface="Times New Roman" panose="02020603050405020304" pitchFamily="18" charset="0"/>
              </a:rPr>
              <a:t>F</a:t>
            </a:r>
            <a:r>
              <a:rPr lang="zh-CN" altLang="en-US" sz="2000" b="0" i="0" dirty="0">
                <a:solidFill>
                  <a:srgbClr val="242021"/>
                </a:solidFill>
                <a:effectLst/>
                <a:latin typeface="Times New Roman" panose="02020603050405020304" pitchFamily="18" charset="0"/>
                <a:cs typeface="Times New Roman" panose="02020603050405020304" pitchFamily="18" charset="0"/>
              </a:rPr>
              <a:t>是这个立方体坐标中的一点，调整三色系数</a:t>
            </a:r>
            <a:r>
              <a:rPr lang="en-US" altLang="zh-CN" sz="2000" b="0" i="0" dirty="0">
                <a:solidFill>
                  <a:srgbClr val="242021"/>
                </a:solidFill>
                <a:effectLst/>
                <a:latin typeface="Times New Roman" panose="02020603050405020304" pitchFamily="18" charset="0"/>
                <a:cs typeface="Times New Roman" panose="02020603050405020304" pitchFamily="18" charset="0"/>
              </a:rPr>
              <a:t>r</a:t>
            </a:r>
            <a:r>
              <a:rPr lang="zh-CN" altLang="en-US" sz="2000" b="0" i="0" dirty="0">
                <a:solidFill>
                  <a:srgbClr val="242021"/>
                </a:solidFill>
                <a:effectLst/>
                <a:latin typeface="Times New Roman" panose="02020603050405020304" pitchFamily="18" charset="0"/>
                <a:cs typeface="Times New Roman" panose="02020603050405020304" pitchFamily="18" charset="0"/>
              </a:rPr>
              <a:t>、 </a:t>
            </a:r>
            <a:r>
              <a:rPr lang="en-US" altLang="zh-CN" sz="2000" b="0" i="0" dirty="0">
                <a:solidFill>
                  <a:srgbClr val="242021"/>
                </a:solidFill>
                <a:effectLst/>
                <a:latin typeface="Times New Roman" panose="02020603050405020304" pitchFamily="18" charset="0"/>
                <a:cs typeface="Times New Roman" panose="02020603050405020304" pitchFamily="18" charset="0"/>
              </a:rPr>
              <a:t>g</a:t>
            </a:r>
            <a:r>
              <a:rPr lang="zh-CN" altLang="en-US" sz="2000" b="0" i="0" dirty="0">
                <a:solidFill>
                  <a:srgbClr val="242021"/>
                </a:solidFill>
                <a:effectLst/>
                <a:latin typeface="Times New Roman" panose="02020603050405020304" pitchFamily="18" charset="0"/>
                <a:cs typeface="Times New Roman" panose="02020603050405020304" pitchFamily="18" charset="0"/>
              </a:rPr>
              <a:t>、 </a:t>
            </a:r>
            <a:r>
              <a:rPr lang="en-US" altLang="zh-CN" sz="2000" b="0" i="0" dirty="0">
                <a:solidFill>
                  <a:srgbClr val="242021"/>
                </a:solidFill>
                <a:effectLst/>
                <a:latin typeface="Times New Roman" panose="02020603050405020304" pitchFamily="18" charset="0"/>
                <a:cs typeface="Times New Roman" panose="02020603050405020304" pitchFamily="18" charset="0"/>
              </a:rPr>
              <a:t>b</a:t>
            </a:r>
            <a:r>
              <a:rPr lang="zh-CN" altLang="en-US" sz="2000" b="0" i="0" dirty="0">
                <a:solidFill>
                  <a:srgbClr val="242021"/>
                </a:solidFill>
                <a:effectLst/>
                <a:latin typeface="Times New Roman" panose="02020603050405020304" pitchFamily="18" charset="0"/>
                <a:cs typeface="Times New Roman" panose="02020603050405020304" pitchFamily="18" charset="0"/>
              </a:rPr>
              <a:t>中的任一系数都会改变</a:t>
            </a:r>
            <a:r>
              <a:rPr lang="en-US" altLang="zh-CN" sz="2000" b="0" i="0" dirty="0">
                <a:solidFill>
                  <a:srgbClr val="242021"/>
                </a:solidFill>
                <a:effectLst/>
                <a:latin typeface="Times New Roman" panose="02020603050405020304" pitchFamily="18" charset="0"/>
                <a:cs typeface="Times New Roman" panose="02020603050405020304" pitchFamily="18" charset="0"/>
              </a:rPr>
              <a:t>F</a:t>
            </a:r>
            <a:r>
              <a:rPr lang="zh-CN" altLang="en-US" sz="2000" b="0" i="0" dirty="0">
                <a:solidFill>
                  <a:srgbClr val="242021"/>
                </a:solidFill>
                <a:effectLst/>
                <a:latin typeface="Times New Roman" panose="02020603050405020304" pitchFamily="18" charset="0"/>
                <a:cs typeface="Times New Roman" panose="02020603050405020304" pitchFamily="18" charset="0"/>
              </a:rPr>
              <a:t>的坐标值，也即改变了</a:t>
            </a:r>
            <a:r>
              <a:rPr lang="en-US" altLang="zh-CN" sz="2000" b="0" i="0" dirty="0">
                <a:solidFill>
                  <a:srgbClr val="242021"/>
                </a:solidFill>
                <a:effectLst/>
                <a:latin typeface="Times New Roman" panose="02020603050405020304" pitchFamily="18" charset="0"/>
                <a:cs typeface="Times New Roman" panose="02020603050405020304" pitchFamily="18" charset="0"/>
              </a:rPr>
              <a:t>F</a:t>
            </a:r>
            <a:r>
              <a:rPr lang="zh-CN" altLang="en-US" sz="2000" b="0" i="0" dirty="0">
                <a:solidFill>
                  <a:srgbClr val="242021"/>
                </a:solidFill>
                <a:effectLst/>
                <a:latin typeface="Times New Roman" panose="02020603050405020304" pitchFamily="18" charset="0"/>
                <a:cs typeface="Times New Roman" panose="02020603050405020304" pitchFamily="18" charset="0"/>
              </a:rPr>
              <a:t>的色值。</a:t>
            </a:r>
            <a:endParaRPr lang="zh-CN" altLang="en-US" sz="2000" b="0" i="0" dirty="0">
              <a:solidFill>
                <a:srgbClr val="242021"/>
              </a:solidFill>
              <a:effectLst/>
              <a:latin typeface="Times New Roman" panose="02020603050405020304" pitchFamily="18" charset="0"/>
              <a:cs typeface="Times New Roman" panose="02020603050405020304" pitchFamily="18" charset="0"/>
            </a:endParaRPr>
          </a:p>
        </p:txBody>
      </p:sp>
      <p:pic>
        <p:nvPicPr>
          <p:cNvPr id="3" name="图片 2"/>
          <p:cNvPicPr>
            <a:picLocks noChangeAspect="1"/>
          </p:cNvPicPr>
          <p:nvPr/>
        </p:nvPicPr>
        <p:blipFill>
          <a:blip r:embed="rId1"/>
          <a:stretch>
            <a:fillRect/>
          </a:stretch>
        </p:blipFill>
        <p:spPr>
          <a:xfrm>
            <a:off x="9682657" y="4513867"/>
            <a:ext cx="1780186" cy="2152075"/>
          </a:xfrm>
          <a:prstGeom prst="rect">
            <a:avLst/>
          </a:prstGeom>
        </p:spPr>
      </p:pic>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 name="矩形 54"/>
          <p:cNvSpPr/>
          <p:nvPr/>
        </p:nvSpPr>
        <p:spPr>
          <a:xfrm>
            <a:off x="1062324" y="1036718"/>
            <a:ext cx="7656372" cy="830997"/>
          </a:xfrm>
          <a:prstGeom prst="rect">
            <a:avLst/>
          </a:prstGeom>
        </p:spPr>
        <p:txBody>
          <a:bodyPr wrap="square">
            <a:spAutoFit/>
          </a:bodyPr>
          <a:lstStyle/>
          <a:p>
            <a:pPr defTabSz="1245870">
              <a:defRPr/>
            </a:pPr>
            <a:r>
              <a:rPr lang="en-US" altLang="zh-CN" sz="4800" b="1" kern="0" dirty="0">
                <a:latin typeface="方正卡通简体" panose="02000000000000000000" pitchFamily="2" charset="-122"/>
                <a:ea typeface="方正卡通简体" panose="02000000000000000000" pitchFamily="2" charset="-122"/>
                <a:cs typeface="+mn-ea"/>
                <a:sym typeface="+mn-lt"/>
              </a:rPr>
              <a:t>3.2 RGB </a:t>
            </a:r>
            <a:r>
              <a:rPr lang="zh-CN" altLang="en-US" sz="4800" b="1" kern="0" dirty="0">
                <a:latin typeface="方正卡通简体" panose="02000000000000000000" pitchFamily="2" charset="-122"/>
                <a:ea typeface="方正卡通简体" panose="02000000000000000000" pitchFamily="2" charset="-122"/>
                <a:cs typeface="+mn-ea"/>
                <a:sym typeface="+mn-lt"/>
              </a:rPr>
              <a:t>模型</a:t>
            </a:r>
            <a:endParaRPr lang="zh-CN" altLang="en-US" sz="4800" b="1" kern="0" dirty="0">
              <a:latin typeface="方正卡通简体" panose="02000000000000000000" pitchFamily="2" charset="-122"/>
              <a:ea typeface="方正卡通简体" panose="02000000000000000000" pitchFamily="2" charset="-122"/>
              <a:cs typeface="+mn-ea"/>
              <a:sym typeface="+mn-lt"/>
            </a:endParaRPr>
          </a:p>
        </p:txBody>
      </p:sp>
      <p:sp>
        <p:nvSpPr>
          <p:cNvPr id="8" name="文本框 7"/>
          <p:cNvSpPr txBox="1"/>
          <p:nvPr/>
        </p:nvSpPr>
        <p:spPr>
          <a:xfrm>
            <a:off x="881380" y="2380933"/>
            <a:ext cx="5909945" cy="3322955"/>
          </a:xfrm>
          <a:prstGeom prst="rect">
            <a:avLst/>
          </a:prstGeom>
          <a:noFill/>
        </p:spPr>
        <p:txBody>
          <a:bodyPr wrap="square" rtlCol="0" anchor="ctr">
            <a:spAutoFit/>
          </a:bodyPr>
          <a:lstStyle/>
          <a:p>
            <a:pPr marL="0" marR="0" lvl="0" indent="0" defTabSz="914400" eaLnBrk="1" fontAlgn="auto" latinLnBrk="0" hangingPunct="1">
              <a:lnSpc>
                <a:spcPct val="150000"/>
              </a:lnSpc>
              <a:spcBef>
                <a:spcPts val="0"/>
              </a:spcBef>
              <a:spcAft>
                <a:spcPts val="0"/>
              </a:spcAft>
              <a:buClrTx/>
              <a:buSzTx/>
              <a:buFontTx/>
              <a:buNone/>
              <a:defRPr/>
            </a:pPr>
            <a:r>
              <a:rPr lang="en-US" altLang="zh-CN" sz="2000" b="0" i="0" dirty="0">
                <a:solidFill>
                  <a:srgbClr val="242021"/>
                </a:solidFill>
                <a:effectLst/>
                <a:latin typeface="Times New Roman" panose="02020603050405020304" pitchFamily="18" charset="0"/>
                <a:cs typeface="Times New Roman" panose="02020603050405020304" pitchFamily="18" charset="0"/>
              </a:rPr>
              <a:t>RGB</a:t>
            </a:r>
            <a:r>
              <a:rPr lang="zh-CN" altLang="en-US" sz="2000" b="0" i="0" dirty="0">
                <a:solidFill>
                  <a:srgbClr val="242021"/>
                </a:solidFill>
                <a:effectLst/>
                <a:latin typeface="Times New Roman" panose="02020603050405020304" pitchFamily="18" charset="0"/>
                <a:cs typeface="Times New Roman" panose="02020603050405020304" pitchFamily="18" charset="0"/>
              </a:rPr>
              <a:t>模型采用物理三基色表示，是计算机系统中的最常用的表示方法，它采用</a:t>
            </a:r>
            <a:r>
              <a:rPr lang="en-US" altLang="zh-CN" sz="2000" b="0" i="0" dirty="0">
                <a:solidFill>
                  <a:srgbClr val="242021"/>
                </a:solidFill>
                <a:effectLst/>
                <a:latin typeface="Times New Roman" panose="02020603050405020304" pitchFamily="18" charset="0"/>
                <a:cs typeface="Times New Roman" panose="02020603050405020304" pitchFamily="18" charset="0"/>
              </a:rPr>
              <a:t>R</a:t>
            </a:r>
            <a:r>
              <a:rPr lang="zh-CN" altLang="en-US" sz="2000" b="0" i="0" dirty="0">
                <a:solidFill>
                  <a:srgbClr val="242021"/>
                </a:solidFill>
                <a:effectLst/>
                <a:latin typeface="Times New Roman" panose="02020603050405020304" pitchFamily="18" charset="0"/>
                <a:cs typeface="Times New Roman" panose="02020603050405020304" pitchFamily="18" charset="0"/>
              </a:rPr>
              <a:t>、</a:t>
            </a:r>
            <a:r>
              <a:rPr lang="en-US" altLang="zh-CN" sz="2000" b="0" i="0" dirty="0">
                <a:solidFill>
                  <a:srgbClr val="242021"/>
                </a:solidFill>
                <a:effectLst/>
                <a:latin typeface="Times New Roman" panose="02020603050405020304" pitchFamily="18" charset="0"/>
                <a:cs typeface="Times New Roman" panose="02020603050405020304" pitchFamily="18" charset="0"/>
              </a:rPr>
              <a:t>G</a:t>
            </a:r>
            <a:r>
              <a:rPr lang="zh-CN" altLang="en-US" sz="2000" b="0" i="0" dirty="0">
                <a:solidFill>
                  <a:srgbClr val="242021"/>
                </a:solidFill>
                <a:effectLst/>
                <a:latin typeface="Times New Roman" panose="02020603050405020304" pitchFamily="18" charset="0"/>
                <a:cs typeface="Times New Roman" panose="02020603050405020304" pitchFamily="18" charset="0"/>
              </a:rPr>
              <a:t>、</a:t>
            </a:r>
            <a:r>
              <a:rPr lang="en-US" altLang="zh-CN" sz="2000" b="0" i="0" dirty="0">
                <a:solidFill>
                  <a:srgbClr val="242021"/>
                </a:solidFill>
                <a:effectLst/>
                <a:latin typeface="Times New Roman" panose="02020603050405020304" pitchFamily="18" charset="0"/>
                <a:cs typeface="Times New Roman" panose="02020603050405020304" pitchFamily="18" charset="0"/>
              </a:rPr>
              <a:t>B</a:t>
            </a:r>
            <a:r>
              <a:rPr lang="zh-CN" altLang="en-US" sz="2000" b="0" i="0" dirty="0">
                <a:solidFill>
                  <a:srgbClr val="242021"/>
                </a:solidFill>
                <a:effectLst/>
                <a:latin typeface="Times New Roman" panose="02020603050405020304" pitchFamily="18" charset="0"/>
                <a:cs typeface="Times New Roman" panose="02020603050405020304" pitchFamily="18" charset="0"/>
              </a:rPr>
              <a:t>三种基本颜色以及它们的叠加组成各式各样的颜色。将</a:t>
            </a:r>
            <a:r>
              <a:rPr lang="en-US" altLang="zh-CN" sz="2000" b="0" i="0" dirty="0">
                <a:solidFill>
                  <a:srgbClr val="242021"/>
                </a:solidFill>
                <a:effectLst/>
                <a:latin typeface="Times New Roman" panose="02020603050405020304" pitchFamily="18" charset="0"/>
                <a:cs typeface="Times New Roman" panose="02020603050405020304" pitchFamily="18" charset="0"/>
              </a:rPr>
              <a:t>RGB</a:t>
            </a:r>
            <a:r>
              <a:rPr lang="zh-CN" altLang="en-US" sz="2000" b="0" i="0" dirty="0">
                <a:solidFill>
                  <a:srgbClr val="242021"/>
                </a:solidFill>
                <a:effectLst/>
                <a:latin typeface="Times New Roman" panose="02020603050405020304" pitchFamily="18" charset="0"/>
                <a:cs typeface="Times New Roman" panose="02020603050405020304" pitchFamily="18" charset="0"/>
              </a:rPr>
              <a:t>以不同的比例混合后，人的眼睛可以形成与其他各种频率的可见光等效的色觉。 </a:t>
            </a:r>
            <a:r>
              <a:rPr lang="en-US" altLang="zh-CN" sz="2000" b="0" i="0" dirty="0">
                <a:solidFill>
                  <a:srgbClr val="242021"/>
                </a:solidFill>
                <a:effectLst/>
                <a:latin typeface="Times New Roman" panose="02020603050405020304" pitchFamily="18" charset="0"/>
                <a:cs typeface="Times New Roman" panose="02020603050405020304" pitchFamily="18" charset="0"/>
              </a:rPr>
              <a:t>Python</a:t>
            </a:r>
            <a:r>
              <a:rPr lang="zh-CN" altLang="en-US" sz="2000" b="0" i="0" dirty="0">
                <a:solidFill>
                  <a:srgbClr val="242021"/>
                </a:solidFill>
                <a:effectLst/>
                <a:latin typeface="Times New Roman" panose="02020603050405020304" pitchFamily="18" charset="0"/>
                <a:cs typeface="Times New Roman" panose="02020603050405020304" pitchFamily="18" charset="0"/>
              </a:rPr>
              <a:t>中， </a:t>
            </a:r>
            <a:r>
              <a:rPr lang="en-US" altLang="zh-CN" sz="2000" b="0" i="0" dirty="0">
                <a:solidFill>
                  <a:srgbClr val="242021"/>
                </a:solidFill>
                <a:effectLst/>
                <a:latin typeface="Times New Roman" panose="02020603050405020304" pitchFamily="18" charset="0"/>
                <a:cs typeface="Times New Roman" panose="02020603050405020304" pitchFamily="18" charset="0"/>
              </a:rPr>
              <a:t>RGB</a:t>
            </a:r>
            <a:r>
              <a:rPr lang="zh-CN" altLang="en-US" sz="2000" b="0" i="0" dirty="0">
                <a:solidFill>
                  <a:srgbClr val="242021"/>
                </a:solidFill>
                <a:effectLst/>
                <a:latin typeface="Times New Roman" panose="02020603050405020304" pitchFamily="18" charset="0"/>
                <a:cs typeface="Times New Roman" panose="02020603050405020304" pitchFamily="18" charset="0"/>
              </a:rPr>
              <a:t>颜色可以采用（ </a:t>
            </a:r>
            <a:r>
              <a:rPr lang="en-US" altLang="zh-CN" sz="2000" b="0" i="0" dirty="0">
                <a:solidFill>
                  <a:srgbClr val="242021"/>
                </a:solidFill>
                <a:effectLst/>
                <a:latin typeface="Times New Roman" panose="02020603050405020304" pitchFamily="18" charset="0"/>
                <a:cs typeface="Times New Roman" panose="02020603050405020304" pitchFamily="18" charset="0"/>
              </a:rPr>
              <a:t>r</a:t>
            </a:r>
            <a:r>
              <a:rPr lang="zh-CN" altLang="en-US" sz="2000" b="0" i="0" dirty="0">
                <a:solidFill>
                  <a:srgbClr val="242021"/>
                </a:solidFill>
                <a:effectLst/>
                <a:latin typeface="Times New Roman" panose="02020603050405020304" pitchFamily="18" charset="0"/>
                <a:cs typeface="Times New Roman" panose="02020603050405020304" pitchFamily="18" charset="0"/>
              </a:rPr>
              <a:t>，</a:t>
            </a:r>
            <a:r>
              <a:rPr lang="en-US" altLang="zh-CN" sz="2000" b="0" i="0" dirty="0">
                <a:solidFill>
                  <a:srgbClr val="242021"/>
                </a:solidFill>
                <a:effectLst/>
                <a:latin typeface="Times New Roman" panose="02020603050405020304" pitchFamily="18" charset="0"/>
                <a:cs typeface="Times New Roman" panose="02020603050405020304" pitchFamily="18" charset="0"/>
              </a:rPr>
              <a:t>g</a:t>
            </a:r>
            <a:r>
              <a:rPr lang="zh-CN" altLang="en-US" sz="2000" b="0" i="0" dirty="0">
                <a:solidFill>
                  <a:srgbClr val="242021"/>
                </a:solidFill>
                <a:effectLst/>
                <a:latin typeface="Times New Roman" panose="02020603050405020304" pitchFamily="18" charset="0"/>
                <a:cs typeface="Times New Roman" panose="02020603050405020304" pitchFamily="18" charset="0"/>
              </a:rPr>
              <a:t>， </a:t>
            </a:r>
            <a:r>
              <a:rPr lang="en-US" altLang="zh-CN" sz="2000" b="0" i="0" dirty="0">
                <a:solidFill>
                  <a:srgbClr val="242021"/>
                </a:solidFill>
                <a:effectLst/>
                <a:latin typeface="Times New Roman" panose="02020603050405020304" pitchFamily="18" charset="0"/>
                <a:cs typeface="Times New Roman" panose="02020603050405020304" pitchFamily="18" charset="0"/>
              </a:rPr>
              <a:t>b</a:t>
            </a:r>
            <a:r>
              <a:rPr lang="zh-CN" altLang="en-US" sz="2000" b="0" i="0" dirty="0">
                <a:solidFill>
                  <a:srgbClr val="242021"/>
                </a:solidFill>
                <a:effectLst/>
                <a:latin typeface="Times New Roman" panose="02020603050405020304" pitchFamily="18" charset="0"/>
                <a:cs typeface="Times New Roman" panose="02020603050405020304" pitchFamily="18" charset="0"/>
              </a:rPr>
              <a:t>）元组来表示，其中，每个颜色分量使用</a:t>
            </a:r>
            <a:r>
              <a:rPr lang="en-US" altLang="zh-CN" sz="2000" b="0" i="0" dirty="0">
                <a:solidFill>
                  <a:srgbClr val="242021"/>
                </a:solidFill>
                <a:effectLst/>
                <a:latin typeface="Times New Roman" panose="02020603050405020304" pitchFamily="18" charset="0"/>
                <a:cs typeface="Times New Roman" panose="02020603050405020304" pitchFamily="18" charset="0"/>
              </a:rPr>
              <a:t>8</a:t>
            </a:r>
            <a:r>
              <a:rPr lang="zh-CN" altLang="en-US" sz="2000" b="0" i="0" dirty="0">
                <a:solidFill>
                  <a:srgbClr val="242021"/>
                </a:solidFill>
                <a:effectLst/>
                <a:latin typeface="Times New Roman" panose="02020603050405020304" pitchFamily="18" charset="0"/>
                <a:cs typeface="Times New Roman" panose="02020603050405020304" pitchFamily="18" charset="0"/>
              </a:rPr>
              <a:t>位表示，取值范围是</a:t>
            </a:r>
            <a:r>
              <a:rPr lang="en-US" altLang="zh-CN" sz="2000" b="0" i="0" dirty="0">
                <a:solidFill>
                  <a:srgbClr val="242021"/>
                </a:solidFill>
                <a:effectLst/>
                <a:latin typeface="Times New Roman" panose="02020603050405020304" pitchFamily="18" charset="0"/>
                <a:cs typeface="Times New Roman" panose="02020603050405020304" pitchFamily="18" charset="0"/>
              </a:rPr>
              <a:t>[0</a:t>
            </a:r>
            <a:r>
              <a:rPr lang="zh-CN" altLang="en-US" sz="2000" b="0" i="0" dirty="0">
                <a:solidFill>
                  <a:srgbClr val="242021"/>
                </a:solidFill>
                <a:effectLst/>
                <a:latin typeface="Times New Roman" panose="02020603050405020304" pitchFamily="18" charset="0"/>
                <a:cs typeface="Times New Roman" panose="02020603050405020304" pitchFamily="18" charset="0"/>
              </a:rPr>
              <a:t>， </a:t>
            </a:r>
            <a:r>
              <a:rPr lang="en-US" altLang="zh-CN" sz="2000" b="0" i="0" dirty="0">
                <a:solidFill>
                  <a:srgbClr val="242021"/>
                </a:solidFill>
                <a:effectLst/>
                <a:latin typeface="Times New Roman" panose="02020603050405020304" pitchFamily="18" charset="0"/>
                <a:cs typeface="Times New Roman" panose="02020603050405020304" pitchFamily="18" charset="0"/>
              </a:rPr>
              <a:t>255]</a:t>
            </a:r>
            <a:r>
              <a:rPr lang="zh-CN" altLang="en-US" sz="2000" b="0" i="0" dirty="0">
                <a:solidFill>
                  <a:srgbClr val="242021"/>
                </a:solidFill>
                <a:effectLst/>
                <a:latin typeface="Times New Roman" panose="02020603050405020304" pitchFamily="18" charset="0"/>
                <a:cs typeface="Times New Roman" panose="02020603050405020304" pitchFamily="18" charset="0"/>
              </a:rPr>
              <a:t>。</a:t>
            </a:r>
            <a:endParaRPr lang="zh-CN" altLang="en-US" sz="2000" b="0" i="0" dirty="0">
              <a:solidFill>
                <a:srgbClr val="242021"/>
              </a:solidFill>
              <a:effectLst/>
              <a:latin typeface="Times New Roman" panose="02020603050405020304" pitchFamily="18" charset="0"/>
              <a:cs typeface="Times New Roman" panose="02020603050405020304" pitchFamily="18" charset="0"/>
            </a:endParaRPr>
          </a:p>
        </p:txBody>
      </p:sp>
      <p:pic>
        <p:nvPicPr>
          <p:cNvPr id="4" name="图片 3"/>
          <p:cNvPicPr>
            <a:picLocks noChangeAspect="1"/>
          </p:cNvPicPr>
          <p:nvPr/>
        </p:nvPicPr>
        <p:blipFill>
          <a:blip r:embed="rId1"/>
          <a:stretch>
            <a:fillRect/>
          </a:stretch>
        </p:blipFill>
        <p:spPr>
          <a:xfrm>
            <a:off x="7000240" y="1570004"/>
            <a:ext cx="4338351" cy="4338351"/>
          </a:xfrm>
          <a:prstGeom prst="rect">
            <a:avLst/>
          </a:prstGeom>
        </p:spPr>
      </p:pic>
      <p:sp>
        <p:nvSpPr>
          <p:cNvPr id="9" name="文本框 8"/>
          <p:cNvSpPr txBox="1"/>
          <p:nvPr/>
        </p:nvSpPr>
        <p:spPr>
          <a:xfrm>
            <a:off x="8201025" y="6069645"/>
            <a:ext cx="2543175" cy="458459"/>
          </a:xfrm>
          <a:prstGeom prst="rect">
            <a:avLst/>
          </a:prstGeom>
          <a:noFill/>
        </p:spPr>
        <p:txBody>
          <a:bodyPr wrap="square">
            <a:spAutoFit/>
          </a:bodyPr>
          <a:lstStyle/>
          <a:p>
            <a:pPr>
              <a:lnSpc>
                <a:spcPct val="150000"/>
              </a:lnSpc>
            </a:pPr>
            <a:r>
              <a:rPr lang="en-US" altLang="zh-CN" dirty="0"/>
              <a:t>RGB</a:t>
            </a:r>
            <a:r>
              <a:rPr lang="zh-CN" altLang="en-US" dirty="0"/>
              <a:t>模型图</a:t>
            </a:r>
            <a:endParaRPr lang="zh-CN" altLang="en-US" dirty="0"/>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 name="矩形 54"/>
          <p:cNvSpPr/>
          <p:nvPr/>
        </p:nvSpPr>
        <p:spPr>
          <a:xfrm>
            <a:off x="1544600" y="982137"/>
            <a:ext cx="7656372" cy="923330"/>
          </a:xfrm>
          <a:prstGeom prst="rect">
            <a:avLst/>
          </a:prstGeom>
        </p:spPr>
        <p:txBody>
          <a:bodyPr wrap="square">
            <a:spAutoFit/>
          </a:bodyPr>
          <a:lstStyle/>
          <a:p>
            <a:pPr defTabSz="1245870">
              <a:defRPr/>
            </a:pPr>
            <a:r>
              <a:rPr lang="zh-CN" altLang="en-US" sz="5400" b="1" kern="0" dirty="0">
                <a:latin typeface="方正卡通简体" panose="02000000000000000000" pitchFamily="2" charset="-122"/>
                <a:ea typeface="方正卡通简体" panose="02000000000000000000" pitchFamily="2" charset="-122"/>
                <a:cs typeface="+mn-ea"/>
                <a:sym typeface="+mn-lt"/>
              </a:rPr>
              <a:t>小结</a:t>
            </a:r>
            <a:endParaRPr lang="zh-CN" altLang="en-US" sz="5400" b="1" kern="0" dirty="0">
              <a:latin typeface="方正卡通简体" panose="02000000000000000000" pitchFamily="2" charset="-122"/>
              <a:ea typeface="方正卡通简体" panose="02000000000000000000" pitchFamily="2" charset="-122"/>
              <a:cs typeface="+mn-ea"/>
              <a:sym typeface="+mn-lt"/>
            </a:endParaRPr>
          </a:p>
        </p:txBody>
      </p:sp>
      <p:sp>
        <p:nvSpPr>
          <p:cNvPr id="8" name="文本框 7"/>
          <p:cNvSpPr txBox="1"/>
          <p:nvPr/>
        </p:nvSpPr>
        <p:spPr>
          <a:xfrm>
            <a:off x="2080391" y="2195544"/>
            <a:ext cx="4335649" cy="669863"/>
          </a:xfrm>
          <a:prstGeom prst="rect">
            <a:avLst/>
          </a:prstGeom>
          <a:noFill/>
        </p:spPr>
        <p:txBody>
          <a:bodyPr wrap="square" rtlCol="0" anchor="ctr">
            <a:spAutoFit/>
          </a:bodyPr>
          <a:lstStyle/>
          <a:p>
            <a:pPr marL="342900" marR="0" lvl="0" indent="-342900" defTabSz="914400" eaLnBrk="1" fontAlgn="auto" latinLnBrk="0" hangingPunct="1">
              <a:lnSpc>
                <a:spcPct val="150000"/>
              </a:lnSpc>
              <a:spcBef>
                <a:spcPts val="0"/>
              </a:spcBef>
              <a:spcAft>
                <a:spcPts val="0"/>
              </a:spcAft>
              <a:buClrTx/>
              <a:buSzTx/>
              <a:buFont typeface="Wingdings" panose="05000000000000000000" pitchFamily="2" charset="2"/>
              <a:buChar char="l"/>
              <a:defRPr/>
            </a:pPr>
            <a:r>
              <a:rPr lang="zh-CN" altLang="en-US" sz="2800" dirty="0">
                <a:solidFill>
                  <a:srgbClr val="242021"/>
                </a:solidFill>
                <a:latin typeface="FZLANTY_XIANJW--GB1-0"/>
              </a:rPr>
              <a:t>海龟绘图功能</a:t>
            </a:r>
            <a:endParaRPr lang="zh-CN" altLang="en-US" sz="2800" b="0" i="0" dirty="0">
              <a:solidFill>
                <a:srgbClr val="FF0000"/>
              </a:solidFill>
              <a:effectLst/>
              <a:latin typeface="FZLANTY_XIANJW--GB1-0"/>
            </a:endParaRPr>
          </a:p>
        </p:txBody>
      </p:sp>
      <p:pic>
        <p:nvPicPr>
          <p:cNvPr id="2" name="图片 1"/>
          <p:cNvPicPr>
            <a:picLocks noChangeAspect="1"/>
          </p:cNvPicPr>
          <p:nvPr/>
        </p:nvPicPr>
        <p:blipFill>
          <a:blip r:embed="rId1"/>
          <a:stretch>
            <a:fillRect/>
          </a:stretch>
        </p:blipFill>
        <p:spPr>
          <a:xfrm>
            <a:off x="10068649" y="1380351"/>
            <a:ext cx="1061027" cy="2048649"/>
          </a:xfrm>
          <a:prstGeom prst="rect">
            <a:avLst/>
          </a:prstGeom>
        </p:spPr>
      </p:pic>
      <p:sp>
        <p:nvSpPr>
          <p:cNvPr id="7" name="文本框 6"/>
          <p:cNvSpPr txBox="1"/>
          <p:nvPr/>
        </p:nvSpPr>
        <p:spPr>
          <a:xfrm>
            <a:off x="2455190" y="2890980"/>
            <a:ext cx="7656372" cy="539763"/>
          </a:xfrm>
          <a:prstGeom prst="rect">
            <a:avLst/>
          </a:prstGeom>
          <a:noFill/>
        </p:spPr>
        <p:txBody>
          <a:bodyPr wrap="square">
            <a:spAutoFit/>
          </a:bodyPr>
          <a:lstStyle/>
          <a:p>
            <a:pPr>
              <a:lnSpc>
                <a:spcPct val="150000"/>
              </a:lnSpc>
            </a:pPr>
            <a:r>
              <a:rPr lang="zh-CN" altLang="en-US" sz="2200" dirty="0"/>
              <a:t>画布、绘图坐标系、画笔、基本的绘图控制和海龟绘图初步</a:t>
            </a:r>
            <a:endParaRPr lang="zh-CN" altLang="en-US" sz="2200" dirty="0"/>
          </a:p>
        </p:txBody>
      </p:sp>
      <p:sp>
        <p:nvSpPr>
          <p:cNvPr id="9" name="文本框 8"/>
          <p:cNvSpPr txBox="1"/>
          <p:nvPr/>
        </p:nvSpPr>
        <p:spPr>
          <a:xfrm>
            <a:off x="1972914" y="3484177"/>
            <a:ext cx="6096000" cy="661848"/>
          </a:xfrm>
          <a:prstGeom prst="rect">
            <a:avLst/>
          </a:prstGeom>
          <a:noFill/>
        </p:spPr>
        <p:txBody>
          <a:bodyPr wrap="square">
            <a:spAutoFit/>
          </a:bodyPr>
          <a:lstStyle/>
          <a:p>
            <a:pPr marL="457200" indent="-457200">
              <a:lnSpc>
                <a:spcPct val="150000"/>
              </a:lnSpc>
              <a:buFont typeface="Wingdings" panose="05000000000000000000" pitchFamily="2" charset="2"/>
              <a:buChar char="l"/>
            </a:pPr>
            <a:r>
              <a:rPr lang="zh-CN" altLang="en-US" sz="2800" dirty="0"/>
              <a:t>正方形转动逼近的方法画圆</a:t>
            </a:r>
            <a:endParaRPr lang="zh-CN" altLang="en-US" sz="2800" dirty="0"/>
          </a:p>
        </p:txBody>
      </p:sp>
      <p:sp>
        <p:nvSpPr>
          <p:cNvPr id="11" name="文本框 10"/>
          <p:cNvSpPr txBox="1"/>
          <p:nvPr/>
        </p:nvSpPr>
        <p:spPr>
          <a:xfrm>
            <a:off x="2455190" y="4171347"/>
            <a:ext cx="6096000" cy="1556003"/>
          </a:xfrm>
          <a:prstGeom prst="rect">
            <a:avLst/>
          </a:prstGeom>
          <a:noFill/>
        </p:spPr>
        <p:txBody>
          <a:bodyPr wrap="square">
            <a:spAutoFit/>
          </a:bodyPr>
          <a:lstStyle/>
          <a:p>
            <a:pPr>
              <a:lnSpc>
                <a:spcPct val="150000"/>
              </a:lnSpc>
            </a:pPr>
            <a:r>
              <a:rPr lang="zh-CN" altLang="en-US" sz="2200" dirty="0">
                <a:latin typeface="+mn-ea"/>
              </a:rPr>
              <a:t>实现正方形绕定点转动的实现</a:t>
            </a:r>
            <a:endParaRPr lang="en-US" altLang="zh-CN" sz="2200" dirty="0">
              <a:latin typeface="+mn-ea"/>
            </a:endParaRPr>
          </a:p>
          <a:p>
            <a:pPr>
              <a:lnSpc>
                <a:spcPct val="150000"/>
              </a:lnSpc>
            </a:pPr>
            <a:r>
              <a:rPr lang="zh-CN" altLang="en-US" sz="2200" dirty="0">
                <a:latin typeface="+mn-ea"/>
              </a:rPr>
              <a:t>增加旋转正方形的数量</a:t>
            </a:r>
            <a:endParaRPr lang="en-US" altLang="zh-CN" sz="2200" dirty="0">
              <a:latin typeface="+mn-ea"/>
            </a:endParaRPr>
          </a:p>
          <a:p>
            <a:pPr>
              <a:lnSpc>
                <a:spcPct val="150000"/>
              </a:lnSpc>
            </a:pPr>
            <a:r>
              <a:rPr lang="zh-CN" altLang="en-US" sz="2200" dirty="0">
                <a:latin typeface="+mn-ea"/>
              </a:rPr>
              <a:t>进一步逼近得到圆形</a:t>
            </a:r>
            <a:endParaRPr lang="zh-CN" altLang="en-US" sz="2200" dirty="0">
              <a:latin typeface="+mn-ea"/>
            </a:endParaRP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 name="矩形 54"/>
          <p:cNvSpPr/>
          <p:nvPr/>
        </p:nvSpPr>
        <p:spPr>
          <a:xfrm>
            <a:off x="1062324" y="1036718"/>
            <a:ext cx="7656372" cy="923330"/>
          </a:xfrm>
          <a:prstGeom prst="rect">
            <a:avLst/>
          </a:prstGeom>
        </p:spPr>
        <p:txBody>
          <a:bodyPr wrap="square">
            <a:spAutoFit/>
          </a:bodyPr>
          <a:lstStyle/>
          <a:p>
            <a:pPr defTabSz="1245870">
              <a:defRPr/>
            </a:pPr>
            <a:r>
              <a:rPr lang="zh-CN" altLang="en-US" sz="5400" b="1" kern="0" dirty="0">
                <a:latin typeface="方正卡通简体" panose="02000000000000000000" pitchFamily="2" charset="-122"/>
                <a:ea typeface="方正卡通简体" panose="02000000000000000000" pitchFamily="2" charset="-122"/>
                <a:cs typeface="+mn-ea"/>
                <a:sym typeface="+mn-lt"/>
              </a:rPr>
              <a:t>课后作业</a:t>
            </a:r>
            <a:endParaRPr lang="zh-CN" altLang="en-US" sz="5400" b="1" kern="0" dirty="0">
              <a:latin typeface="方正卡通简体" panose="02000000000000000000" pitchFamily="2" charset="-122"/>
              <a:ea typeface="方正卡通简体" panose="02000000000000000000" pitchFamily="2" charset="-122"/>
              <a:cs typeface="+mn-ea"/>
              <a:sym typeface="+mn-lt"/>
            </a:endParaRPr>
          </a:p>
        </p:txBody>
      </p:sp>
      <p:sp>
        <p:nvSpPr>
          <p:cNvPr id="8" name="文本框 7"/>
          <p:cNvSpPr txBox="1"/>
          <p:nvPr/>
        </p:nvSpPr>
        <p:spPr>
          <a:xfrm>
            <a:off x="970915" y="2948940"/>
            <a:ext cx="5236845" cy="2122805"/>
          </a:xfrm>
          <a:prstGeom prst="rect">
            <a:avLst/>
          </a:prstGeom>
          <a:noFill/>
        </p:spPr>
        <p:txBody>
          <a:bodyPr wrap="square" rtlCol="0" anchor="ctr">
            <a:spAutoFit/>
          </a:bodyPr>
          <a:lstStyle/>
          <a:p>
            <a:pPr marL="0" marR="0" lvl="0" indent="0" defTabSz="914400" eaLnBrk="1" fontAlgn="auto" latinLnBrk="0" hangingPunct="1">
              <a:lnSpc>
                <a:spcPct val="150000"/>
              </a:lnSpc>
              <a:spcBef>
                <a:spcPts val="0"/>
              </a:spcBef>
              <a:spcAft>
                <a:spcPts val="0"/>
              </a:spcAft>
              <a:buClrTx/>
              <a:buSzTx/>
              <a:buFontTx/>
              <a:buNone/>
              <a:defRPr/>
            </a:pPr>
            <a:r>
              <a:rPr lang="zh-CN" altLang="en-US" sz="2200" b="0" i="0" dirty="0">
                <a:solidFill>
                  <a:srgbClr val="242021"/>
                </a:solidFill>
                <a:effectLst/>
                <a:latin typeface="FZLANTY_XIANJW--GB1-0"/>
              </a:rPr>
              <a:t>要求使用</a:t>
            </a:r>
            <a:r>
              <a:rPr lang="en-US" altLang="zh-CN" sz="2200" b="0" i="0" dirty="0">
                <a:solidFill>
                  <a:srgbClr val="242021"/>
                </a:solidFill>
                <a:effectLst/>
                <a:latin typeface="FZLANTY_XIANJW--GB1-0"/>
              </a:rPr>
              <a:t>turtle</a:t>
            </a:r>
            <a:r>
              <a:rPr lang="zh-CN" altLang="en-US" sz="2200" b="0" i="0" dirty="0">
                <a:solidFill>
                  <a:srgbClr val="242021"/>
                </a:solidFill>
                <a:effectLst/>
                <a:latin typeface="FZLANTY_XIANJW--GB1-0"/>
              </a:rPr>
              <a:t>库，编写</a:t>
            </a:r>
            <a:r>
              <a:rPr lang="en-US" altLang="zh-CN" sz="2200" b="0" i="0" dirty="0">
                <a:solidFill>
                  <a:srgbClr val="242021"/>
                </a:solidFill>
                <a:effectLst/>
                <a:latin typeface="FZLANTY_XIANJW--GB1-0"/>
              </a:rPr>
              <a:t>Python</a:t>
            </a:r>
            <a:r>
              <a:rPr lang="zh-CN" altLang="en-US" sz="2200" b="0" i="0" dirty="0">
                <a:solidFill>
                  <a:srgbClr val="242021"/>
                </a:solidFill>
                <a:effectLst/>
                <a:latin typeface="FZLANTY_XIANJW--GB1-0"/>
              </a:rPr>
              <a:t>程序画出如图所示的国际象棋棋盘。</a:t>
            </a:r>
            <a:r>
              <a:rPr lang="zh-CN" altLang="en-US" sz="2200" b="0" i="0" dirty="0">
                <a:solidFill>
                  <a:srgbClr val="FF0000"/>
                </a:solidFill>
                <a:effectLst/>
                <a:latin typeface="FZLANTY_XIANJW--GB1-0"/>
              </a:rPr>
              <a:t>要求</a:t>
            </a:r>
            <a:r>
              <a:rPr lang="zh-CN" altLang="en-US" sz="2200" b="0" i="0" dirty="0">
                <a:solidFill>
                  <a:srgbClr val="242021"/>
                </a:solidFill>
                <a:effectLst/>
                <a:latin typeface="FZLANTY_XIANJW--GB1-0"/>
              </a:rPr>
              <a:t>棋盘为</a:t>
            </a:r>
            <a:r>
              <a:rPr lang="zh-CN" altLang="en-US" sz="2200" b="0" i="0" dirty="0">
                <a:solidFill>
                  <a:srgbClr val="FF0000"/>
                </a:solidFill>
                <a:effectLst/>
                <a:latin typeface="FZLANTY_XIANJW--GB1-0"/>
              </a:rPr>
              <a:t>正方形</a:t>
            </a:r>
            <a:r>
              <a:rPr lang="zh-CN" altLang="en-US" sz="2200" b="0" i="0" dirty="0">
                <a:solidFill>
                  <a:srgbClr val="242021"/>
                </a:solidFill>
                <a:effectLst/>
                <a:latin typeface="FZLANTY_XIANJW--GB1-0"/>
              </a:rPr>
              <a:t>，由</a:t>
            </a:r>
            <a:r>
              <a:rPr lang="en-US" altLang="zh-CN" sz="2200" b="0" i="0" dirty="0">
                <a:solidFill>
                  <a:srgbClr val="242021"/>
                </a:solidFill>
                <a:effectLst/>
                <a:latin typeface="FZLANTY_XIANJW--GB1-0"/>
              </a:rPr>
              <a:t>64</a:t>
            </a:r>
            <a:r>
              <a:rPr lang="zh-CN" altLang="en-US" sz="2200" b="0" i="0" dirty="0">
                <a:solidFill>
                  <a:srgbClr val="242021"/>
                </a:solidFill>
                <a:effectLst/>
                <a:latin typeface="FZLANTY_XIANJW--GB1-0"/>
              </a:rPr>
              <a:t>个黑白相间的格子组成，</a:t>
            </a:r>
            <a:r>
              <a:rPr lang="zh-CN" altLang="en-US" sz="2200" b="0" i="0" dirty="0">
                <a:solidFill>
                  <a:srgbClr val="FF0000"/>
                </a:solidFill>
                <a:effectLst/>
                <a:latin typeface="FZLANTY_XIANJW--GB1-0"/>
              </a:rPr>
              <a:t>横纵各</a:t>
            </a:r>
            <a:r>
              <a:rPr lang="en-US" altLang="zh-CN" sz="2200" b="0" i="0" dirty="0">
                <a:solidFill>
                  <a:srgbClr val="FF0000"/>
                </a:solidFill>
                <a:effectLst/>
                <a:latin typeface="FZLANTY_XIANJW--GB1-0"/>
              </a:rPr>
              <a:t>8</a:t>
            </a:r>
            <a:r>
              <a:rPr lang="zh-CN" altLang="en-US" sz="2200" b="0" i="0" dirty="0">
                <a:solidFill>
                  <a:srgbClr val="FF0000"/>
                </a:solidFill>
                <a:effectLst/>
                <a:latin typeface="FZLANTY_XIANJW--GB1-0"/>
              </a:rPr>
              <a:t>格。</a:t>
            </a:r>
            <a:endParaRPr lang="zh-CN" altLang="en-US" sz="2200" b="0" i="0" dirty="0">
              <a:solidFill>
                <a:srgbClr val="FF0000"/>
              </a:solidFill>
              <a:effectLst/>
              <a:latin typeface="FZLANTY_XIANJW--GB1-0"/>
            </a:endParaRPr>
          </a:p>
        </p:txBody>
      </p:sp>
      <p:pic>
        <p:nvPicPr>
          <p:cNvPr id="2" name="图片 1"/>
          <p:cNvPicPr>
            <a:picLocks noChangeAspect="1"/>
          </p:cNvPicPr>
          <p:nvPr/>
        </p:nvPicPr>
        <p:blipFill>
          <a:blip r:embed="rId1"/>
          <a:stretch>
            <a:fillRect/>
          </a:stretch>
        </p:blipFill>
        <p:spPr>
          <a:xfrm>
            <a:off x="10432536" y="900522"/>
            <a:ext cx="1061027" cy="2048649"/>
          </a:xfrm>
          <a:prstGeom prst="rect">
            <a:avLst/>
          </a:prstGeom>
        </p:spPr>
      </p:pic>
      <p:pic>
        <p:nvPicPr>
          <p:cNvPr id="4" name="图片 3"/>
          <p:cNvPicPr>
            <a:picLocks noChangeAspect="1"/>
          </p:cNvPicPr>
          <p:nvPr/>
        </p:nvPicPr>
        <p:blipFill>
          <a:blip r:embed="rId2"/>
          <a:stretch>
            <a:fillRect/>
          </a:stretch>
        </p:blipFill>
        <p:spPr>
          <a:xfrm>
            <a:off x="6579575" y="2213947"/>
            <a:ext cx="3852839" cy="3871912"/>
          </a:xfrm>
          <a:prstGeom prst="rect">
            <a:avLst/>
          </a:prstGeom>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矩形 4"/>
          <p:cNvSpPr/>
          <p:nvPr/>
        </p:nvSpPr>
        <p:spPr>
          <a:xfrm>
            <a:off x="4285813" y="3182662"/>
            <a:ext cx="7217479" cy="738664"/>
          </a:xfrm>
          <a:prstGeom prst="rect">
            <a:avLst/>
          </a:prstGeom>
        </p:spPr>
        <p:txBody>
          <a:bodyPr wrap="square" lIns="0" tIns="0" rIns="0" bIns="0">
            <a:spAutoFit/>
          </a:bodyPr>
          <a:lstStyle/>
          <a:p>
            <a:pPr algn="ctr"/>
            <a:r>
              <a:rPr lang="en-US" altLang="zh-CN" sz="4800" b="1" dirty="0">
                <a:latin typeface="方正有猫在_GBK" panose="02000000000000000000" pitchFamily="2" charset="-122"/>
                <a:ea typeface="方正有猫在_GBK" panose="02000000000000000000" pitchFamily="2" charset="-122"/>
                <a:cs typeface="+mn-ea"/>
                <a:sym typeface="+mn-lt"/>
              </a:rPr>
              <a:t>1. </a:t>
            </a:r>
            <a:r>
              <a:rPr lang="zh-CN" altLang="en-US" sz="4800" b="1" dirty="0">
                <a:latin typeface="方正有猫在_GBK" panose="02000000000000000000" pitchFamily="2" charset="-122"/>
                <a:ea typeface="方正有猫在_GBK" panose="02000000000000000000" pitchFamily="2" charset="-122"/>
                <a:cs typeface="+mn-ea"/>
                <a:sym typeface="+mn-lt"/>
              </a:rPr>
              <a:t>海龟绘图功能</a:t>
            </a:r>
            <a:endParaRPr kumimoji="0" lang="zh-CN" altLang="en-US" sz="4800" b="1" i="0" u="none" strike="noStrike" kern="0" cap="none" spc="0" normalizeH="0" baseline="0" noProof="0" dirty="0">
              <a:ln>
                <a:noFill/>
              </a:ln>
              <a:effectLst/>
              <a:uLnTx/>
              <a:uFillTx/>
              <a:latin typeface="方正卡通简体" panose="02000000000000000000" pitchFamily="2" charset="-122"/>
              <a:ea typeface="方正卡通简体" panose="02000000000000000000" pitchFamily="2" charset="-122"/>
              <a:cs typeface="+mn-ea"/>
              <a:sym typeface="+mn-lt"/>
            </a:endParaRPr>
          </a:p>
        </p:txBody>
      </p:sp>
      <p:pic>
        <p:nvPicPr>
          <p:cNvPr id="9" name="图片 8"/>
          <p:cNvPicPr>
            <a:picLocks noChangeAspect="1"/>
          </p:cNvPicPr>
          <p:nvPr/>
        </p:nvPicPr>
        <p:blipFill rotWithShape="1">
          <a:blip r:embed="rId1">
            <a:extLst>
              <a:ext uri="{28A0092B-C50C-407E-A947-70E740481C1C}">
                <a14:useLocalDpi xmlns:a14="http://schemas.microsoft.com/office/drawing/2010/main" val="0"/>
              </a:ext>
            </a:extLst>
          </a:blip>
          <a:srcRect l="28363" t="20781" r="38504" b="18206"/>
          <a:stretch>
            <a:fillRect/>
          </a:stretch>
        </p:blipFill>
        <p:spPr>
          <a:xfrm>
            <a:off x="1035051" y="1459891"/>
            <a:ext cx="3962573" cy="4184206"/>
          </a:xfrm>
          <a:prstGeom prst="rect">
            <a:avLst/>
          </a:prstGeom>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844550" y="2135505"/>
            <a:ext cx="10502900" cy="1107440"/>
          </a:xfrm>
          <a:prstGeom prst="rect">
            <a:avLst/>
          </a:prstGeom>
        </p:spPr>
        <p:txBody>
          <a:bodyPr wrap="square" lIns="0" tIns="0" rIns="0" bIns="0">
            <a:spAutoFit/>
          </a:bodyPr>
          <a:lstStyle/>
          <a:p>
            <a:pPr>
              <a:lnSpc>
                <a:spcPct val="150000"/>
              </a:lnSpc>
            </a:pPr>
            <a:r>
              <a:rPr lang="zh-CN" altLang="en-US" sz="2400" dirty="0">
                <a:solidFill>
                  <a:srgbClr val="FF0000"/>
                </a:solidFill>
                <a:sym typeface="+mn-lt"/>
              </a:rPr>
              <a:t>海龟画图功能</a:t>
            </a:r>
            <a:r>
              <a:rPr lang="zh-CN" altLang="en-US" sz="2400" dirty="0">
                <a:sym typeface="+mn-lt"/>
              </a:rPr>
              <a:t>存在于多种高级语言中。 </a:t>
            </a:r>
            <a:r>
              <a:rPr lang="en-US" altLang="zh-CN" sz="2400" dirty="0">
                <a:sym typeface="+mn-lt"/>
              </a:rPr>
              <a:t>Python</a:t>
            </a:r>
            <a:r>
              <a:rPr lang="zh-CN" altLang="en-US" sz="2400" dirty="0">
                <a:sym typeface="+mn-lt"/>
              </a:rPr>
              <a:t>中内置</a:t>
            </a:r>
            <a:r>
              <a:rPr lang="en-US" altLang="zh-CN" sz="2400" dirty="0">
                <a:sym typeface="+mn-lt"/>
              </a:rPr>
              <a:t>turtle</a:t>
            </a:r>
            <a:r>
              <a:rPr lang="zh-CN" altLang="en-US" sz="2400" dirty="0">
                <a:sym typeface="+mn-lt"/>
              </a:rPr>
              <a:t>库，基本上借鉴了</a:t>
            </a:r>
            <a:r>
              <a:rPr lang="en-US" altLang="zh-CN" sz="2400" dirty="0">
                <a:sym typeface="+mn-lt"/>
              </a:rPr>
              <a:t>LOGO</a:t>
            </a:r>
            <a:r>
              <a:rPr lang="zh-CN" altLang="en-US" sz="2400" dirty="0">
                <a:sym typeface="+mn-lt"/>
              </a:rPr>
              <a:t>的</a:t>
            </a:r>
            <a:r>
              <a:rPr lang="en-US" altLang="zh-CN" sz="2400" dirty="0">
                <a:sym typeface="+mn-lt"/>
              </a:rPr>
              <a:t>Turtle Graphics</a:t>
            </a:r>
            <a:r>
              <a:rPr lang="zh-CN" altLang="en-US" sz="2400" dirty="0">
                <a:sym typeface="+mn-lt"/>
              </a:rPr>
              <a:t>的所有绘图功能。</a:t>
            </a:r>
            <a:endParaRPr lang="zh-CN" altLang="en-US" sz="2400" dirty="0">
              <a:solidFill>
                <a:srgbClr val="FF0000"/>
              </a:solidFill>
              <a:sym typeface="+mn-lt"/>
            </a:endParaRPr>
          </a:p>
        </p:txBody>
      </p:sp>
      <p:sp>
        <p:nvSpPr>
          <p:cNvPr id="10" name="矩形 9"/>
          <p:cNvSpPr/>
          <p:nvPr/>
        </p:nvSpPr>
        <p:spPr>
          <a:xfrm>
            <a:off x="913469" y="972697"/>
            <a:ext cx="6884581" cy="923330"/>
          </a:xfrm>
          <a:prstGeom prst="rect">
            <a:avLst/>
          </a:prstGeom>
        </p:spPr>
        <p:txBody>
          <a:bodyPr wrap="square">
            <a:spAutoFit/>
          </a:bodyPr>
          <a:lstStyle/>
          <a:p>
            <a:pPr defTabSz="1245870">
              <a:defRPr/>
            </a:pPr>
            <a:r>
              <a:rPr lang="en-US" altLang="zh-CN" sz="5400" b="1" kern="0" dirty="0">
                <a:latin typeface="方正卡通简体" panose="02000000000000000000" pitchFamily="2" charset="-122"/>
                <a:ea typeface="方正卡通简体" panose="02000000000000000000" pitchFamily="2" charset="-122"/>
                <a:cs typeface="+mn-ea"/>
                <a:sym typeface="+mn-lt"/>
              </a:rPr>
              <a:t>1.1 </a:t>
            </a:r>
            <a:r>
              <a:rPr lang="zh-CN" altLang="en-US" sz="5400" b="1" kern="0" dirty="0">
                <a:latin typeface="方正卡通简体" panose="02000000000000000000" pitchFamily="2" charset="-122"/>
                <a:ea typeface="方正卡通简体" panose="02000000000000000000" pitchFamily="2" charset="-122"/>
                <a:cs typeface="+mn-ea"/>
                <a:sym typeface="+mn-lt"/>
              </a:rPr>
              <a:t>海龟画图</a:t>
            </a:r>
            <a:endParaRPr kumimoji="0" lang="zh-CN" altLang="en-US" sz="5400" b="1" i="0" u="none" strike="noStrike" kern="0" cap="none" spc="0" normalizeH="0" baseline="0" noProof="0" dirty="0">
              <a:ln>
                <a:noFill/>
              </a:ln>
              <a:effectLst/>
              <a:uLnTx/>
              <a:uFillTx/>
              <a:latin typeface="方正卡通简体" panose="02000000000000000000" pitchFamily="2" charset="-122"/>
              <a:ea typeface="方正卡通简体" panose="02000000000000000000" pitchFamily="2" charset="-122"/>
              <a:cs typeface="+mn-ea"/>
              <a:sym typeface="+mn-lt"/>
            </a:endParaRPr>
          </a:p>
        </p:txBody>
      </p:sp>
      <p:pic>
        <p:nvPicPr>
          <p:cNvPr id="3" name="图片 2"/>
          <p:cNvPicPr>
            <a:picLocks noChangeAspect="1"/>
          </p:cNvPicPr>
          <p:nvPr/>
        </p:nvPicPr>
        <p:blipFill>
          <a:blip r:embed="rId1"/>
          <a:stretch>
            <a:fillRect/>
          </a:stretch>
        </p:blipFill>
        <p:spPr>
          <a:xfrm>
            <a:off x="9727126" y="4441141"/>
            <a:ext cx="1782498" cy="2150076"/>
          </a:xfrm>
          <a:prstGeom prst="rect">
            <a:avLst/>
          </a:prstGeom>
        </p:spPr>
      </p:pic>
      <p:sp>
        <p:nvSpPr>
          <p:cNvPr id="8" name="文本框 7"/>
          <p:cNvSpPr txBox="1"/>
          <p:nvPr/>
        </p:nvSpPr>
        <p:spPr>
          <a:xfrm>
            <a:off x="768350" y="3242945"/>
            <a:ext cx="10801350" cy="1198880"/>
          </a:xfrm>
          <a:prstGeom prst="rect">
            <a:avLst/>
          </a:prstGeom>
          <a:noFill/>
        </p:spPr>
        <p:txBody>
          <a:bodyPr wrap="square">
            <a:spAutoFit/>
          </a:bodyPr>
          <a:lstStyle/>
          <a:p>
            <a:pPr marL="0" marR="0" lvl="0" indent="0" algn="l" defTabSz="914400" rtl="0" eaLnBrk="1" fontAlgn="auto" latinLnBrk="0" hangingPunct="1">
              <a:lnSpc>
                <a:spcPct val="150000"/>
              </a:lnSpc>
              <a:spcBef>
                <a:spcPts val="0"/>
              </a:spcBef>
              <a:spcAft>
                <a:spcPts val="0"/>
              </a:spcAft>
              <a:buClrTx/>
              <a:buSzTx/>
              <a:buFontTx/>
              <a:buNone/>
              <a:defRPr/>
            </a:pPr>
            <a:r>
              <a:rPr kumimoji="0" lang="zh-CN" altLang="en-US" sz="2400" i="0" u="none" strike="noStrike" kern="1200" cap="none" spc="0" normalizeH="0" baseline="0" noProof="0" dirty="0">
                <a:ln>
                  <a:noFill/>
                </a:ln>
                <a:solidFill>
                  <a:prstClr val="black"/>
                </a:solidFill>
                <a:effectLst/>
                <a:uLnTx/>
                <a:uFillTx/>
                <a:latin typeface="Arial" panose="020B0604020202020204"/>
                <a:ea typeface="微软雅黑" panose="020B0503020204020204" charset="-122"/>
                <a:cs typeface="+mn-cs"/>
                <a:sym typeface="+mn-lt"/>
              </a:rPr>
              <a:t>在一个横轴为</a:t>
            </a:r>
            <a:r>
              <a:rPr kumimoji="0" lang="en-US" altLang="zh-CN" sz="2400" i="0" u="none" strike="noStrike" kern="1200" cap="none" spc="0" normalizeH="0" baseline="0" noProof="0" dirty="0">
                <a:ln>
                  <a:noFill/>
                </a:ln>
                <a:solidFill>
                  <a:prstClr val="black"/>
                </a:solidFill>
                <a:effectLst/>
                <a:uLnTx/>
                <a:uFillTx/>
                <a:latin typeface="Arial" panose="020B0604020202020204"/>
                <a:ea typeface="微软雅黑" panose="020B0503020204020204" charset="-122"/>
                <a:cs typeface="+mn-cs"/>
                <a:sym typeface="+mn-lt"/>
              </a:rPr>
              <a:t>x</a:t>
            </a:r>
            <a:r>
              <a:rPr kumimoji="0" lang="zh-CN" altLang="en-US" sz="2400" i="0" u="none" strike="noStrike" kern="1200" cap="none" spc="0" normalizeH="0" baseline="0" noProof="0" dirty="0">
                <a:ln>
                  <a:noFill/>
                </a:ln>
                <a:solidFill>
                  <a:prstClr val="black"/>
                </a:solidFill>
                <a:effectLst/>
                <a:uLnTx/>
                <a:uFillTx/>
                <a:latin typeface="Arial" panose="020B0604020202020204"/>
                <a:ea typeface="微软雅黑" panose="020B0503020204020204" charset="-122"/>
                <a:cs typeface="+mn-cs"/>
                <a:sym typeface="+mn-lt"/>
              </a:rPr>
              <a:t>、纵轴为</a:t>
            </a:r>
            <a:r>
              <a:rPr kumimoji="0" lang="en-US" altLang="zh-CN" sz="2400" i="0" u="none" strike="noStrike" kern="1200" cap="none" spc="0" normalizeH="0" baseline="0" noProof="0" dirty="0">
                <a:ln>
                  <a:noFill/>
                </a:ln>
                <a:solidFill>
                  <a:prstClr val="black"/>
                </a:solidFill>
                <a:effectLst/>
                <a:uLnTx/>
                <a:uFillTx/>
                <a:latin typeface="Arial" panose="020B0604020202020204"/>
                <a:ea typeface="微软雅黑" panose="020B0503020204020204" charset="-122"/>
                <a:cs typeface="+mn-cs"/>
                <a:sym typeface="+mn-lt"/>
              </a:rPr>
              <a:t>y</a:t>
            </a:r>
            <a:r>
              <a:rPr kumimoji="0" lang="zh-CN" altLang="en-US" sz="2400" i="0" u="none" strike="noStrike" kern="1200" cap="none" spc="0" normalizeH="0" baseline="0" noProof="0" dirty="0">
                <a:ln>
                  <a:noFill/>
                </a:ln>
                <a:solidFill>
                  <a:prstClr val="black"/>
                </a:solidFill>
                <a:effectLst/>
                <a:uLnTx/>
                <a:uFillTx/>
                <a:latin typeface="Arial" panose="020B0604020202020204"/>
                <a:ea typeface="微软雅黑" panose="020B0503020204020204" charset="-122"/>
                <a:cs typeface="+mn-cs"/>
                <a:sym typeface="+mn-lt"/>
              </a:rPr>
              <a:t>的坐标系中，小海龟从原点</a:t>
            </a:r>
            <a:r>
              <a:rPr kumimoji="0" lang="en-US" altLang="zh-CN" sz="2400" i="0" u="none" strike="noStrike" kern="1200" cap="none" spc="0" normalizeH="0" baseline="0" noProof="0" dirty="0">
                <a:ln>
                  <a:noFill/>
                </a:ln>
                <a:solidFill>
                  <a:prstClr val="black"/>
                </a:solidFill>
                <a:effectLst/>
                <a:uLnTx/>
                <a:uFillTx/>
                <a:latin typeface="Arial" panose="020B0604020202020204"/>
                <a:ea typeface="微软雅黑" panose="020B0503020204020204" charset="-122"/>
                <a:cs typeface="+mn-cs"/>
                <a:sym typeface="+mn-lt"/>
              </a:rPr>
              <a:t>(0,0)</a:t>
            </a:r>
            <a:r>
              <a:rPr kumimoji="0" lang="zh-CN" altLang="en-US" sz="2400" i="0" u="none" strike="noStrike" kern="1200" cap="none" spc="0" normalizeH="0" baseline="0" noProof="0" dirty="0">
                <a:ln>
                  <a:noFill/>
                </a:ln>
                <a:solidFill>
                  <a:prstClr val="black"/>
                </a:solidFill>
                <a:effectLst/>
                <a:uLnTx/>
                <a:uFillTx/>
                <a:latin typeface="Arial" panose="020B0604020202020204"/>
                <a:ea typeface="微软雅黑" panose="020B0503020204020204" charset="-122"/>
                <a:cs typeface="+mn-cs"/>
                <a:sym typeface="+mn-lt"/>
              </a:rPr>
              <a:t>位置开始，根据一组函数指令控制进行移动，爬行的路径上绘制图形</a:t>
            </a:r>
            <a:endParaRPr kumimoji="0" lang="zh-CN" altLang="en-US" sz="2400" i="0" u="none" strike="noStrike" kern="1200" cap="none" spc="0" normalizeH="0" baseline="0" noProof="0" dirty="0">
              <a:ln>
                <a:noFill/>
              </a:ln>
              <a:solidFill>
                <a:srgbClr val="FF0000"/>
              </a:solidFill>
              <a:effectLst/>
              <a:uLnTx/>
              <a:uFillTx/>
              <a:latin typeface="Arial" panose="020B0604020202020204"/>
              <a:ea typeface="微软雅黑" panose="020B0503020204020204" charset="-122"/>
              <a:cs typeface="+mn-cs"/>
              <a:sym typeface="+mn-lt"/>
            </a:endParaRPr>
          </a:p>
        </p:txBody>
      </p:sp>
      <p:sp>
        <p:nvSpPr>
          <p:cNvPr id="11" name="文本框 10"/>
          <p:cNvSpPr txBox="1"/>
          <p:nvPr/>
        </p:nvSpPr>
        <p:spPr>
          <a:xfrm>
            <a:off x="768350" y="4501515"/>
            <a:ext cx="9077960" cy="1198880"/>
          </a:xfrm>
          <a:prstGeom prst="rect">
            <a:avLst/>
          </a:prstGeom>
          <a:noFill/>
        </p:spPr>
        <p:txBody>
          <a:bodyPr wrap="square">
            <a:spAutoFit/>
          </a:bodyPr>
          <a:lstStyle/>
          <a:p>
            <a:pPr>
              <a:lnSpc>
                <a:spcPct val="150000"/>
              </a:lnSpc>
            </a:pPr>
            <a:r>
              <a:rPr kumimoji="0" lang="en-US" altLang="zh-CN" sz="2400" i="0" u="none" strike="noStrike" kern="1200" cap="none" spc="0" normalizeH="0" baseline="0" noProof="0" dirty="0">
                <a:ln>
                  <a:noFill/>
                </a:ln>
                <a:solidFill>
                  <a:prstClr val="black"/>
                </a:solidFill>
                <a:effectLst/>
                <a:uLnTx/>
                <a:uFillTx/>
                <a:latin typeface="Arial" panose="020B0604020202020204"/>
                <a:ea typeface="微软雅黑" panose="020B0503020204020204" charset="-122"/>
                <a:cs typeface="+mn-cs"/>
                <a:sym typeface="+mn-lt"/>
              </a:rPr>
              <a:t>Python</a:t>
            </a:r>
            <a:r>
              <a:rPr kumimoji="0" lang="zh-CN" altLang="en-US" sz="2400" i="0" u="none" strike="noStrike" kern="1200" cap="none" spc="0" normalizeH="0" baseline="0" noProof="0" dirty="0">
                <a:ln>
                  <a:noFill/>
                </a:ln>
                <a:solidFill>
                  <a:prstClr val="black"/>
                </a:solidFill>
                <a:effectLst/>
                <a:uLnTx/>
                <a:uFillTx/>
                <a:latin typeface="Arial" panose="020B0604020202020204"/>
                <a:ea typeface="微软雅黑" panose="020B0503020204020204" charset="-122"/>
                <a:cs typeface="+mn-cs"/>
                <a:sym typeface="+mn-lt"/>
              </a:rPr>
              <a:t>编程时，</a:t>
            </a:r>
            <a:r>
              <a:rPr kumimoji="0" lang="zh-CN" altLang="en-US" sz="2400" i="0" u="none" strike="noStrike" kern="1200" cap="none" spc="0" normalizeH="0" baseline="0" noProof="0" dirty="0">
                <a:ln>
                  <a:noFill/>
                </a:ln>
                <a:solidFill>
                  <a:srgbClr val="FF0000"/>
                </a:solidFill>
                <a:effectLst/>
                <a:uLnTx/>
                <a:uFillTx/>
                <a:latin typeface="Arial" panose="020B0604020202020204"/>
                <a:ea typeface="微软雅黑" panose="020B0503020204020204" charset="-122"/>
                <a:cs typeface="+mn-cs"/>
                <a:sym typeface="+mn-lt"/>
              </a:rPr>
              <a:t>通过</a:t>
            </a:r>
            <a:r>
              <a:rPr kumimoji="0" lang="en-US" altLang="zh-CN" sz="2400" i="0" u="none" strike="noStrike" kern="1200" cap="none" spc="0" normalizeH="0" baseline="0" noProof="0" dirty="0">
                <a:ln>
                  <a:noFill/>
                </a:ln>
                <a:solidFill>
                  <a:srgbClr val="FF0000"/>
                </a:solidFill>
                <a:effectLst/>
                <a:uLnTx/>
                <a:uFillTx/>
                <a:latin typeface="Arial" panose="020B0604020202020204"/>
                <a:ea typeface="微软雅黑" panose="020B0503020204020204" charset="-122"/>
                <a:cs typeface="+mn-cs"/>
                <a:sym typeface="+mn-lt"/>
              </a:rPr>
              <a:t>import turtle</a:t>
            </a:r>
            <a:r>
              <a:rPr kumimoji="0" lang="zh-CN" altLang="en-US" sz="2400" i="0" u="none" strike="noStrike" kern="1200" cap="none" spc="0" normalizeH="0" baseline="0" noProof="0" dirty="0">
                <a:ln>
                  <a:noFill/>
                </a:ln>
                <a:solidFill>
                  <a:srgbClr val="FF0000"/>
                </a:solidFill>
                <a:effectLst/>
                <a:uLnTx/>
                <a:uFillTx/>
                <a:latin typeface="Arial" panose="020B0604020202020204"/>
                <a:ea typeface="微软雅黑" panose="020B0503020204020204" charset="-122"/>
                <a:cs typeface="+mn-cs"/>
                <a:sym typeface="+mn-lt"/>
              </a:rPr>
              <a:t>方法导入</a:t>
            </a:r>
            <a:r>
              <a:rPr kumimoji="0" lang="en-US" altLang="zh-CN" sz="2400" i="0" u="none" strike="noStrike" kern="1200" cap="none" spc="0" normalizeH="0" baseline="0" noProof="0" dirty="0">
                <a:ln>
                  <a:noFill/>
                </a:ln>
                <a:solidFill>
                  <a:srgbClr val="FF0000"/>
                </a:solidFill>
                <a:effectLst/>
                <a:uLnTx/>
                <a:uFillTx/>
                <a:latin typeface="Arial" panose="020B0604020202020204"/>
                <a:ea typeface="微软雅黑" panose="020B0503020204020204" charset="-122"/>
                <a:cs typeface="+mn-cs"/>
                <a:sym typeface="+mn-lt"/>
              </a:rPr>
              <a:t>turtle</a:t>
            </a:r>
            <a:r>
              <a:rPr kumimoji="0" lang="zh-CN" altLang="en-US" sz="2400" i="0" u="none" strike="noStrike" kern="1200" cap="none" spc="0" normalizeH="0" baseline="0" noProof="0" dirty="0">
                <a:ln>
                  <a:noFill/>
                </a:ln>
                <a:solidFill>
                  <a:srgbClr val="FF0000"/>
                </a:solidFill>
                <a:effectLst/>
                <a:uLnTx/>
                <a:uFillTx/>
                <a:latin typeface="Arial" panose="020B0604020202020204"/>
                <a:ea typeface="微软雅黑" panose="020B0503020204020204" charset="-122"/>
                <a:cs typeface="+mn-cs"/>
                <a:sym typeface="+mn-lt"/>
              </a:rPr>
              <a:t>库</a:t>
            </a:r>
            <a:r>
              <a:rPr kumimoji="0" lang="zh-CN" altLang="en-US" sz="2400" i="0" u="none" strike="noStrike" kern="1200" cap="none" spc="0" normalizeH="0" baseline="0" noProof="0" dirty="0">
                <a:ln>
                  <a:noFill/>
                </a:ln>
                <a:solidFill>
                  <a:prstClr val="black"/>
                </a:solidFill>
                <a:effectLst/>
                <a:uLnTx/>
                <a:uFillTx/>
                <a:latin typeface="Arial" panose="020B0604020202020204"/>
                <a:ea typeface="微软雅黑" panose="020B0503020204020204" charset="-122"/>
                <a:cs typeface="+mn-cs"/>
                <a:sym typeface="+mn-lt"/>
              </a:rPr>
              <a:t>，就可以在程序中使用海龟作图功能。</a:t>
            </a:r>
            <a:endParaRPr lang="zh-CN" altLang="en-US"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913469" y="2279377"/>
            <a:ext cx="10766352" cy="553720"/>
          </a:xfrm>
          <a:prstGeom prst="rect">
            <a:avLst/>
          </a:prstGeom>
        </p:spPr>
        <p:txBody>
          <a:bodyPr wrap="square" lIns="0" tIns="0" rIns="0" bIns="0">
            <a:spAutoFit/>
          </a:bodyPr>
          <a:lstStyle/>
          <a:p>
            <a:pPr>
              <a:lnSpc>
                <a:spcPct val="150000"/>
              </a:lnSpc>
            </a:pPr>
            <a:r>
              <a:rPr lang="zh-CN" altLang="en-US" sz="2400" dirty="0">
                <a:solidFill>
                  <a:srgbClr val="FF0000"/>
                </a:solidFill>
                <a:sym typeface="+mn-lt"/>
              </a:rPr>
              <a:t>画布</a:t>
            </a:r>
            <a:r>
              <a:rPr lang="zh-CN" altLang="en-US" sz="2400" dirty="0">
                <a:sym typeface="+mn-lt"/>
              </a:rPr>
              <a:t>是</a:t>
            </a:r>
            <a:r>
              <a:rPr lang="en-US" altLang="zh-CN" sz="2400" dirty="0">
                <a:sym typeface="+mn-lt"/>
              </a:rPr>
              <a:t>turtle</a:t>
            </a:r>
            <a:r>
              <a:rPr lang="zh-CN" altLang="en-US" sz="2400" dirty="0">
                <a:sym typeface="+mn-lt"/>
              </a:rPr>
              <a:t>中用于绘图的工作区域，绘图前需要设置画布</a:t>
            </a:r>
            <a:r>
              <a:rPr lang="zh-CN" altLang="en-US" sz="2400" dirty="0">
                <a:solidFill>
                  <a:srgbClr val="FF0000"/>
                </a:solidFill>
                <a:sym typeface="+mn-lt"/>
              </a:rPr>
              <a:t>初始位置</a:t>
            </a:r>
            <a:r>
              <a:rPr lang="zh-CN" altLang="en-US" sz="2400" dirty="0">
                <a:sym typeface="+mn-lt"/>
              </a:rPr>
              <a:t>和</a:t>
            </a:r>
            <a:r>
              <a:rPr lang="zh-CN" altLang="en-US" sz="2400" dirty="0">
                <a:solidFill>
                  <a:srgbClr val="FF0000"/>
                </a:solidFill>
                <a:sym typeface="+mn-lt"/>
              </a:rPr>
              <a:t>区域大小。</a:t>
            </a:r>
            <a:endParaRPr lang="zh-CN" altLang="en-US" sz="2400" dirty="0">
              <a:solidFill>
                <a:srgbClr val="FF0000"/>
              </a:solidFill>
              <a:sym typeface="+mn-lt"/>
            </a:endParaRPr>
          </a:p>
        </p:txBody>
      </p:sp>
      <p:sp>
        <p:nvSpPr>
          <p:cNvPr id="10" name="矩形 9"/>
          <p:cNvSpPr/>
          <p:nvPr/>
        </p:nvSpPr>
        <p:spPr>
          <a:xfrm>
            <a:off x="913469" y="972697"/>
            <a:ext cx="6884581" cy="923330"/>
          </a:xfrm>
          <a:prstGeom prst="rect">
            <a:avLst/>
          </a:prstGeom>
        </p:spPr>
        <p:txBody>
          <a:bodyPr wrap="square">
            <a:spAutoFit/>
          </a:bodyPr>
          <a:lstStyle/>
          <a:p>
            <a:pPr defTabSz="1245870">
              <a:defRPr/>
            </a:pPr>
            <a:r>
              <a:rPr kumimoji="0" lang="en-US" altLang="zh-CN" sz="5400" b="1" i="0" u="none" strike="noStrike" kern="0" cap="none" spc="0" normalizeH="0" baseline="0" noProof="0" dirty="0">
                <a:ln>
                  <a:noFill/>
                </a:ln>
                <a:effectLst/>
                <a:uLnTx/>
                <a:uFillTx/>
                <a:latin typeface="方正卡通简体" panose="02000000000000000000" pitchFamily="2" charset="-122"/>
                <a:ea typeface="方正卡通简体" panose="02000000000000000000" pitchFamily="2" charset="-122"/>
                <a:cs typeface="+mn-ea"/>
                <a:sym typeface="+mn-lt"/>
              </a:rPr>
              <a:t>1.2 </a:t>
            </a:r>
            <a:r>
              <a:rPr kumimoji="0" lang="zh-CN" altLang="en-US" sz="5400" b="1" i="0" u="none" strike="noStrike" kern="0" cap="none" spc="0" normalizeH="0" baseline="0" noProof="0" dirty="0">
                <a:ln>
                  <a:noFill/>
                </a:ln>
                <a:effectLst/>
                <a:uLnTx/>
                <a:uFillTx/>
                <a:latin typeface="方正卡通简体" panose="02000000000000000000" pitchFamily="2" charset="-122"/>
                <a:ea typeface="方正卡通简体" panose="02000000000000000000" pitchFamily="2" charset="-122"/>
                <a:cs typeface="+mn-ea"/>
                <a:sym typeface="+mn-lt"/>
              </a:rPr>
              <a:t>画布</a:t>
            </a:r>
            <a:endParaRPr kumimoji="0" lang="zh-CN" altLang="en-US" sz="5400" b="1" i="0" u="none" strike="noStrike" kern="0" cap="none" spc="0" normalizeH="0" baseline="0" noProof="0" dirty="0">
              <a:ln>
                <a:noFill/>
              </a:ln>
              <a:effectLst/>
              <a:uLnTx/>
              <a:uFillTx/>
              <a:latin typeface="方正卡通简体" panose="02000000000000000000" pitchFamily="2" charset="-122"/>
              <a:ea typeface="方正卡通简体" panose="02000000000000000000" pitchFamily="2" charset="-122"/>
              <a:cs typeface="+mn-ea"/>
              <a:sym typeface="+mn-lt"/>
            </a:endParaRPr>
          </a:p>
        </p:txBody>
      </p:sp>
      <p:pic>
        <p:nvPicPr>
          <p:cNvPr id="3" name="图片 2"/>
          <p:cNvPicPr>
            <a:picLocks noChangeAspect="1"/>
          </p:cNvPicPr>
          <p:nvPr/>
        </p:nvPicPr>
        <p:blipFill>
          <a:blip r:embed="rId1"/>
          <a:stretch>
            <a:fillRect/>
          </a:stretch>
        </p:blipFill>
        <p:spPr>
          <a:xfrm>
            <a:off x="9403276" y="4408883"/>
            <a:ext cx="1782498" cy="2150076"/>
          </a:xfrm>
          <a:prstGeom prst="rect">
            <a:avLst/>
          </a:prstGeom>
        </p:spPr>
      </p:pic>
      <p:sp>
        <p:nvSpPr>
          <p:cNvPr id="6" name="文本框 5"/>
          <p:cNvSpPr txBox="1"/>
          <p:nvPr/>
        </p:nvSpPr>
        <p:spPr>
          <a:xfrm>
            <a:off x="828040" y="2942590"/>
            <a:ext cx="10852150" cy="1753235"/>
          </a:xfrm>
          <a:prstGeom prst="rect">
            <a:avLst/>
          </a:prstGeom>
          <a:noFill/>
        </p:spPr>
        <p:txBody>
          <a:bodyPr wrap="square">
            <a:spAutoFit/>
          </a:bodyPr>
          <a:lstStyle/>
          <a:p>
            <a:pPr>
              <a:lnSpc>
                <a:spcPct val="150000"/>
              </a:lnSpc>
            </a:pPr>
            <a:r>
              <a:rPr lang="zh-CN" altLang="en-US" sz="2400" dirty="0">
                <a:latin typeface="Times New Roman" panose="02020603050405020304" pitchFamily="18" charset="0"/>
                <a:cs typeface="Times New Roman" panose="02020603050405020304" pitchFamily="18" charset="0"/>
              </a:rPr>
              <a:t>使用</a:t>
            </a:r>
            <a:r>
              <a:rPr lang="en-US" altLang="zh-CN" sz="2400" dirty="0">
                <a:latin typeface="Times New Roman" panose="02020603050405020304" pitchFamily="18" charset="0"/>
                <a:cs typeface="Times New Roman" panose="02020603050405020304" pitchFamily="18" charset="0"/>
              </a:rPr>
              <a:t>turtle.screensize(canvwidth=None,canvheight=None,bg=None)</a:t>
            </a:r>
            <a:r>
              <a:rPr lang="zh-CN" altLang="en-US" sz="2400" dirty="0">
                <a:latin typeface="Times New Roman" panose="02020603050405020304" pitchFamily="18" charset="0"/>
                <a:cs typeface="Times New Roman" panose="02020603050405020304" pitchFamily="18" charset="0"/>
              </a:rPr>
              <a:t>方法设置画布大小，参数</a:t>
            </a:r>
            <a:r>
              <a:rPr lang="en-US" altLang="zh-CN" sz="2400" dirty="0">
                <a:solidFill>
                  <a:srgbClr val="FF0000"/>
                </a:solidFill>
                <a:latin typeface="Times New Roman" panose="02020603050405020304" pitchFamily="18" charset="0"/>
                <a:cs typeface="Times New Roman" panose="02020603050405020304" pitchFamily="18" charset="0"/>
              </a:rPr>
              <a:t>canvwidth</a:t>
            </a:r>
            <a:r>
              <a:rPr lang="zh-CN" altLang="en-US" sz="2400" dirty="0">
                <a:latin typeface="Times New Roman" panose="02020603050405020304" pitchFamily="18" charset="0"/>
                <a:cs typeface="Times New Roman" panose="02020603050405020304" pitchFamily="18" charset="0"/>
              </a:rPr>
              <a:t>表示画布的</a:t>
            </a:r>
            <a:r>
              <a:rPr lang="zh-CN" altLang="en-US" sz="2400" dirty="0">
                <a:solidFill>
                  <a:srgbClr val="FF0000"/>
                </a:solidFill>
                <a:latin typeface="Times New Roman" panose="02020603050405020304" pitchFamily="18" charset="0"/>
                <a:cs typeface="Times New Roman" panose="02020603050405020304" pitchFamily="18" charset="0"/>
              </a:rPr>
              <a:t>宽</a:t>
            </a:r>
            <a:r>
              <a:rPr lang="zh-CN" altLang="en-US" sz="2400" dirty="0">
                <a:latin typeface="Times New Roman" panose="02020603050405020304" pitchFamily="18" charset="0"/>
                <a:cs typeface="Times New Roman" panose="02020603050405020304" pitchFamily="18" charset="0"/>
              </a:rPr>
              <a:t>（单位为</a:t>
            </a:r>
            <a:r>
              <a:rPr lang="zh-CN" altLang="en-US" sz="2400" dirty="0">
                <a:solidFill>
                  <a:srgbClr val="FF0000"/>
                </a:solidFill>
                <a:latin typeface="Times New Roman" panose="02020603050405020304" pitchFamily="18" charset="0"/>
                <a:cs typeface="Times New Roman" panose="02020603050405020304" pitchFamily="18" charset="0"/>
              </a:rPr>
              <a:t>像素</a:t>
            </a:r>
            <a:r>
              <a:rPr lang="zh-CN" altLang="en-US" sz="2400" dirty="0">
                <a:latin typeface="Times New Roman" panose="02020603050405020304" pitchFamily="18" charset="0"/>
                <a:cs typeface="Times New Roman" panose="02020603050405020304" pitchFamily="18" charset="0"/>
              </a:rPr>
              <a:t>），参数</a:t>
            </a:r>
            <a:r>
              <a:rPr lang="en-US" altLang="zh-CN" sz="2400" dirty="0">
                <a:solidFill>
                  <a:srgbClr val="FF0000"/>
                </a:solidFill>
                <a:latin typeface="Times New Roman" panose="02020603050405020304" pitchFamily="18" charset="0"/>
                <a:cs typeface="Times New Roman" panose="02020603050405020304" pitchFamily="18" charset="0"/>
              </a:rPr>
              <a:t>canvheight</a:t>
            </a:r>
            <a:r>
              <a:rPr lang="zh-CN" altLang="en-US" sz="2400" dirty="0">
                <a:latin typeface="Times New Roman" panose="02020603050405020304" pitchFamily="18" charset="0"/>
                <a:cs typeface="Times New Roman" panose="02020603050405020304" pitchFamily="18" charset="0"/>
              </a:rPr>
              <a:t>表示画布的</a:t>
            </a:r>
            <a:r>
              <a:rPr lang="zh-CN" altLang="en-US" sz="2400" dirty="0">
                <a:solidFill>
                  <a:srgbClr val="FF0000"/>
                </a:solidFill>
                <a:latin typeface="Times New Roman" panose="02020603050405020304" pitchFamily="18" charset="0"/>
                <a:cs typeface="Times New Roman" panose="02020603050405020304" pitchFamily="18" charset="0"/>
              </a:rPr>
              <a:t>高</a:t>
            </a:r>
            <a:r>
              <a:rPr lang="zh-CN" altLang="en-US" sz="2400" dirty="0">
                <a:latin typeface="Times New Roman" panose="02020603050405020304" pitchFamily="18" charset="0"/>
                <a:cs typeface="Times New Roman" panose="02020603050405020304" pitchFamily="18" charset="0"/>
              </a:rPr>
              <a:t>，参数</a:t>
            </a:r>
            <a:r>
              <a:rPr lang="en-US" altLang="zh-CN" sz="2400" dirty="0">
                <a:solidFill>
                  <a:srgbClr val="FF0000"/>
                </a:solidFill>
                <a:latin typeface="Times New Roman" panose="02020603050405020304" pitchFamily="18" charset="0"/>
                <a:cs typeface="Times New Roman" panose="02020603050405020304" pitchFamily="18" charset="0"/>
              </a:rPr>
              <a:t>bg</a:t>
            </a:r>
            <a:r>
              <a:rPr lang="zh-CN" altLang="en-US" sz="2400" dirty="0">
                <a:latin typeface="Times New Roman" panose="02020603050405020304" pitchFamily="18" charset="0"/>
                <a:cs typeface="Times New Roman" panose="02020603050405020304" pitchFamily="18" charset="0"/>
              </a:rPr>
              <a:t>表示画布的</a:t>
            </a:r>
            <a:r>
              <a:rPr lang="zh-CN" altLang="en-US" sz="2400" dirty="0">
                <a:solidFill>
                  <a:srgbClr val="FF0000"/>
                </a:solidFill>
                <a:latin typeface="Times New Roman" panose="02020603050405020304" pitchFamily="18" charset="0"/>
                <a:cs typeface="Times New Roman" panose="02020603050405020304" pitchFamily="18" charset="0"/>
              </a:rPr>
              <a:t>背景颜色。</a:t>
            </a:r>
            <a:endParaRPr lang="zh-CN" altLang="en-US" sz="2400" dirty="0">
              <a:latin typeface="Times New Roman" panose="02020603050405020304" pitchFamily="18" charset="0"/>
              <a:cs typeface="Times New Roman" panose="02020603050405020304" pitchFamily="18" charset="0"/>
            </a:endParaRPr>
          </a:p>
        </p:txBody>
      </p:sp>
      <p:sp>
        <p:nvSpPr>
          <p:cNvPr id="11" name="文本框 10"/>
          <p:cNvSpPr txBox="1"/>
          <p:nvPr/>
        </p:nvSpPr>
        <p:spPr>
          <a:xfrm>
            <a:off x="827744" y="4805947"/>
            <a:ext cx="9221131" cy="829945"/>
          </a:xfrm>
          <a:prstGeom prst="rect">
            <a:avLst/>
          </a:prstGeom>
          <a:noFill/>
        </p:spPr>
        <p:txBody>
          <a:bodyPr wrap="square">
            <a:spAutoFit/>
          </a:bodyPr>
          <a:lstStyle/>
          <a:p>
            <a:r>
              <a:rPr lang="zh-CN" altLang="en-US" sz="2400" dirty="0">
                <a:solidFill>
                  <a:srgbClr val="FF0000"/>
                </a:solidFill>
                <a:latin typeface="Times New Roman" panose="02020603050405020304" pitchFamily="18" charset="0"/>
                <a:cs typeface="Times New Roman" panose="02020603050405020304" pitchFamily="18" charset="0"/>
              </a:rPr>
              <a:t>例：</a:t>
            </a:r>
            <a:r>
              <a:rPr lang="en-US" altLang="zh-CN" sz="2400" dirty="0">
                <a:latin typeface="Times New Roman" panose="02020603050405020304" pitchFamily="18" charset="0"/>
                <a:cs typeface="Times New Roman" panose="02020603050405020304" pitchFamily="18" charset="0"/>
              </a:rPr>
              <a:t>turtle.screensize(800,600,"green")#</a:t>
            </a:r>
            <a:r>
              <a:rPr lang="zh-CN" altLang="en-US" sz="2400" dirty="0">
                <a:latin typeface="Times New Roman" panose="02020603050405020304" pitchFamily="18" charset="0"/>
                <a:cs typeface="Times New Roman" panose="02020603050405020304" pitchFamily="18" charset="0"/>
              </a:rPr>
              <a:t>表示设置画布大小为（ </a:t>
            </a:r>
            <a:r>
              <a:rPr lang="en-US" altLang="zh-CN" sz="2400" dirty="0">
                <a:latin typeface="Times New Roman" panose="02020603050405020304" pitchFamily="18" charset="0"/>
                <a:cs typeface="Times New Roman" panose="02020603050405020304" pitchFamily="18" charset="0"/>
              </a:rPr>
              <a:t>800,600</a:t>
            </a:r>
            <a:r>
              <a:rPr lang="zh-CN" altLang="en-US" sz="2400" dirty="0">
                <a:latin typeface="Times New Roman" panose="02020603050405020304" pitchFamily="18" charset="0"/>
                <a:cs typeface="Times New Roman" panose="02020603050405020304" pitchFamily="18" charset="0"/>
              </a:rPr>
              <a:t>）像素区域，背景为绿色。</a:t>
            </a:r>
            <a:endParaRPr lang="zh-CN" altLang="en-US" sz="2400" dirty="0">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11"/>
                                        </p:tgtEl>
                                        <p:attrNameLst>
                                          <p:attrName>style.visibility</p:attrName>
                                        </p:attrNameLst>
                                      </p:cBhvr>
                                      <p:to>
                                        <p:strVal val="visible"/>
                                      </p:to>
                                    </p:set>
                                    <p:animEffect transition="in" filter="fade">
                                      <p:cBhvr>
                                        <p:cTn id="14" dur="1000"/>
                                        <p:tgtEl>
                                          <p:spTgt spid="11"/>
                                        </p:tgtEl>
                                      </p:cBhvr>
                                    </p:animEffect>
                                    <p:anim calcmode="lin" valueType="num">
                                      <p:cBhvr>
                                        <p:cTn id="15" dur="1000" fill="hold"/>
                                        <p:tgtEl>
                                          <p:spTgt spid="11"/>
                                        </p:tgtEl>
                                        <p:attrNameLst>
                                          <p:attrName>ppt_x</p:attrName>
                                        </p:attrNameLst>
                                      </p:cBhvr>
                                      <p:tavLst>
                                        <p:tav tm="0">
                                          <p:val>
                                            <p:strVal val="#ppt_x"/>
                                          </p:val>
                                        </p:tav>
                                        <p:tav tm="100000">
                                          <p:val>
                                            <p:strVal val="#ppt_x"/>
                                          </p:val>
                                        </p:tav>
                                      </p:tavLst>
                                    </p:anim>
                                    <p:anim calcmode="lin" valueType="num">
                                      <p:cBhvr>
                                        <p:cTn id="16"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11"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617855" y="2563495"/>
            <a:ext cx="10956925" cy="507365"/>
          </a:xfrm>
          <a:prstGeom prst="rect">
            <a:avLst/>
          </a:prstGeom>
        </p:spPr>
        <p:txBody>
          <a:bodyPr wrap="square" lIns="0" tIns="0" rIns="0" bIns="0">
            <a:spAutoFit/>
          </a:bodyPr>
          <a:lstStyle/>
          <a:p>
            <a:pPr>
              <a:lnSpc>
                <a:spcPct val="150000"/>
              </a:lnSpc>
            </a:pPr>
            <a:r>
              <a:rPr lang="zh-CN" altLang="en-US" sz="2200" dirty="0">
                <a:sym typeface="+mn-lt"/>
              </a:rPr>
              <a:t>使用</a:t>
            </a:r>
            <a:r>
              <a:rPr lang="en-US" altLang="zh-CN" sz="2200" dirty="0">
                <a:sym typeface="+mn-lt"/>
              </a:rPr>
              <a:t>turtle.setup(width=None, height=</a:t>
            </a:r>
            <a:r>
              <a:rPr lang="en-US" altLang="zh-CN" sz="2200" dirty="0" err="1">
                <a:sym typeface="+mn-lt"/>
              </a:rPr>
              <a:t>None,startx</a:t>
            </a:r>
            <a:r>
              <a:rPr lang="en-US" altLang="zh-CN" sz="2200" dirty="0">
                <a:sym typeface="+mn-lt"/>
              </a:rPr>
              <a:t>=</a:t>
            </a:r>
            <a:r>
              <a:rPr lang="en-US" altLang="zh-CN" sz="2200" dirty="0" err="1">
                <a:sym typeface="+mn-lt"/>
              </a:rPr>
              <a:t>None,starty</a:t>
            </a:r>
            <a:r>
              <a:rPr lang="en-US" altLang="zh-CN" sz="2200" dirty="0">
                <a:sym typeface="+mn-lt"/>
              </a:rPr>
              <a:t>=None)</a:t>
            </a:r>
            <a:r>
              <a:rPr lang="zh-CN" altLang="en-US" sz="2200" dirty="0">
                <a:sym typeface="+mn-lt"/>
              </a:rPr>
              <a:t>方法设置画布大小。</a:t>
            </a:r>
            <a:endParaRPr lang="zh-CN" altLang="en-US" sz="2200" dirty="0">
              <a:sym typeface="+mn-lt"/>
            </a:endParaRPr>
          </a:p>
        </p:txBody>
      </p:sp>
      <p:sp>
        <p:nvSpPr>
          <p:cNvPr id="10" name="矩形 9"/>
          <p:cNvSpPr/>
          <p:nvPr/>
        </p:nvSpPr>
        <p:spPr>
          <a:xfrm>
            <a:off x="846793" y="820297"/>
            <a:ext cx="6884581" cy="923330"/>
          </a:xfrm>
          <a:prstGeom prst="rect">
            <a:avLst/>
          </a:prstGeom>
        </p:spPr>
        <p:txBody>
          <a:bodyPr wrap="square">
            <a:spAutoFit/>
          </a:bodyPr>
          <a:lstStyle/>
          <a:p>
            <a:pPr defTabSz="1245870">
              <a:defRPr/>
            </a:pPr>
            <a:r>
              <a:rPr kumimoji="0" lang="en-US" altLang="zh-CN" sz="5400" b="1" i="0" u="none" strike="noStrike" kern="0" cap="none" spc="0" normalizeH="0" baseline="0" noProof="0" dirty="0">
                <a:ln>
                  <a:noFill/>
                </a:ln>
                <a:effectLst/>
                <a:uLnTx/>
                <a:uFillTx/>
                <a:latin typeface="方正卡通简体" panose="02000000000000000000" pitchFamily="2" charset="-122"/>
                <a:ea typeface="方正卡通简体" panose="02000000000000000000" pitchFamily="2" charset="-122"/>
                <a:cs typeface="+mn-ea"/>
                <a:sym typeface="+mn-lt"/>
              </a:rPr>
              <a:t>1.2 </a:t>
            </a:r>
            <a:r>
              <a:rPr kumimoji="0" lang="zh-CN" altLang="en-US" sz="5400" b="1" i="0" u="none" strike="noStrike" kern="0" cap="none" spc="0" normalizeH="0" baseline="0" noProof="0" dirty="0">
                <a:ln>
                  <a:noFill/>
                </a:ln>
                <a:effectLst/>
                <a:uLnTx/>
                <a:uFillTx/>
                <a:latin typeface="方正卡通简体" panose="02000000000000000000" pitchFamily="2" charset="-122"/>
                <a:ea typeface="方正卡通简体" panose="02000000000000000000" pitchFamily="2" charset="-122"/>
                <a:cs typeface="+mn-ea"/>
                <a:sym typeface="+mn-lt"/>
              </a:rPr>
              <a:t>画布</a:t>
            </a:r>
            <a:endParaRPr kumimoji="0" lang="zh-CN" altLang="en-US" sz="5400" b="1" i="0" u="none" strike="noStrike" kern="0" cap="none" spc="0" normalizeH="0" baseline="0" noProof="0" dirty="0">
              <a:ln>
                <a:noFill/>
              </a:ln>
              <a:effectLst/>
              <a:uLnTx/>
              <a:uFillTx/>
              <a:latin typeface="方正卡通简体" panose="02000000000000000000" pitchFamily="2" charset="-122"/>
              <a:ea typeface="方正卡通简体" panose="02000000000000000000" pitchFamily="2" charset="-122"/>
              <a:cs typeface="+mn-ea"/>
              <a:sym typeface="+mn-lt"/>
            </a:endParaRPr>
          </a:p>
        </p:txBody>
      </p:sp>
      <p:pic>
        <p:nvPicPr>
          <p:cNvPr id="3" name="图片 2"/>
          <p:cNvPicPr>
            <a:picLocks noChangeAspect="1"/>
          </p:cNvPicPr>
          <p:nvPr/>
        </p:nvPicPr>
        <p:blipFill>
          <a:blip r:embed="rId1"/>
          <a:stretch>
            <a:fillRect/>
          </a:stretch>
        </p:blipFill>
        <p:spPr>
          <a:xfrm>
            <a:off x="9685263" y="4268147"/>
            <a:ext cx="1782498" cy="2150076"/>
          </a:xfrm>
          <a:prstGeom prst="rect">
            <a:avLst/>
          </a:prstGeom>
        </p:spPr>
      </p:pic>
      <p:sp>
        <p:nvSpPr>
          <p:cNvPr id="6" name="文本框 5"/>
          <p:cNvSpPr txBox="1"/>
          <p:nvPr/>
        </p:nvSpPr>
        <p:spPr>
          <a:xfrm>
            <a:off x="846794" y="3252769"/>
            <a:ext cx="10497481" cy="1106805"/>
          </a:xfrm>
          <a:prstGeom prst="rect">
            <a:avLst/>
          </a:prstGeom>
          <a:noFill/>
        </p:spPr>
        <p:txBody>
          <a:bodyPr wrap="square">
            <a:spAutoFit/>
          </a:bodyPr>
          <a:lstStyle/>
          <a:p>
            <a:pPr>
              <a:lnSpc>
                <a:spcPct val="150000"/>
              </a:lnSpc>
            </a:pPr>
            <a:r>
              <a:rPr lang="zh-CN" altLang="en-US" sz="2200" dirty="0">
                <a:latin typeface="Times New Roman" panose="02020603050405020304" pitchFamily="18" charset="0"/>
                <a:cs typeface="Times New Roman" panose="02020603050405020304" pitchFamily="18" charset="0"/>
              </a:rPr>
              <a:t>参数</a:t>
            </a:r>
            <a:r>
              <a:rPr lang="en-US" altLang="zh-CN" sz="2200" dirty="0">
                <a:latin typeface="Times New Roman" panose="02020603050405020304" pitchFamily="18" charset="0"/>
                <a:cs typeface="Times New Roman" panose="02020603050405020304" pitchFamily="18" charset="0"/>
              </a:rPr>
              <a:t>width</a:t>
            </a:r>
            <a:r>
              <a:rPr lang="zh-CN" altLang="en-US" sz="2200" dirty="0">
                <a:latin typeface="Times New Roman" panose="02020603050405020304" pitchFamily="18" charset="0"/>
                <a:cs typeface="Times New Roman" panose="02020603050405020304" pitchFamily="18" charset="0"/>
              </a:rPr>
              <a:t>和</a:t>
            </a:r>
            <a:r>
              <a:rPr lang="en-US" altLang="zh-CN" sz="2200" dirty="0">
                <a:latin typeface="Times New Roman" panose="02020603050405020304" pitchFamily="18" charset="0"/>
                <a:cs typeface="Times New Roman" panose="02020603050405020304" pitchFamily="18" charset="0"/>
              </a:rPr>
              <a:t>height</a:t>
            </a:r>
            <a:r>
              <a:rPr lang="zh-CN" altLang="en-US" sz="2200" dirty="0">
                <a:latin typeface="Times New Roman" panose="02020603050405020304" pitchFamily="18" charset="0"/>
                <a:cs typeface="Times New Roman" panose="02020603050405020304" pitchFamily="18" charset="0"/>
              </a:rPr>
              <a:t>的值为</a:t>
            </a:r>
            <a:r>
              <a:rPr lang="zh-CN" altLang="en-US" sz="2200" dirty="0">
                <a:solidFill>
                  <a:srgbClr val="FF0000"/>
                </a:solidFill>
                <a:latin typeface="Times New Roman" panose="02020603050405020304" pitchFamily="18" charset="0"/>
                <a:cs typeface="Times New Roman" panose="02020603050405020304" pitchFamily="18" charset="0"/>
              </a:rPr>
              <a:t>整数</a:t>
            </a:r>
            <a:r>
              <a:rPr lang="zh-CN" altLang="en-US" sz="2200" dirty="0">
                <a:latin typeface="Times New Roman" panose="02020603050405020304" pitchFamily="18" charset="0"/>
                <a:cs typeface="Times New Roman" panose="02020603050405020304" pitchFamily="18" charset="0"/>
              </a:rPr>
              <a:t>时，表示以像素为单位的宽和高的</a:t>
            </a:r>
            <a:r>
              <a:rPr lang="zh-CN" altLang="en-US" sz="2200" dirty="0">
                <a:solidFill>
                  <a:srgbClr val="FF0000"/>
                </a:solidFill>
                <a:latin typeface="Times New Roman" panose="02020603050405020304" pitchFamily="18" charset="0"/>
                <a:cs typeface="Times New Roman" panose="02020603050405020304" pitchFamily="18" charset="0"/>
              </a:rPr>
              <a:t>大小。</a:t>
            </a:r>
            <a:endParaRPr lang="zh-CN" altLang="en-US" sz="2200" dirty="0">
              <a:latin typeface="Times New Roman" panose="02020603050405020304" pitchFamily="18" charset="0"/>
              <a:cs typeface="Times New Roman" panose="02020603050405020304" pitchFamily="18" charset="0"/>
            </a:endParaRPr>
          </a:p>
          <a:p>
            <a:pPr>
              <a:lnSpc>
                <a:spcPct val="150000"/>
              </a:lnSpc>
            </a:pPr>
            <a:r>
              <a:rPr lang="zh-CN" altLang="en-US" sz="2200" dirty="0">
                <a:latin typeface="Times New Roman" panose="02020603050405020304" pitchFamily="18" charset="0"/>
                <a:cs typeface="Times New Roman" panose="02020603050405020304" pitchFamily="18" charset="0"/>
              </a:rPr>
              <a:t>当参数</a:t>
            </a:r>
            <a:r>
              <a:rPr lang="en-US" altLang="zh-CN" sz="2200" dirty="0">
                <a:latin typeface="Times New Roman" panose="02020603050405020304" pitchFamily="18" charset="0"/>
                <a:cs typeface="Times New Roman" panose="02020603050405020304" pitchFamily="18" charset="0"/>
              </a:rPr>
              <a:t>width</a:t>
            </a:r>
            <a:r>
              <a:rPr lang="zh-CN" altLang="en-US" sz="2200" dirty="0">
                <a:latin typeface="Times New Roman" panose="02020603050405020304" pitchFamily="18" charset="0"/>
                <a:cs typeface="Times New Roman" panose="02020603050405020304" pitchFamily="18" charset="0"/>
              </a:rPr>
              <a:t>和</a:t>
            </a:r>
            <a:r>
              <a:rPr lang="en-US" altLang="zh-CN" sz="2200" dirty="0">
                <a:latin typeface="Times New Roman" panose="02020603050405020304" pitchFamily="18" charset="0"/>
                <a:cs typeface="Times New Roman" panose="02020603050405020304" pitchFamily="18" charset="0"/>
              </a:rPr>
              <a:t>height</a:t>
            </a:r>
            <a:r>
              <a:rPr lang="zh-CN" altLang="en-US" sz="2200" dirty="0">
                <a:latin typeface="Times New Roman" panose="02020603050405020304" pitchFamily="18" charset="0"/>
                <a:cs typeface="Times New Roman" panose="02020603050405020304" pitchFamily="18" charset="0"/>
              </a:rPr>
              <a:t>的值为</a:t>
            </a:r>
            <a:r>
              <a:rPr lang="zh-CN" altLang="en-US" sz="2200" dirty="0">
                <a:solidFill>
                  <a:srgbClr val="FF0000"/>
                </a:solidFill>
                <a:latin typeface="Times New Roman" panose="02020603050405020304" pitchFamily="18" charset="0"/>
                <a:cs typeface="Times New Roman" panose="02020603050405020304" pitchFamily="18" charset="0"/>
              </a:rPr>
              <a:t>小数</a:t>
            </a:r>
            <a:r>
              <a:rPr lang="zh-CN" altLang="en-US" sz="2200" dirty="0">
                <a:latin typeface="Times New Roman" panose="02020603050405020304" pitchFamily="18" charset="0"/>
                <a:cs typeface="Times New Roman" panose="02020603050405020304" pitchFamily="18" charset="0"/>
              </a:rPr>
              <a:t>时，则表示画布占据计算机屏幕的</a:t>
            </a:r>
            <a:r>
              <a:rPr lang="zh-CN" altLang="en-US" sz="2200" dirty="0">
                <a:solidFill>
                  <a:srgbClr val="FF0000"/>
                </a:solidFill>
                <a:latin typeface="Times New Roman" panose="02020603050405020304" pitchFamily="18" charset="0"/>
                <a:cs typeface="Times New Roman" panose="02020603050405020304" pitchFamily="18" charset="0"/>
              </a:rPr>
              <a:t>比例。</a:t>
            </a:r>
            <a:endParaRPr lang="zh-CN" altLang="en-US" sz="2200" dirty="0">
              <a:solidFill>
                <a:srgbClr val="FF0000"/>
              </a:solidFill>
              <a:latin typeface="Times New Roman" panose="02020603050405020304" pitchFamily="18" charset="0"/>
              <a:cs typeface="Times New Roman" panose="02020603050405020304" pitchFamily="18" charset="0"/>
            </a:endParaRPr>
          </a:p>
        </p:txBody>
      </p:sp>
      <p:sp>
        <p:nvSpPr>
          <p:cNvPr id="8" name="文本框 7"/>
          <p:cNvSpPr txBox="1"/>
          <p:nvPr/>
        </p:nvSpPr>
        <p:spPr>
          <a:xfrm>
            <a:off x="937598" y="4359347"/>
            <a:ext cx="8192432" cy="1106805"/>
          </a:xfrm>
          <a:prstGeom prst="rect">
            <a:avLst/>
          </a:prstGeom>
          <a:noFill/>
        </p:spPr>
        <p:txBody>
          <a:bodyPr wrap="square">
            <a:spAutoFit/>
          </a:bodyPr>
          <a:lstStyle/>
          <a:p>
            <a:pPr>
              <a:lnSpc>
                <a:spcPct val="150000"/>
              </a:lnSpc>
            </a:pPr>
            <a:r>
              <a:rPr lang="zh-CN" altLang="en-US" sz="2200" dirty="0">
                <a:latin typeface="+mn-ea"/>
                <a:cs typeface="Times New Roman" panose="02020603050405020304" pitchFamily="18" charset="0"/>
              </a:rPr>
              <a:t>参数</a:t>
            </a:r>
            <a:r>
              <a:rPr lang="en-US" altLang="zh-CN" sz="2200" dirty="0">
                <a:latin typeface="+mn-ea"/>
                <a:cs typeface="Times New Roman" panose="02020603050405020304" pitchFamily="18" charset="0"/>
              </a:rPr>
              <a:t>startx</a:t>
            </a:r>
            <a:r>
              <a:rPr lang="zh-CN" altLang="en-US" sz="2200" dirty="0">
                <a:latin typeface="+mn-ea"/>
                <a:cs typeface="Times New Roman" panose="02020603050405020304" pitchFamily="18" charset="0"/>
              </a:rPr>
              <a:t>和</a:t>
            </a:r>
            <a:r>
              <a:rPr lang="en-US" altLang="zh-CN" sz="2200" dirty="0">
                <a:latin typeface="+mn-ea"/>
                <a:cs typeface="Times New Roman" panose="02020603050405020304" pitchFamily="18" charset="0"/>
              </a:rPr>
              <a:t>starty</a:t>
            </a:r>
            <a:r>
              <a:rPr lang="zh-CN" altLang="en-US" sz="2200" dirty="0">
                <a:latin typeface="+mn-ea"/>
                <a:cs typeface="Times New Roman" panose="02020603050405020304" pitchFamily="18" charset="0"/>
              </a:rPr>
              <a:t>表示画布区域左上角顶点的位置，如果为</a:t>
            </a:r>
            <a:r>
              <a:rPr lang="zh-CN" altLang="en-US" sz="2200" dirty="0">
                <a:solidFill>
                  <a:srgbClr val="FF0000"/>
                </a:solidFill>
                <a:latin typeface="+mn-ea"/>
                <a:cs typeface="Times New Roman" panose="02020603050405020304" pitchFamily="18" charset="0"/>
              </a:rPr>
              <a:t>空</a:t>
            </a:r>
            <a:r>
              <a:rPr lang="zh-CN" altLang="en-US" sz="2200" dirty="0">
                <a:latin typeface="+mn-ea"/>
                <a:cs typeface="Times New Roman" panose="02020603050405020304" pitchFamily="18" charset="0"/>
              </a:rPr>
              <a:t>，则表示画布位于</a:t>
            </a:r>
            <a:r>
              <a:rPr lang="zh-CN" altLang="en-US" sz="2200" dirty="0">
                <a:solidFill>
                  <a:srgbClr val="FF0000"/>
                </a:solidFill>
                <a:latin typeface="+mn-ea"/>
                <a:cs typeface="Times New Roman" panose="02020603050405020304" pitchFamily="18" charset="0"/>
              </a:rPr>
              <a:t>屏幕中心</a:t>
            </a:r>
            <a:r>
              <a:rPr lang="zh-CN" altLang="en-US" sz="2200" dirty="0">
                <a:latin typeface="+mn-ea"/>
                <a:cs typeface="Times New Roman" panose="02020603050405020304" pitchFamily="18" charset="0"/>
              </a:rPr>
              <a:t>，例如：</a:t>
            </a:r>
            <a:endParaRPr lang="zh-CN" altLang="en-US" sz="2200" dirty="0">
              <a:latin typeface="+mn-ea"/>
              <a:cs typeface="Times New Roman" panose="02020603050405020304" pitchFamily="18" charset="0"/>
            </a:endParaRPr>
          </a:p>
        </p:txBody>
      </p:sp>
      <p:pic>
        <p:nvPicPr>
          <p:cNvPr id="7" name="图片 6"/>
          <p:cNvPicPr>
            <a:picLocks noChangeAspect="1"/>
          </p:cNvPicPr>
          <p:nvPr/>
        </p:nvPicPr>
        <p:blipFill>
          <a:blip r:embed="rId2"/>
          <a:stretch>
            <a:fillRect/>
          </a:stretch>
        </p:blipFill>
        <p:spPr>
          <a:xfrm>
            <a:off x="2694474" y="5471198"/>
            <a:ext cx="6010275" cy="1038225"/>
          </a:xfrm>
          <a:prstGeom prst="rect">
            <a:avLst/>
          </a:prstGeom>
        </p:spPr>
      </p:pic>
      <p:sp>
        <p:nvSpPr>
          <p:cNvPr id="9" name="文本框 8"/>
          <p:cNvSpPr txBox="1"/>
          <p:nvPr/>
        </p:nvSpPr>
        <p:spPr>
          <a:xfrm>
            <a:off x="937598" y="1934762"/>
            <a:ext cx="6096000" cy="523220"/>
          </a:xfrm>
          <a:prstGeom prst="rect">
            <a:avLst/>
          </a:prstGeom>
          <a:noFill/>
        </p:spPr>
        <p:txBody>
          <a:bodyPr wrap="square">
            <a:spAutoFit/>
          </a:bodyPr>
          <a:lstStyle/>
          <a:p>
            <a:pPr marL="457200" indent="-457200">
              <a:buFont typeface="Wingdings" panose="05000000000000000000" pitchFamily="2" charset="2"/>
              <a:buChar char="l"/>
            </a:pPr>
            <a:r>
              <a:rPr lang="zh-CN" altLang="en-US" sz="2800" dirty="0">
                <a:solidFill>
                  <a:srgbClr val="FF0000"/>
                </a:solidFill>
              </a:rPr>
              <a:t>设置画布</a:t>
            </a:r>
            <a:endParaRPr lang="zh-CN" altLang="en-US" sz="2800" dirty="0">
              <a:solidFill>
                <a:srgbClr val="FF00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8"/>
                                        </p:tgtEl>
                                        <p:attrNameLst>
                                          <p:attrName>style.visibility</p:attrName>
                                        </p:attrNameLst>
                                      </p:cBhvr>
                                      <p:to>
                                        <p:strVal val="visible"/>
                                      </p:to>
                                    </p:set>
                                    <p:animEffect transition="in" filter="fade">
                                      <p:cBhvr>
                                        <p:cTn id="14" dur="1000"/>
                                        <p:tgtEl>
                                          <p:spTgt spid="8"/>
                                        </p:tgtEl>
                                      </p:cBhvr>
                                    </p:animEffect>
                                    <p:anim calcmode="lin" valueType="num">
                                      <p:cBhvr>
                                        <p:cTn id="15" dur="1000" fill="hold"/>
                                        <p:tgtEl>
                                          <p:spTgt spid="8"/>
                                        </p:tgtEl>
                                        <p:attrNameLst>
                                          <p:attrName>ppt_x</p:attrName>
                                        </p:attrNameLst>
                                      </p:cBhvr>
                                      <p:tavLst>
                                        <p:tav tm="0">
                                          <p:val>
                                            <p:strVal val="#ppt_x"/>
                                          </p:val>
                                        </p:tav>
                                        <p:tav tm="100000">
                                          <p:val>
                                            <p:strVal val="#ppt_x"/>
                                          </p:val>
                                        </p:tav>
                                      </p:tavLst>
                                    </p:anim>
                                    <p:anim calcmode="lin" valueType="num">
                                      <p:cBhvr>
                                        <p:cTn id="16"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fade">
                                      <p:cBhvr>
                                        <p:cTn id="21" dur="1000"/>
                                        <p:tgtEl>
                                          <p:spTgt spid="7"/>
                                        </p:tgtEl>
                                      </p:cBhvr>
                                    </p:animEffect>
                                    <p:anim calcmode="lin" valueType="num">
                                      <p:cBhvr>
                                        <p:cTn id="22" dur="1000" fill="hold"/>
                                        <p:tgtEl>
                                          <p:spTgt spid="7"/>
                                        </p:tgtEl>
                                        <p:attrNameLst>
                                          <p:attrName>ppt_x</p:attrName>
                                        </p:attrNameLst>
                                      </p:cBhvr>
                                      <p:tavLst>
                                        <p:tav tm="0">
                                          <p:val>
                                            <p:strVal val="#ppt_x"/>
                                          </p:val>
                                        </p:tav>
                                        <p:tav tm="100000">
                                          <p:val>
                                            <p:strVal val="#ppt_x"/>
                                          </p:val>
                                        </p:tav>
                                      </p:tavLst>
                                    </p:anim>
                                    <p:anim calcmode="lin" valueType="num">
                                      <p:cBhvr>
                                        <p:cTn id="23"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8"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1404324" y="1999532"/>
            <a:ext cx="4582456" cy="645795"/>
          </a:xfrm>
          <a:prstGeom prst="rect">
            <a:avLst/>
          </a:prstGeom>
        </p:spPr>
        <p:txBody>
          <a:bodyPr wrap="square" lIns="0" tIns="0" rIns="0" bIns="0">
            <a:spAutoFit/>
          </a:bodyPr>
          <a:lstStyle/>
          <a:p>
            <a:pPr marL="457200" indent="-457200">
              <a:lnSpc>
                <a:spcPct val="150000"/>
              </a:lnSpc>
              <a:buFont typeface="Wingdings" panose="05000000000000000000" pitchFamily="2" charset="2"/>
              <a:buChar char="l"/>
            </a:pPr>
            <a:r>
              <a:rPr lang="zh-CN" altLang="en-US" sz="2800" dirty="0">
                <a:solidFill>
                  <a:srgbClr val="FF0000"/>
                </a:solidFill>
                <a:sym typeface="+mn-lt"/>
              </a:rPr>
              <a:t>画布的默认大小</a:t>
            </a:r>
            <a:endParaRPr lang="zh-CN" altLang="en-US" sz="2800" dirty="0">
              <a:solidFill>
                <a:srgbClr val="FF0000"/>
              </a:solidFill>
              <a:sym typeface="+mn-lt"/>
            </a:endParaRPr>
          </a:p>
        </p:txBody>
      </p:sp>
      <p:sp>
        <p:nvSpPr>
          <p:cNvPr id="10" name="矩形 9"/>
          <p:cNvSpPr/>
          <p:nvPr/>
        </p:nvSpPr>
        <p:spPr>
          <a:xfrm>
            <a:off x="913469" y="972697"/>
            <a:ext cx="6884581" cy="923330"/>
          </a:xfrm>
          <a:prstGeom prst="rect">
            <a:avLst/>
          </a:prstGeom>
        </p:spPr>
        <p:txBody>
          <a:bodyPr wrap="square">
            <a:spAutoFit/>
          </a:bodyPr>
          <a:lstStyle/>
          <a:p>
            <a:pPr defTabSz="1245870">
              <a:defRPr/>
            </a:pPr>
            <a:r>
              <a:rPr kumimoji="0" lang="en-US" altLang="zh-CN" sz="5400" b="1" i="0" u="none" strike="noStrike" kern="0" cap="none" spc="0" normalizeH="0" baseline="0" noProof="0" dirty="0">
                <a:ln>
                  <a:noFill/>
                </a:ln>
                <a:effectLst/>
                <a:uLnTx/>
                <a:uFillTx/>
                <a:latin typeface="方正卡通简体" panose="02000000000000000000" pitchFamily="2" charset="-122"/>
                <a:ea typeface="方正卡通简体" panose="02000000000000000000" pitchFamily="2" charset="-122"/>
                <a:cs typeface="+mn-ea"/>
                <a:sym typeface="+mn-lt"/>
              </a:rPr>
              <a:t>1.2 </a:t>
            </a:r>
            <a:r>
              <a:rPr kumimoji="0" lang="zh-CN" altLang="en-US" sz="5400" b="1" i="0" u="none" strike="noStrike" kern="0" cap="none" spc="0" normalizeH="0" baseline="0" noProof="0" dirty="0">
                <a:ln>
                  <a:noFill/>
                </a:ln>
                <a:effectLst/>
                <a:uLnTx/>
                <a:uFillTx/>
                <a:latin typeface="方正卡通简体" panose="02000000000000000000" pitchFamily="2" charset="-122"/>
                <a:ea typeface="方正卡通简体" panose="02000000000000000000" pitchFamily="2" charset="-122"/>
                <a:cs typeface="+mn-ea"/>
                <a:sym typeface="+mn-lt"/>
              </a:rPr>
              <a:t>画布</a:t>
            </a:r>
            <a:endParaRPr kumimoji="0" lang="zh-CN" altLang="en-US" sz="5400" b="1" i="0" u="none" strike="noStrike" kern="0" cap="none" spc="0" normalizeH="0" baseline="0" noProof="0" dirty="0">
              <a:ln>
                <a:noFill/>
              </a:ln>
              <a:effectLst/>
              <a:uLnTx/>
              <a:uFillTx/>
              <a:latin typeface="方正卡通简体" panose="02000000000000000000" pitchFamily="2" charset="-122"/>
              <a:ea typeface="方正卡通简体" panose="02000000000000000000" pitchFamily="2" charset="-122"/>
              <a:cs typeface="+mn-ea"/>
              <a:sym typeface="+mn-lt"/>
            </a:endParaRPr>
          </a:p>
        </p:txBody>
      </p:sp>
      <p:pic>
        <p:nvPicPr>
          <p:cNvPr id="3" name="图片 2"/>
          <p:cNvPicPr>
            <a:picLocks noChangeAspect="1"/>
          </p:cNvPicPr>
          <p:nvPr/>
        </p:nvPicPr>
        <p:blipFill>
          <a:blip r:embed="rId1"/>
          <a:stretch>
            <a:fillRect/>
          </a:stretch>
        </p:blipFill>
        <p:spPr>
          <a:xfrm>
            <a:off x="9812851" y="4403006"/>
            <a:ext cx="1782498" cy="2150076"/>
          </a:xfrm>
          <a:prstGeom prst="rect">
            <a:avLst/>
          </a:prstGeom>
        </p:spPr>
      </p:pic>
      <p:sp>
        <p:nvSpPr>
          <p:cNvPr id="6" name="文本框 5"/>
          <p:cNvSpPr txBox="1"/>
          <p:nvPr/>
        </p:nvSpPr>
        <p:spPr>
          <a:xfrm>
            <a:off x="1157139" y="2691944"/>
            <a:ext cx="10497481" cy="598805"/>
          </a:xfrm>
          <a:prstGeom prst="rect">
            <a:avLst/>
          </a:prstGeom>
          <a:noFill/>
        </p:spPr>
        <p:txBody>
          <a:bodyPr wrap="square">
            <a:spAutoFit/>
          </a:bodyPr>
          <a:lstStyle/>
          <a:p>
            <a:pPr marL="342900" indent="-342900">
              <a:lnSpc>
                <a:spcPct val="150000"/>
              </a:lnSpc>
              <a:buFont typeface="Wingdings" panose="05000000000000000000" pitchFamily="2" charset="2"/>
              <a:buChar char="Ø"/>
            </a:pPr>
            <a:r>
              <a:rPr lang="zh-CN" altLang="en-US" sz="2200" dirty="0">
                <a:solidFill>
                  <a:srgbClr val="FF0000"/>
                </a:solidFill>
                <a:latin typeface="Times New Roman" panose="02020603050405020304" pitchFamily="18" charset="0"/>
                <a:cs typeface="Times New Roman" panose="02020603050405020304" pitchFamily="18" charset="0"/>
              </a:rPr>
              <a:t>不对画布作初始设置</a:t>
            </a:r>
            <a:r>
              <a:rPr lang="zh-CN" altLang="en-US" sz="2200" dirty="0">
                <a:latin typeface="Times New Roman" panose="02020603050405020304" pitchFamily="18" charset="0"/>
                <a:cs typeface="Times New Roman" panose="02020603050405020304" pitchFamily="18" charset="0"/>
              </a:rPr>
              <a:t>，表示采用默认的画布大小和位置。</a:t>
            </a:r>
            <a:endParaRPr lang="en-US" altLang="zh-CN" sz="2200" dirty="0">
              <a:latin typeface="Times New Roman" panose="02020603050405020304" pitchFamily="18" charset="0"/>
              <a:cs typeface="Times New Roman" panose="02020603050405020304" pitchFamily="18" charset="0"/>
            </a:endParaRPr>
          </a:p>
        </p:txBody>
      </p:sp>
      <p:sp>
        <p:nvSpPr>
          <p:cNvPr id="8" name="文本框 7"/>
          <p:cNvSpPr txBox="1"/>
          <p:nvPr/>
        </p:nvSpPr>
        <p:spPr>
          <a:xfrm>
            <a:off x="1157139" y="4160141"/>
            <a:ext cx="9687856" cy="598805"/>
          </a:xfrm>
          <a:prstGeom prst="rect">
            <a:avLst/>
          </a:prstGeom>
          <a:noFill/>
        </p:spPr>
        <p:txBody>
          <a:bodyPr wrap="square">
            <a:spAutoFit/>
          </a:bodyPr>
          <a:lstStyle/>
          <a:p>
            <a:pPr>
              <a:lnSpc>
                <a:spcPct val="150000"/>
              </a:lnSpc>
            </a:pPr>
            <a:r>
              <a:rPr lang="zh-CN" altLang="en-US" sz="2200" dirty="0">
                <a:latin typeface="+mn-ea"/>
                <a:cs typeface="Times New Roman" panose="02020603050405020304" pitchFamily="18" charset="0"/>
              </a:rPr>
              <a:t>例如：画布的默认大小为</a:t>
            </a:r>
            <a:r>
              <a:rPr lang="en-US" altLang="zh-CN" sz="2200" dirty="0">
                <a:latin typeface="+mn-ea"/>
                <a:cs typeface="Times New Roman" panose="02020603050405020304" pitchFamily="18" charset="0"/>
              </a:rPr>
              <a:t>(400,300)</a:t>
            </a:r>
            <a:r>
              <a:rPr lang="zh-CN" altLang="en-US" sz="2200" dirty="0">
                <a:latin typeface="+mn-ea"/>
                <a:cs typeface="Times New Roman" panose="02020603050405020304" pitchFamily="18" charset="0"/>
              </a:rPr>
              <a:t>，默认位于屏幕中心。</a:t>
            </a:r>
            <a:endParaRPr lang="zh-CN" altLang="en-US" sz="2200" dirty="0">
              <a:latin typeface="+mn-ea"/>
              <a:cs typeface="Times New Roman" panose="02020603050405020304" pitchFamily="18" charset="0"/>
            </a:endParaRPr>
          </a:p>
        </p:txBody>
      </p:sp>
      <p:pic>
        <p:nvPicPr>
          <p:cNvPr id="5" name="图片 4"/>
          <p:cNvPicPr>
            <a:picLocks noChangeAspect="1"/>
          </p:cNvPicPr>
          <p:nvPr/>
        </p:nvPicPr>
        <p:blipFill>
          <a:blip r:embed="rId2"/>
          <a:stretch>
            <a:fillRect/>
          </a:stretch>
        </p:blipFill>
        <p:spPr>
          <a:xfrm>
            <a:off x="1094444" y="5066052"/>
            <a:ext cx="8068606" cy="1000125"/>
          </a:xfrm>
          <a:prstGeom prst="rect">
            <a:avLst/>
          </a:prstGeom>
        </p:spPr>
      </p:pic>
      <p:sp>
        <p:nvSpPr>
          <p:cNvPr id="11" name="文本框 10"/>
          <p:cNvSpPr txBox="1"/>
          <p:nvPr/>
        </p:nvSpPr>
        <p:spPr>
          <a:xfrm>
            <a:off x="1118574" y="3354989"/>
            <a:ext cx="7867650" cy="598805"/>
          </a:xfrm>
          <a:prstGeom prst="rect">
            <a:avLst/>
          </a:prstGeom>
          <a:noFill/>
        </p:spPr>
        <p:txBody>
          <a:bodyPr wrap="square">
            <a:spAutoFit/>
          </a:bodyPr>
          <a:lstStyle/>
          <a:p>
            <a:pPr marL="342900" marR="0" lvl="0" indent="-342900" algn="l" defTabSz="914400" rtl="0" eaLnBrk="1" fontAlgn="auto" latinLnBrk="0" hangingPunct="1">
              <a:lnSpc>
                <a:spcPct val="150000"/>
              </a:lnSpc>
              <a:spcBef>
                <a:spcPts val="0"/>
              </a:spcBef>
              <a:spcAft>
                <a:spcPts val="0"/>
              </a:spcAft>
              <a:buClrTx/>
              <a:buSzTx/>
              <a:buFont typeface="Wingdings" panose="05000000000000000000" pitchFamily="2" charset="2"/>
              <a:buChar char="Ø"/>
              <a:defRPr/>
            </a:pPr>
            <a:r>
              <a:rPr kumimoji="0" lang="zh-CN" altLang="en-US" sz="2200" i="0" u="none" strike="noStrike" kern="1200" cap="none" spc="0" normalizeH="0" baseline="0" noProof="0" dirty="0">
                <a:ln>
                  <a:noFill/>
                </a:ln>
                <a:solidFill>
                  <a:srgbClr val="FF0000"/>
                </a:solidFill>
                <a:effectLst/>
                <a:uLnTx/>
                <a:uFillTx/>
                <a:latin typeface="Times New Roman" panose="02020603050405020304" pitchFamily="18" charset="0"/>
                <a:ea typeface="微软雅黑" panose="020B0503020204020204" charset="-122"/>
                <a:cs typeface="Times New Roman" panose="02020603050405020304" pitchFamily="18" charset="0"/>
              </a:rPr>
              <a:t>设置画布是，相应参数为空</a:t>
            </a:r>
            <a:r>
              <a:rPr kumimoji="0" lang="zh-CN" altLang="en-US" sz="2200" i="0" u="none" strike="noStrike" kern="1200" cap="none" spc="0" normalizeH="0" baseline="0" noProof="0" dirty="0">
                <a:ln>
                  <a:noFill/>
                </a:ln>
                <a:solidFill>
                  <a:prstClr val="black"/>
                </a:solidFill>
                <a:effectLst/>
                <a:uLnTx/>
                <a:uFillTx/>
                <a:latin typeface="Times New Roman" panose="02020603050405020304" pitchFamily="18" charset="0"/>
                <a:ea typeface="微软雅黑" panose="020B0503020204020204" charset="-122"/>
                <a:cs typeface="Times New Roman" panose="02020603050405020304" pitchFamily="18" charset="0"/>
              </a:rPr>
              <a:t>，也表示采用默认的画布设置。</a:t>
            </a:r>
            <a:endParaRPr kumimoji="0" lang="zh-CN" altLang="en-US" sz="2200" i="0" u="none" strike="noStrike" kern="1200" cap="none" spc="0" normalizeH="0" baseline="0" noProof="0" dirty="0">
              <a:ln>
                <a:noFill/>
              </a:ln>
              <a:solidFill>
                <a:srgbClr val="FF0000"/>
              </a:solidFill>
              <a:effectLst/>
              <a:uLnTx/>
              <a:uFillTx/>
              <a:latin typeface="Times New Roman" panose="02020603050405020304" pitchFamily="18" charset="0"/>
              <a:ea typeface="微软雅黑" panose="020B0503020204020204" charset="-122"/>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11">
                                            <p:txEl>
                                              <p:pRg st="0" end="0"/>
                                            </p:txEl>
                                          </p:spTgt>
                                        </p:tgtEl>
                                        <p:attrNameLst>
                                          <p:attrName>style.visibility</p:attrName>
                                        </p:attrNameLst>
                                      </p:cBhvr>
                                      <p:to>
                                        <p:strVal val="visible"/>
                                      </p:to>
                                    </p:set>
                                    <p:animEffect transition="in" filter="fade">
                                      <p:cBhvr>
                                        <p:cTn id="14" dur="1000"/>
                                        <p:tgtEl>
                                          <p:spTgt spid="11">
                                            <p:txEl>
                                              <p:pRg st="0" end="0"/>
                                            </p:txEl>
                                          </p:spTgt>
                                        </p:tgtEl>
                                      </p:cBhvr>
                                    </p:animEffect>
                                    <p:anim calcmode="lin" valueType="num">
                                      <p:cBhvr>
                                        <p:cTn id="15" dur="1000" fill="hold"/>
                                        <p:tgtEl>
                                          <p:spTgt spid="11">
                                            <p:txEl>
                                              <p:pRg st="0" end="0"/>
                                            </p:txEl>
                                          </p:spTgt>
                                        </p:tgtEl>
                                        <p:attrNameLst>
                                          <p:attrName>ppt_x</p:attrName>
                                        </p:attrNameLst>
                                      </p:cBhvr>
                                      <p:tavLst>
                                        <p:tav tm="0">
                                          <p:val>
                                            <p:strVal val="#ppt_x"/>
                                          </p:val>
                                        </p:tav>
                                        <p:tav tm="100000">
                                          <p:val>
                                            <p:strVal val="#ppt_x"/>
                                          </p:val>
                                        </p:tav>
                                      </p:tavLst>
                                    </p:anim>
                                    <p:anim calcmode="lin" valueType="num">
                                      <p:cBhvr>
                                        <p:cTn id="16" dur="1000" fill="hold"/>
                                        <p:tgtEl>
                                          <p:spTgt spid="11">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8"/>
                                        </p:tgtEl>
                                        <p:attrNameLst>
                                          <p:attrName>style.visibility</p:attrName>
                                        </p:attrNameLst>
                                      </p:cBhvr>
                                      <p:to>
                                        <p:strVal val="visible"/>
                                      </p:to>
                                    </p:set>
                                    <p:animEffect transition="in" filter="fade">
                                      <p:cBhvr>
                                        <p:cTn id="21" dur="1000"/>
                                        <p:tgtEl>
                                          <p:spTgt spid="8"/>
                                        </p:tgtEl>
                                      </p:cBhvr>
                                    </p:animEffect>
                                    <p:anim calcmode="lin" valueType="num">
                                      <p:cBhvr>
                                        <p:cTn id="22" dur="1000" fill="hold"/>
                                        <p:tgtEl>
                                          <p:spTgt spid="8"/>
                                        </p:tgtEl>
                                        <p:attrNameLst>
                                          <p:attrName>ppt_x</p:attrName>
                                        </p:attrNameLst>
                                      </p:cBhvr>
                                      <p:tavLst>
                                        <p:tav tm="0">
                                          <p:val>
                                            <p:strVal val="#ppt_x"/>
                                          </p:val>
                                        </p:tav>
                                        <p:tav tm="100000">
                                          <p:val>
                                            <p:strVal val="#ppt_x"/>
                                          </p:val>
                                        </p:tav>
                                      </p:tavLst>
                                    </p:anim>
                                    <p:anim calcmode="lin" valueType="num">
                                      <p:cBhvr>
                                        <p:cTn id="23"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5"/>
                                        </p:tgtEl>
                                        <p:attrNameLst>
                                          <p:attrName>style.visibility</p:attrName>
                                        </p:attrNameLst>
                                      </p:cBhvr>
                                      <p:to>
                                        <p:strVal val="visible"/>
                                      </p:to>
                                    </p:set>
                                    <p:animEffect transition="in" filter="fade">
                                      <p:cBhvr>
                                        <p:cTn id="28" dur="1000"/>
                                        <p:tgtEl>
                                          <p:spTgt spid="5"/>
                                        </p:tgtEl>
                                      </p:cBhvr>
                                    </p:animEffect>
                                    <p:anim calcmode="lin" valueType="num">
                                      <p:cBhvr>
                                        <p:cTn id="29" dur="1000" fill="hold"/>
                                        <p:tgtEl>
                                          <p:spTgt spid="5"/>
                                        </p:tgtEl>
                                        <p:attrNameLst>
                                          <p:attrName>ppt_x</p:attrName>
                                        </p:attrNameLst>
                                      </p:cBhvr>
                                      <p:tavLst>
                                        <p:tav tm="0">
                                          <p:val>
                                            <p:strVal val="#ppt_x"/>
                                          </p:val>
                                        </p:tav>
                                        <p:tav tm="100000">
                                          <p:val>
                                            <p:strVal val="#ppt_x"/>
                                          </p:val>
                                        </p:tav>
                                      </p:tavLst>
                                    </p:anim>
                                    <p:anim calcmode="lin" valueType="num">
                                      <p:cBhvr>
                                        <p:cTn id="30"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8"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1152772" y="2085892"/>
            <a:ext cx="4736630" cy="569515"/>
          </a:xfrm>
          <a:prstGeom prst="rect">
            <a:avLst/>
          </a:prstGeom>
        </p:spPr>
        <p:txBody>
          <a:bodyPr wrap="square" lIns="0" tIns="0" rIns="0" bIns="0">
            <a:spAutoFit/>
          </a:bodyPr>
          <a:lstStyle/>
          <a:p>
            <a:pPr marL="342900" indent="-342900">
              <a:lnSpc>
                <a:spcPct val="150000"/>
              </a:lnSpc>
              <a:buFont typeface="Wingdings" panose="05000000000000000000" pitchFamily="2" charset="2"/>
              <a:buChar char="l"/>
            </a:pPr>
            <a:r>
              <a:rPr lang="zh-CN" altLang="en-US" sz="2800" dirty="0">
                <a:solidFill>
                  <a:srgbClr val="FF0000"/>
                </a:solidFill>
                <a:sym typeface="+mn-lt"/>
              </a:rPr>
              <a:t>画布坐标系</a:t>
            </a:r>
            <a:endParaRPr lang="zh-CN" altLang="en-US" sz="2800" dirty="0">
              <a:solidFill>
                <a:srgbClr val="FF0000"/>
              </a:solidFill>
              <a:sym typeface="+mn-lt"/>
            </a:endParaRPr>
          </a:p>
        </p:txBody>
      </p:sp>
      <p:sp>
        <p:nvSpPr>
          <p:cNvPr id="10" name="矩形 9"/>
          <p:cNvSpPr/>
          <p:nvPr/>
        </p:nvSpPr>
        <p:spPr>
          <a:xfrm>
            <a:off x="903944" y="839347"/>
            <a:ext cx="6884581" cy="923330"/>
          </a:xfrm>
          <a:prstGeom prst="rect">
            <a:avLst/>
          </a:prstGeom>
        </p:spPr>
        <p:txBody>
          <a:bodyPr wrap="square">
            <a:spAutoFit/>
          </a:bodyPr>
          <a:lstStyle/>
          <a:p>
            <a:pPr defTabSz="1245870">
              <a:defRPr/>
            </a:pPr>
            <a:r>
              <a:rPr lang="en-US" altLang="zh-CN" sz="5400" b="1" kern="0" dirty="0">
                <a:latin typeface="方正卡通简体" panose="02000000000000000000" pitchFamily="2" charset="-122"/>
                <a:ea typeface="方正卡通简体" panose="02000000000000000000" pitchFamily="2" charset="-122"/>
                <a:cs typeface="+mn-ea"/>
                <a:sym typeface="+mn-lt"/>
              </a:rPr>
              <a:t>1.3 </a:t>
            </a:r>
            <a:r>
              <a:rPr lang="zh-CN" altLang="en-US" sz="5400" b="1" kern="0" dirty="0">
                <a:latin typeface="方正卡通简体" panose="02000000000000000000" pitchFamily="2" charset="-122"/>
                <a:ea typeface="方正卡通简体" panose="02000000000000000000" pitchFamily="2" charset="-122"/>
                <a:cs typeface="+mn-ea"/>
                <a:sym typeface="+mn-lt"/>
              </a:rPr>
              <a:t>绘图坐标系</a:t>
            </a:r>
            <a:endParaRPr kumimoji="0" lang="zh-CN" altLang="en-US" sz="5400" b="1" i="0" u="none" strike="noStrike" kern="0" cap="none" spc="0" normalizeH="0" baseline="0" noProof="0" dirty="0">
              <a:ln>
                <a:noFill/>
              </a:ln>
              <a:effectLst/>
              <a:uLnTx/>
              <a:uFillTx/>
              <a:latin typeface="方正卡通简体" panose="02000000000000000000" pitchFamily="2" charset="-122"/>
              <a:ea typeface="方正卡通简体" panose="02000000000000000000" pitchFamily="2" charset="-122"/>
              <a:cs typeface="+mn-ea"/>
              <a:sym typeface="+mn-lt"/>
            </a:endParaRPr>
          </a:p>
        </p:txBody>
      </p:sp>
      <p:sp>
        <p:nvSpPr>
          <p:cNvPr id="6" name="文本框 5"/>
          <p:cNvSpPr txBox="1"/>
          <p:nvPr/>
        </p:nvSpPr>
        <p:spPr>
          <a:xfrm>
            <a:off x="748665" y="2898775"/>
            <a:ext cx="5844540" cy="1938020"/>
          </a:xfrm>
          <a:prstGeom prst="rect">
            <a:avLst/>
          </a:prstGeom>
          <a:noFill/>
        </p:spPr>
        <p:txBody>
          <a:bodyPr wrap="square">
            <a:spAutoFit/>
          </a:bodyPr>
          <a:lstStyle/>
          <a:p>
            <a:pPr>
              <a:lnSpc>
                <a:spcPct val="150000"/>
              </a:lnSpc>
            </a:pPr>
            <a:r>
              <a:rPr lang="zh-CN" altLang="en-US" sz="2000" dirty="0">
                <a:latin typeface="+mn-ea"/>
              </a:rPr>
              <a:t>海龟作图的坐标系和数学中的平面直角坐标系一样，</a:t>
            </a:r>
            <a:r>
              <a:rPr lang="zh-CN" altLang="en-US" sz="2000" dirty="0">
                <a:solidFill>
                  <a:srgbClr val="FF0000"/>
                </a:solidFill>
                <a:latin typeface="+mn-ea"/>
              </a:rPr>
              <a:t>初始点为</a:t>
            </a:r>
            <a:r>
              <a:rPr lang="en-US" altLang="zh-CN" sz="2000" dirty="0">
                <a:solidFill>
                  <a:srgbClr val="FF0000"/>
                </a:solidFill>
                <a:latin typeface="+mn-ea"/>
              </a:rPr>
              <a:t>(0</a:t>
            </a:r>
            <a:r>
              <a:rPr lang="zh-CN" altLang="en-US" sz="2000" dirty="0">
                <a:solidFill>
                  <a:srgbClr val="FF0000"/>
                </a:solidFill>
                <a:latin typeface="+mn-ea"/>
              </a:rPr>
              <a:t>， </a:t>
            </a:r>
            <a:r>
              <a:rPr lang="en-US" altLang="zh-CN" sz="2000" dirty="0">
                <a:solidFill>
                  <a:srgbClr val="FF0000"/>
                </a:solidFill>
                <a:latin typeface="+mn-ea"/>
              </a:rPr>
              <a:t>0</a:t>
            </a:r>
            <a:r>
              <a:rPr lang="zh-CN" altLang="en-US" sz="2000" dirty="0">
                <a:solidFill>
                  <a:srgbClr val="FF0000"/>
                </a:solidFill>
                <a:latin typeface="+mn-ea"/>
              </a:rPr>
              <a:t>）</a:t>
            </a:r>
            <a:r>
              <a:rPr lang="zh-CN" altLang="en-US" sz="2000" dirty="0">
                <a:latin typeface="+mn-ea"/>
              </a:rPr>
              <a:t>，处于画布</a:t>
            </a:r>
            <a:r>
              <a:rPr lang="zh-CN" altLang="en-US" sz="2000" dirty="0">
                <a:solidFill>
                  <a:srgbClr val="FF0000"/>
                </a:solidFill>
                <a:latin typeface="+mn-ea"/>
              </a:rPr>
              <a:t>正中间</a:t>
            </a:r>
            <a:r>
              <a:rPr lang="zh-CN" altLang="en-US" sz="2000" dirty="0">
                <a:latin typeface="+mn-ea"/>
              </a:rPr>
              <a:t>。画布上的画图过程中，运动中画笔的坐标参考图中以</a:t>
            </a:r>
            <a:r>
              <a:rPr lang="en-US" altLang="zh-CN" sz="2000" dirty="0">
                <a:latin typeface="+mn-ea"/>
              </a:rPr>
              <a:t>x</a:t>
            </a:r>
            <a:r>
              <a:rPr lang="zh-CN" altLang="en-US" sz="2000" dirty="0">
                <a:latin typeface="+mn-ea"/>
              </a:rPr>
              <a:t>轴与</a:t>
            </a:r>
            <a:r>
              <a:rPr lang="en-US" altLang="zh-CN" sz="2000" dirty="0">
                <a:latin typeface="+mn-ea"/>
              </a:rPr>
              <a:t>y</a:t>
            </a:r>
            <a:r>
              <a:rPr lang="zh-CN" altLang="en-US" sz="2000" dirty="0">
                <a:latin typeface="+mn-ea"/>
              </a:rPr>
              <a:t>轴为指向的平面直角坐标系。</a:t>
            </a:r>
            <a:endParaRPr lang="zh-CN" altLang="en-US" sz="2000" dirty="0">
              <a:latin typeface="+mn-ea"/>
            </a:endParaRPr>
          </a:p>
        </p:txBody>
      </p:sp>
      <p:pic>
        <p:nvPicPr>
          <p:cNvPr id="7" name="图片 6"/>
          <p:cNvPicPr>
            <a:picLocks noChangeAspect="1"/>
          </p:cNvPicPr>
          <p:nvPr/>
        </p:nvPicPr>
        <p:blipFill>
          <a:blip r:embed="rId1"/>
          <a:stretch>
            <a:fillRect/>
          </a:stretch>
        </p:blipFill>
        <p:spPr>
          <a:xfrm>
            <a:off x="6692490" y="1447062"/>
            <a:ext cx="4607970" cy="4142369"/>
          </a:xfrm>
          <a:prstGeom prst="rect">
            <a:avLst/>
          </a:prstGeom>
        </p:spPr>
      </p:pic>
      <p:sp>
        <p:nvSpPr>
          <p:cNvPr id="11" name="文本框 10"/>
          <p:cNvSpPr txBox="1"/>
          <p:nvPr/>
        </p:nvSpPr>
        <p:spPr>
          <a:xfrm>
            <a:off x="8445500" y="5514693"/>
            <a:ext cx="2066925" cy="458459"/>
          </a:xfrm>
          <a:prstGeom prst="rect">
            <a:avLst/>
          </a:prstGeom>
          <a:noFill/>
        </p:spPr>
        <p:txBody>
          <a:bodyPr wrap="square">
            <a:spAutoFit/>
          </a:bodyPr>
          <a:lstStyle/>
          <a:p>
            <a:pPr>
              <a:lnSpc>
                <a:spcPct val="150000"/>
              </a:lnSpc>
            </a:pPr>
            <a:r>
              <a:rPr lang="zh-CN" altLang="en-US" dirty="0"/>
              <a:t>画布坐标系</a:t>
            </a:r>
            <a:endParaRPr lang="zh-CN" alt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11">
                                            <p:txEl>
                                              <p:pRg st="0" end="0"/>
                                            </p:txEl>
                                          </p:spTgt>
                                        </p:tgtEl>
                                        <p:attrNameLst>
                                          <p:attrName>style.visibility</p:attrName>
                                        </p:attrNameLst>
                                      </p:cBhvr>
                                      <p:to>
                                        <p:strVal val="visible"/>
                                      </p:to>
                                    </p:set>
                                    <p:animEffect transition="in" filter="fade">
                                      <p:cBhvr>
                                        <p:cTn id="14" dur="1000"/>
                                        <p:tgtEl>
                                          <p:spTgt spid="11">
                                            <p:txEl>
                                              <p:pRg st="0" end="0"/>
                                            </p:txEl>
                                          </p:spTgt>
                                        </p:tgtEl>
                                      </p:cBhvr>
                                    </p:animEffect>
                                    <p:anim calcmode="lin" valueType="num">
                                      <p:cBhvr>
                                        <p:cTn id="15" dur="1000" fill="hold"/>
                                        <p:tgtEl>
                                          <p:spTgt spid="11">
                                            <p:txEl>
                                              <p:pRg st="0" end="0"/>
                                            </p:txEl>
                                          </p:spTgt>
                                        </p:tgtEl>
                                        <p:attrNameLst>
                                          <p:attrName>ppt_x</p:attrName>
                                        </p:attrNameLst>
                                      </p:cBhvr>
                                      <p:tavLst>
                                        <p:tav tm="0">
                                          <p:val>
                                            <p:strVal val="#ppt_x"/>
                                          </p:val>
                                        </p:tav>
                                        <p:tav tm="100000">
                                          <p:val>
                                            <p:strVal val="#ppt_x"/>
                                          </p:val>
                                        </p:tav>
                                      </p:tavLst>
                                    </p:anim>
                                    <p:anim calcmode="lin" valueType="num">
                                      <p:cBhvr>
                                        <p:cTn id="16" dur="1000" fill="hold"/>
                                        <p:tgtEl>
                                          <p:spTgt spid="11">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ags/tag1.xml><?xml version="1.0" encoding="utf-8"?>
<p:tagLst xmlns:p="http://schemas.openxmlformats.org/presentationml/2006/main">
  <p:tag name="PA" val="v4.0.0"/>
</p:tagLst>
</file>

<file path=ppt/tags/tag2.xml><?xml version="1.0" encoding="utf-8"?>
<p:tagLst xmlns:p="http://schemas.openxmlformats.org/presentationml/2006/main">
  <p:tag name="ISLIDE TOOLS.GUIDESSETTING" val="{&quot;Id&quot;:&quot;GuidesStyle_Normal&quot;,&quot;Name&quot;:&quot;正常&quot;,&quot;HeaderHeight&quot;:10.0,&quot;FooterHeight&quot;:4.0,&quot;SideMargin&quot;:3.0,&quot;TopMargin&quot;:3.0,&quot;BottomMargin&quot;:3.0,&quot;IntervalMargin&quot;:3.0}"/>
  <p:tag name="ISPRING_ULTRA_SCORM_COURSE_ID" val="9D45DFDA-02B1-4FB7-8B95-2C40A9273BE5"/>
  <p:tag name="ISPRING_SCORM_ENDPOINT" val="&lt;endpoint&gt;&lt;enable&gt;0&lt;/enable&gt;&lt;lrs&gt;http://&lt;/lrs&gt;&lt;auth&gt;0&lt;/auth&gt;&lt;login&gt;&lt;/login&gt;&lt;password&gt;&lt;/password&gt;&lt;key&gt;&lt;/key&gt;&lt;name&gt;&lt;/name&gt;&lt;email&gt;&lt;/email&gt;&lt;/endpoint&gt;&#10;"/>
  <p:tag name="ISPRING_SCORM_RATE_SLIDES" val="1"/>
  <p:tag name="ISPRINGONLINEFOLDERID" val="0"/>
  <p:tag name="ISPRINGONLINEFOLDERPATH" val="内容列表"/>
  <p:tag name="ISPRINGCLOUDFOLDERID" val="0"/>
  <p:tag name="ISPRINGCLOUDFOLDERPATH" val="系统信息库"/>
  <p:tag name="ISPRING_PLAYERS_CUSTOMIZATION" val="UEsDBBQAAgAIAP1SfksVDq0oZAQAAAcRAAAdAAAAdW5pdmVyc2FsL2NvbW1vbl9tZXNzYWdlcy5sbmetWG1v2zYQ/l6g/4EQUGADtrQd0KIYEge0xNhEZMmV6DjZCwRGYmwilJjpxW32ab9mP2y/ZEfKTuK+QFISwDZMyvfc8e6eu6MPjz/nCm1EWUldHDlvD944SBSpzmSxOnIW7OTnDw6qal5kXOlCHDmFdtDx6OWLQ8WLVcNXAr6/fIHQYS6qCpbVyKzu10hmR858nLjhbI6Di8QPJ2EyphNn5Or8hhe3yNcr/Uf5wy/vP3x+++79j4evt5J9gOIZ9v19KGSR3r3pARSwKPQTQCN+EpBz5ozM5zC5cMF8GhBntP0yTHoekTNnZD475RZRRAKWxD71SELjJAiZ9YVPGPGc0YVu0JpvBKo12kjxCdVrAZGsZSlQpWRmH6QaNopGdCnzwhmmQRKRmEXUZTQMnFGsy/L2JwvLm3qtS1BXoUxW/FKJzOqEnLHPb0pRgWpeQ04heNVrCb/UOZfFQafqCC9pMElYGPpxQgJvt+OMSJEhr+RGzUCUCMckAoCSV6J8hGxis8yKI6zUMIQpnUx9eDNjwlSu1gre9VA75gRiMBdFlxTkCIkgu+J4GUaecRqoQhzd8Kr6pMtsLz8eBqoLmAZuCCnosgfgzGDsgCHGEipHWYq07gKbkTjGE5KMw3NIZOBdOEQiPAW6nQ6RuCAxUITEXTIBPqMTbBLeUGyX/zt+pdyks7pFPE1BzrhvI3VTwY5xKbDAMq06GKYmJh8XEDaK/e/QuEUF79rVSm4E2FFmouxUBJXFJZ7Joo8L+ltygqlPvATSyguXCbMlz2jM+S0qdI14tuFFKtClSHkDuX4LzzKZ2Wcmzlb/X438G/F6W1VebQtS4JHzV0Pt2ath3zCrqcCmuhb5Td2l2jhsa/5jrDA5/V0T+hz9cfpjlwQ4ouHzRKaSeaPaqvvk+NxZNjRGnUY80VP9o/XclsRtbR1TKFhjqftLEOimpn9AA1T9pWhwAormbYmGGk6LqwE6g3ALEGj0WIwzcNWeCWfgwgHySzKOKYPZaCkuK1l3jh2WjW2Avh3aFOY8JWpxT8ZLcaVhwlGCb9rpA7qQjXRnQB8MN3utglHmg8kBAK7a5AFIJXOwP+uBuZiRnQfaAr93kqVuVGbJq+S1LfLg2yYXX49NV6XO7a7i1S552yZz/BQr2sNFrdL5gPZ/x7/e8XlAv8dHKSY4cqeJiwOXmEHfcFX1FAIKGFf4LE58PDbiwIWc1+kamumVboqsJ1A7q3vkBAPY9syx4GW6/u+ff3tifGFJu4u2u78OAgFimypI7sB+D3Qtqj+7QBge78vZRR+p7d1mJ9fzqsMoZOGz3CF421pyncPWQbdeSPJt0DBj2J3OgAexTXvdlDC6DUGY4egUapmdwp3RjJfXUAiZ1moQinW1ScB6mPb762VTK1mIIbJPayXmwIzOE+x59q4N5FMyvW57ZgY3inR76VZw6e4L5k5xAHX2CzyRyXogoG1NuyoERG/X9zTffN2p7laV/cvi8PWDfzD+B1BLAwQUAAIACAD9Un5LCH4LIykDAACGDAAAJwAAAHVuaXZlcnNhbC9mbGFzaF9wdWJsaXNoaW5nX3NldHRpbmdzLnhtbNVX3W7aMBS+5yksT70saTu6diihqgpo1VpAhW3tVWViQ6w6dhbbUHq1p9mD7Ul2HAMFtevSH6RNCBGfn+/8n5jw6DYVaMJyzZWM8G51ByMmY0W5HEf4y6C9fYiRNkRSIpRkEZYKo6NGJczsUHCd9JkxIKoRwEhdz0yEE2OyehBMp9Mq11nuuEpYA/i6Gqs0yHKmmTQsDzJBZvBjZhnTeI5QAgC+qZJztUalglDokc4VtYIhTsFzyV1QRLQF0QkOvNiQxDfjXFlJT5RQOcrHwwi/Ozx2n4WMh2rylEmXE90AoiObOqGUOy+I6PM7hhLGxwm4e1DDaMqpSSK8V3MoIB08RCmwfejEoZwoyIE0c/iUGUKJIf7o7Rl2a/SC4El0JknK4wFwkIs/ws3B9aerXuvi7LTz+XrQ7Z4NTnveiUInWMcJg3VDITikbB6zpZ2QGEPiBPwGnRERmoXBKmkhNlJyzTl3RkMlIPeFFrRROmS0Q1K2Uo3+DZdtkNzFaASBiFmEj3NOBEbcEMHjpbK2Q224KareXpVEgAXtydB5H9+b99mJE5JrturWgqNdzuPGN2UFRTNlkeA3DBmFIH6bwlPC0Gpx0ChXaUGF9jFICw4WJ5xNGT0qcjoH/JOhKzCRWtCEXs0EM97Cd8vv0JCNVA64jEygs4HOtcevPgs4I1rfg5KFj1v9s9Nm6/q002xdbrkACZ0QGT8THArO0sxsBJ/MkFRmoQfpiInVrCgK5bTglYmt+vIyaJ5a4cv81sVYgd5gSTZj5TmF+asHpc0mZFIMohuuAhpGkENJPCYwYlgXXFpWFjAmEikpZojEsNa0G+sJV1YDxQ+wh9Yv99DrIy6L0xhWG1jMKctLQe7s7r2v7X84OPxYrwa/fvzcflJpvvB7gjhzfuOfPLnyl2v/4TYMA7elH1/aJrf/5s7uXbS+lslrp3U5KFXSVr8UXLeMVPdzGakL/5LprbxgSrkAS2nshwzWkuApN4y+ZYu9oE1e9W73PbaZNtlgzK8Zjf8mZH9aXhPX7oVh8OjF1XFSLnkKiXArcXnbbezXduCm+SirUgG09f8OjcpvUEsDBBQAAgAIAP1Sfku1/AlkugIAAFUKAAAhAAAAdW5pdmVyc2FsL2ZsYXNoX3NraW5fc2V0dGluZ3MueG1slVZtb+IwDP5+vwJx3+nulZ3UITHGSZN2t+k27XvamjYiTaokZce/vzhN1gQo9LAmEft5bMexzVK1pXzxYTJJc8GEfAatKS8VarxuQoubadZqLfgsF1wD1zMuZE3YdPHxp/2kiUVeYokdyLGcDcmhDzO3nzEUF+PbHGWIkIu6IXz/IEoxy0i+LaVoeXExtWrfgGSUbw3y6sd8tR4MwKjS9xrqKKf1Nco4SiNBKcCUvq9RLrIYyYD5SFf2M5LThzp/+wPajiqqLW35CWWI1pAS4iJfL1GG8dx4j19ljnKeoOGvNtAvn1EGoYzsQcbO776iDDJE0zb/0yONFCUWNOacf8R3DhOkMOOHWV2hXCTghTDQxVdw5bF3vQtA7ms49ymOqxTsCet6sBDw0TMGCy1bSBN/6myqEm+PrTbzAYsNYcoAQlUPejJJP5FWeTexrsf9gTfKi9CX0/SQV8HaGlZdwoG7WN/jV6tbuytCp++6IEMJO6cMUuyVPfK3qesRMlD2yGdGC3jkbH+cwaGpI/lHviXuOc/X31iBE3MsnNWfvBUjPeDoqiBVp/CYWhSwUJjOC60B3y1NrK5LKTnKKeVkR0uiqeC/EJft7WVUmhwYXK+d7qxUU83gVMPZHM2aDstlz3E/OmvckN3PQn+57jzRZovfTInWJK9q87OkphPHM2NiCjNNTjNwTxo4yHu+EQHHxh4i1URuQb4IwcaG4UKDGutedMM1BE+ToAZpcrrKqXNyqvy8rTOQa/NqFJSvcqzsgBUtK2b+9CuFNygOGAPWjqor448T+t6XgcI1ARCZV75ru0NnqVumKYMd+OEPFPbKQ3dLlenSoYZb6gfY6LDlnGZUT7pd0fdKvEMC/Qn8q0krcnxgGdH2mmTK3iyafL+G+1yixezXGTZfuMns2fVS5NjYjytolPjv5D9QSwMEFAACAAgA/VJ+SyqWD2f+AgAAlwsAACYAAAB1bml2ZXJzYWwvaHRtbF9wdWJsaXNoaW5nX3NldHRpbmdzLnhtbM2Wb08aMRjA3/Mpmi6+lFPnpiN3GCMYiU6IsE1fmXItXGOvvbU98Hy1T7MPtk+yp1dAiI6dRpaFEOjTPr/nX/u04dF9KtCEacOVjPBufQcjJmNFuRxH+MvgdPsQI2OJpEQoySIsFUZHzVqY5UPBTdJn1sJSgwAjTSOzEU6szRpBMJ1O69xk2s0qkVvgm3qs0iDTzDBpmQ4yQQr4sUXGDJ4RKgDgmyo5U2vWagiFnvRZ0VwwxCl4LrkLiogzmwoc+FVDEt+NtcolPVFCaaTHwwi/Ozx2n/kaT2rxlEmXEtMEoRPbBqGUOyeI6PMHhhLGxwl4e7CP0ZRTm0R4b99RYHXwlFKyfeTEUU4UpEDaGT5lllBiiR96e5bdWzMXeBEtJEl5PIAZ5MKPcGtwe3bTa19ddC7Pbwfd7sWg0/NOlDrBKicMVg2F4JDKdcwWdkJiLYkT8Bt0RkQYFgbLovmykZIrzrkxGioBqS+1MBqBp6KI8LHmRGDELRE8XsxaosfMnnIBMTjd3fpIWvwI9PHGCdGGLRuazxiXxbj5TeWCokLlSPA7hqxCEFGewr+EoeV0o5FWaSkVxFhkBKcMTTibMnpUZmkG/JOhGzCR5qAJmy8TzHoL33P+gIZspDRwGZnAVgU5N55ffxE4I8Y8Qsncx63+RafVvu1cttrXWy5AQidExi+EQwlZmtmN8EmBpLJzPUhHTHLDyqJQTsu5KrHVX18Gw9Nc+DK/dTGW0BssyWasvKQwf/WgstmETMqD6A5XiYYjyKEkngkTMRx3LnNWFRgTiZQUBSIxNCrjjvWEq9yAxB9gjzav99DrIy7L0RhuDrCoKdOVkDu7e+/3P3w8OPzUqAe/fvzcXqs0a+E9QZw538NP1jbxRSN/2g3DwPXO59uw1fm/6sK9q/bXKpm6bF8PKhWp3a+E61ZZ1T2vsurKXxu9pSujkgvQZsb+2ECjETzlltG33DSvKPz6+9dvizcq/AajWLt9/98g/Gjx3Fp5X4XBsw/AGshXH9PN2m9QSwMEFAACAAgA/VJ+S2hxUpGaAQAAHwYAAB8AAAB1bml2ZXJzYWwvaHRtbF9za2luX3NldHRpbmdzLmpzjZRNb8IwDIbv/AqUXSfEPmG7ocGkSRwmjdu0QyimVKRJlaQdHeK/rw5fTeqOxRfy8uR17CredrrVYhHrPne37rfbv/t7pwFqVudw7euiRU9RZ0YkC5glKYhEAguQ4nj0JO/OBGXMpDOdlx9oa2p+TOE/Sy5MHc8IC01ohjpcEOA3oW2owz8nsVOra19TrdHz3Fole5GSFqTtSaVT7hh29epWvcQAVgXoC+iSR+CZDtxqI8+ODwOMOhepNOOynKpY9eY8Wsda5XLRln9VZqCrT77eA/2nwcvEsxOJsW8W0jDxZIjRTmYajIFD3scJBgkLPgdR8+279QfqGTcLCugiMYk90qMbjDqd8RgaXRqOMHxMVl6Nbg4wmpyFjd0Td7cYHiF4CbphNb7H8ECV5dk/PmCmVYwdaaDNnp9QofgikfEhdR+D5PCyaNvWvXOh7vpj5j0hFTyhFfX80rbZEYKGAK03lo55TZB3StkJSpREDkVo1LQq6DliwzmC+88u49byaJVW46EajlUbuF6Dniklqtt/XbpnmKuz+wVQSwMEFAACAAgA/VJ+Sz08L9HBAAAA5QEAABoAAAB1bml2ZXJzYWwvaTE4bl9wcmVzZXRzLnhtbJ2RsQrCMBCG9z5FuN3EbqUkdRPcHHSWmqYaaS8ll1of35SKdJGAQyD/8X0/JCd3r75jT+PJOlSQ8y0wg9o1Fm8Kzqf9pgBGocam7hwaBeiA7apM2rzAozdkArFYgaTgHsJQCjFNE7c0+NhArhtDLCauXS/i6R2K2RTDosLilvYv+zODKssYk9fRduGAVbzHtCCMvFYwOxeN3GLrQPwCGpMATKrBUAJofQJ4DAnAjytAiu+b56RHCvGjYpBitZ4qewNQSwMEFAACAAgA/VJ+SyPzQztyAAAAcgAAABwAAAB1bml2ZXJzYWwvbG9jYWxfc2V0dGluZ3MueG1ss7GvyM1RKEstKs7Mz7NVMtQzUFJIzUvOT8nMS7dVCg1x07VQUiguScxLSczJz0u1VcrLV1Kwt+OyyclPTswJTi0pASosVijISaxMLQpJzQUySlL9EnOBKp/tmfJ8ya5n09qfr9ivoJGcX1CpqaRvxwUAUEsDBBQAAgAIAESUV0cjtE77+wIAALAIAAAUAAAAdW5pdmVyc2FsL3BsYXllci54bWytVd9P2zAQfi7S/ofI79gtHQOqBMSQ0B7GhNSx7a0yiZt4TeLMdgjlr9/Zzu+lbEh7aJWc7/vufPfdxb96zlLviUnFRR6gBZ4jj+WhiHgeB+jh6+3xObq6fHfkFyndM+nxKEBlzg2ApsiLmAolLzSA76lOAtQzYGBGXiG5kFzvgfsUuNtIJ0v07mgGLrkKUKJ1sSKkqirMFSDyWIm0NCQKhyIjhWSK5ZpJ4tJAXoNd6b+j4ZeJnOh9wVQPWei3B65JWo5nxQck1RILGZOT+XxBftx9XocJy+gxz5WmeciQB5Wc2VI+0nB3J6IyZcrYZr5Lcs20NklY28zXK744zz0lwwA5h03GlKIxUzjNY0QclkyA/W1KVVLzqAGt4VU7XvNav4153zRutnOkcy7Kx5SrBI76kM46CfTJMKqf2etaBT00Cro1TMiT7FfJJYvs67dWjPMFcgFbxdk8sapCOICnWxpqIfc3AAMV1R3EbdOwaxq2oJYDt9HXHQVqbrtlVJeSNaWa+U88YuILlZIaWVxqWTKfjIw1lgzBPnFXrpvUNcRPdJae/kNvjN+oNT/Va52xgP/RmE9A1NaE5xF7vuXgo1kGNdUMim1sWBcpNjG7nFT5mPV0PTC5HOumwEU8TWXMYAwjqinp7OQQlEmqwCUs5QjbOzgITnicpPDTkwzj04M0GZW7SYbewUFwKsLdBLQ1t2Uk4zqOxNQqyCcT68QPS6VFxl+sPAd7Rq+sDl8buebouuDtwdn8j1EcxGgGc4smVpd56u2r5vDezKlWnc+mcJaBWmEemC4L59XMQlmMfCK2pWWqb/o5NfuwBx3lPDUd01zfQe+iWvMX5lU8Ml+6xdLUJGFGMwH6cL7sMUA/YbsMwlvToYhbkTd1wJjYN/dvK9ps+bp1ruuHOuxDDZ84qxzGzdRHUEcsRZlHox7iovuIqBR22rVk1EvZFm60OAGRiiJA7+GhvvPF6UV35bPFRYO1ed27wC6XN6z0OuFOQaTWdXsRv94N8PgbUEsDBBQAAgAIAP1SfkuNMDbvXAgAAJAgAAApAAAAdW5pdmVyc2FsL3NraW5fY3VzdG9taXphdGlvbl9zZXR0aW5ncy54bWy1Wmtu48gR/r+naChYYAME1oN6OdAooMiWTYxMaUXankkQCC2xbREm2QrZ0owW+pF/uUCQEwRBzhAEyF3yY/caqW6SFilLMmlPxLExrK76qrpe/ZB70ZMbaOuIM9/9iXCXBRbl3A0eo/53CPUWzGPhJKQR5VF1T7l3A4d9MYIHJmhAjTgJHBI6mhiN+jU0lB/U7ahdvQtvzUGzgTpN3MBdpOOWBmOXin6paDCmN+par3oAEeOGdEEDfhy1V82NvhQwgoiG3Agc+rWv5LmzQ/kZXIXEcYEv6reb4tmlWnd6UzyoWW91WnjXUBVFaSOtpdf12q7TueyodYRrzVZN2Q26DaWhoHqrVb9s7+qdRkuBt+FlG1Ca+LKNmp1ms6HvGrgB0khVB3pD23WUy3pdBW24e6nthsNBp1ZD9Xpdaeq7VlsZDmoIuBXAUJWucKCiKwOlvVMHar2roKE2HAybO6zjttZC3QZu12q75mCg1Gp75+5nl3XXnlp4Oqk7XwE8GoKjoyK3qkeSq7dYhyEw29RfeYRTFBCffqj8/O+//vL3f/38t7/88s//oB8WbLX9dSVJUJnMKXtqV54aE4EswPpHsHpVOZKySbuyhZGlI9f5UJmvOWfBxYIFHIy9CFjoE6/S/1WcO8nMikiyDQ3LyD2QBd2r68hPUbFEF+QzPOeEFsxfkWA7Yo/sYk4WT48hWwdOITOX2xUNPTd4Au7aZUfDZxV5bsQNTv2cfbgrnuJiK+hXERXmtbF4Ckl6ZE69VGNNfkrI7VW+7pED0Y0buVyKqnXxnBNdkUeaD0BXFc95mQC05KPWEc/rQpx+5cCuiPJvnGX3yJaGeSVxuzwrxVbrVdl8WoXsUTg7L/d6oJ/lPAbdJ3gUFtbEU0hITFAoLBSlxG1y/voBY/J62Et6PmiB4GabS0KSkJPBTBvfTFTz82w0vhrPBsZVpa/FVYlEWX73Q6Pd/VpvtaF1JYIFoawbdTTKgyEJ1qoVwzLt6Xg0A0A8mpn4k13pi9+lRce39sgwcaWf/Kc0wGSK7yp98buI6O10ik17Zo0MHc8Ma2aObemXEbaxXul/Zmu0JBuKOEMbl35BfEkR9Gc3pCjyXEcOiJ7tBmtaQJ8+vlENczbFlj01NNsYm5W+xcJw+xuJTNZ8CdmzJBFy3IjMPepItZAjclz0F9AuN2gI/vGlC5zMJ25wUUT7VL03zKuZPR6PrBk29ZRS6ePAQXpIhKbyQFPVwlPACAks5G8Tn8nskwhI9bzSINfG1fUIfmxhyLX7uPTgh7/BmgmGkExoUEAQEgdPIess63481YUPQSEiaEWi6AsLnVzSZENXANswtTGkpmZn8G0Bk2JD4N1gAalDF7wA3g22LPUKzwbjT5DjUJvjkkLjj1CSH0sKfcYW1BC2CoiZ6p1xpYqKEGWYFkhagwsi8t3bIrJYgJzw5sZl6wgowsNQJrIao4vSmiz84y0E0lBHJ6o9BgZny7dHd0PBlNCBda6ALmhDGtZFdv14a/x+NlSNEdZnkG76+H5myy4plPpkiwLGEXE2JFhQNKcLsoZK2MKY4zpyTERemvCntfsTIjzpP98nrcvU8afv32BSruEdsQw2zKAM9ikr/pp24bZkBm80ROT6SSuKOODNJlgaNtWpMf42IYpcf+3FXfpbBOrZuLLBetWO9/ureNj+D8ZYcQseGNDRBi4rJYRhJRZLDiyeXilBwxyCukncz6HhiyNqKQBznGCYDL0D5g48lzPkDjxaDuIeDyzDhs3WPZ2L40cBYVmrcdSOx1scEj0KJ/TnUp3TBwb7JY+STbyRgbVLhr9IlDNbpdzSYhv2CAw3AfMxTipA9VxfHKKKwd7e4NQV8WqQm889W3uOrG7PfZIrAvh57dOX+7CHkPmS6pEozet4UfrdOw2JpziN9U7KbSCeC7RwrDL1+a6IWVidatczTTU1LE4Uop694nJQHcInI9uajdSBQIAy8QlfLGEVfhAHveJY8YlAx0MV8JLJW5SEi+V///yP4jAH9sRUlFB/WxYHil90TfyM9weTcRr9sQCOrQ7yovKloGByoEpFi5+vbAMS9JscWUi8LPnMF3dchVRDCSRhVG1b1a5voEosWRRsHcJesCTIjTr9CI1P7vUr/RsSPkHjtBnzygJJz4vc5KVt2B9x19xzA1pS/N0rkZi8bUxmqq7Lsz/UqOcunuLl14EDTHLPhzz2WAZPu1ZN6M4HkNRxeXlMubilXQtaQvy+bwibo2vdM2F/o+IR6OE8d0ET8JB5E3G19fIuFxjETRykcZ+H4kifvmU5oiX7ksSu/0C8CNiypEPWCdgwEZvFBDJPO+SeitpxsrgJ5ZDxjnmwLmjxdDLQefqhlKYN5NVvVsEz7YXlcMxKhjKm74mH/Cb9yl/wZ4iH/JZYU8Zwrntp0+FQVjS9jxuQMEsvEjvgoYHsUglP+pbnERaMxL1slJlIQshz+syhfbk22q5Pk3IWtKzB1RMW94Ln7cuNkJlv5bQj8b1DbmCfvtXz+dvjLvfo6eSW84ASzLpavh+rgITnWAnE3x8cOiOmIr5d0Q8VOIiQxVJ0+qiCEowPFeHO+CuaU3KrtJ+JdpaRlNacF/VlP5ftvJTKQHTxcqpYXOznhXrVF37qVc9FqJfAng5gsPbnNMSQAy50uSRCeWKWfZlehd3JHemB3InRLABfAnYAZ6S0EjKEXGLJbVVaLfFLdhz2ltz16IamrSpDyDjn/Px7EVTH+eRW+Yg+8Gx6J5TSVZD0un0u5ntghn5SSp7IskoORkoWHSfzSM7+SLdKF5+9jUeWo7RNi3TPdmjGD6JePaIKeE95v1fNLrPQo158zXpIA1HAO/lHB/8DUEsDBBQAAgAIAABTfkvqgaxhNw0AAB0jAAAXAAAAdW5pdmVyc2FsL3VuaXZlcnNhbC5wbmftmntU0um6x3G62ozadXTU1HJPLs10tMlSEbdZmpMXvGVqyZhZk/cLaIhA48zorlBnTaZtTSFNRS01DTDw1pAwiUptRbz9ZPaQmqCSEiAisn8001nnrHXW+ef8yx+s33oe3s/7Pu/3vTzP+q3fTXigr8EO0x0QCMTA78ypEAhkcxgEsil7+1bQY37J0Ad86GWG+J6ENA+Zz4PG5qteAV4QyJPiT9djt4C2ftqZyEwIxJCp/emxU8mXIZCDbX6nvMKuxywCAbftZwD2srQ8Vw+tl7LF+HlAms3uiOAzVtVeI6fhXju3BEdsPb33+O7NF01e3yD9prcr+Djsxk5AWXJGoMxeEl+vLMd7rl+pk/kTg54XLA2H84BwwKNe7B5+rOzc8LtFmqAZplpo59kQc9uylCvxYDw3xP96a837pvGfA8y7pJU+Y8TTo5tAdxoaCGS1Gtoh8GqU+wHQAfFsym8ztPNcf+ftrqe1bcLPPgtj66GstdaJhqj+WiPP9db9+qDV68cLcUBZa1uN+cO1/2/Xt9NaB7y0Elj9jaw1fty8Tzv+z6RPwMfO3WFa38k8rbJ/P6ODdJAO0kE6SAfpIB2kg3SQDtJBOkgH6SAdpIN0kA7SQTro/4Do74FsweMPb2GJ/49u3MLhytmK1HMtnSv9oidsi2gAr1E3MZbo4vJQblMVwoOb0w1kaF/7Jk1PL1KPOd7K2ZjpM0YQqDcTJ8qvDggAxelgrubnACtDOwROOSNaYkhSiAuUxqpUD0kKGgRJuWvz9fyFwE1XgydfUJIAZ25C+W1qV09xToAiciPMPKwKKx+X68eIRehsTuY5x853v0YdT5kPwq8Ni+4EwVzTVRWp3c9y3r/25Vfh1ub3CF3vKwR4TT9doxJocLwOJaphfja9PWeQhURgZbxwIWtR1d1cMW09t2zCqMP8/v02qsNc5GCtBrpxp83YFAKZa8Dp4wlO8ddFDfUTM1W8r4FONilmUjr9+qChnTHlHE+6VDpnn8B8n2+Wcj71YZawLKVLNrqHFk5omEwUdk1dFxaKOTNIc5/Hqh22lCFJh7DocHBtdd/1I/2DxwWdTvm8XFSkdBQZd6HL0S5kpCMdW0Ub7vIdEjpRAyI4UQqEZMbUk5sdY9h1NRqgdb2CQE48XtsCeBt5jOD40ENAG5eOLvLrYs0pOWMnyMggUfXb0rmnCZueuiSJ21zgjGtXKE7TyQujFvpSnySAD1Owx3k5ROGpxcrgXbXNjjXefe05j0U5p1uXywutjtY1KZhjcQ2f9HUef5mKk1a49H8GalOPJUTlp2MnkZQBoTqXTFo5uzCeRf4QC47Cz1Tsl44hOTDxrKuLLCqbgzPN67ct9LaWG1hRvGCpe1MvGd1FBHYd4vCbf/W+6OAdcdESUxz23sSr5tcX9+oICu++WzPTh2SS5JbFOsVv1yxrmvkqJB9p/WiAVklDXOJSvRd+2grpXW7KTEQKHIuDaevtKVVxoZMGcyjYPq8ZAouVfDzlHAYygNmOTLDGLWx5/m9UC7DdjtMB55cFVxPmC9KJwHtGXh/Ye6RlnGA+y6On/S2suOCVhwsEkhRSgDeXokNL6aivwBn4oN4G0dZtP3ZLnSJV8nyQhcahuEggUZG49e7Sxm1SW8/SEz3It3fiYPqJ9dHbtOGE403p0dv0P3Jk5gmXgFCn2qGLryvdf2A2MrNm/3GM6F2bYlkgK1Ga27WX48ydQ1nKABE1HcGkZpKTMMX3ZU7yykDwJP6eszIanUoR2BZH0iyuAFD2Anh4k/nMbhyF1GYu35/9ObBynwfzqr30ss7TN9psXniZxMzwLmOSZRdiYzvBRSB8F/K8OqZsR4x1TmFvSJk1dEA6oh54UH2QBeU6JwxkdfkGSk1k3f5VHMrnYTHgOZDLkz330NlbITdqvTX7+hPDaQ4fBn6EPxIGd62ZOLHfrLHC3ohmwnoAO8tYKpaGiumGDbbWJEL6PidWx8Thy1MwYknWi1InYH2icDWYxp+hng9uwWRjXBfjRrBFZ9q5meOfo4YaVdCUEM8R2MaqsJCoDqCVfRBy3h5/8BlumfZ+4Cj3whcIQdNcumPP+opomW2J8Fh/x3SX1EMVU5kRSzXNXGkJvcU0ooyTzkCKL40Otp/1KItiKanL5omuIgHFXCYJLGyRRfDnZOdFOLF8wufeXKTbIN1kKAPcK1tOdCxJxxosfxTgVIsa/ErQxoV7ju5A3CZI76OhytfYsil+Xeypn9YCGdc6cpUrQ6oGhMPo6nLX9Wc2g3NEfHc39sWtUzQYqAyDEFtkus91dpLl6M94wIpIanxQirZP7btrylobcxkR8r6uR01IG7bb9T5HEdmxk633U7oXkMUGEAhzm2XuK1yx/8hXLitnfypRUneFzRau37JE4NWyNfmukwn3JFfnK7OnI4OOStTB0lF4cHxVFgJw+ydKuuCcH9WdPllHcmZls6CUqX3hPvCo/JonONpjxjBZ4UMLBDu78YMYVsykxhIkDn/OLM0Cz6vPn2GtjyU+bM72qu1cZpmJJ30vk2Oj95pgkgeWL7+oWIKTsEjxZVBODpQQDwuA28Z5FM2XiVvN7cgjmJpom8n/mslXrOyyyg+r9rbbuy6BbKCZaHW0Lhmx2HcMN/17ixW8dJigms93PUjoAtclwiftvMXWpy0plQN0dFbDg1JKVfQRxGJwmy3ZviB+7xe7GvLRxWXjD/K+mR996ZLX/7kl9v1r0U2bqvM9B66gogvFs3qBov85n1fYAv9kU5Z+OHur5h8HjoV9R5bWj8jf5HqiMD99P96peLndSXuhwgteEJYbPo5bpTi/FDUU4BUfMxTCOSbg55KDColsg7x+/JECLLvyNA1aeetL2RW1WoLvyXn3fFtEMXTlt3AwO3XzkmkAtcrn/PcAnStsTTYRMjiBijEI5KspMPUtKn47ZSC1sLM2/SzuB/zCNec/fnW2GGk9vGPAJnF/gcpeszuwOtoGvB8uJphwnIZUIZrm2EcVyxJ0d2DfPVMfQjnX8ihBhpn2qp02A9zGfeCRq/yeDcoa03KjteiQzAd489KGeCEodHgUCmD1NMNYi4JkZgZd2Tasvbo+a+nZyFF5OAczqYXKeLitEF45g1CO2+wYwNCT3D678teuCWGeL0Ib3TH9hRSCmR2BDw8duGa+9PV/W9lPKdv6LTWrbJdqZMJEeT3D8Xc8nRt3dUTlNCBk9bDj6zFJEMg9D/lY3GL2SyyvNTmu+1M7YVqlqc9l8gP3N1fRgjhuiWkp5tlDusxJPDtem6905WetmJSCcrMe5Pk9JkYZ1zbzoXHPDvsUqhwKttvJqt6Osh3y+t+oFQKEZX874RBjKoNzpKksJueabBojSX8O1axLxd6MsUe4XhSx7JQCPfUQ9/eiRqBQgMTMW5hBIFcEudLBhiBRVII3LnqMLOEeG1xxXA6zIk/6ftcgrhiQhn9rQiseS4sC1u5pReAmPoOJXhHp2IWLIUK2sz3va0qgaG1lJzHdkwJ4pJiJFY/Sr5EVJ7ts6LInt0nODXcGR11DS58/jJnCrwstE1FY1w1HvJIjqsIsXTs+9kyO2vV901+h1eHIPKOXKVNUov6HLfqvD2ecCM0C6ODY5oxsAZZ20Vi1ysvrb3kQXTW+SBN0byyump9t/PnI8V4xFV0+4fGW1qNevDnfYUK/0cujc89Wq6AWJ7Ub7RV65m7EhKSE/SjaSJtp5AvtXKo4FgGqB2aJLruSkpRNnfb1jPm6ion5DjlK72NY0B//zFIFFjlkdQz60Z8J7pwsAhuIIXOtyP6b74pDjXd2RCnQfkgi2/utVlYX5QrHkYuE3b1d92dik83XE6liqwNkf7o3TnTflmPwbgYdZr6S+eSvkV44LhPDPHy0obYGVHrXqHBoAn2GCM67hjad03RxowQU0xM/VVkip/BjGG3LF/llQvHDp7K5O3OFSIciB6s0ypL0F3LcHgb3DdpNvFwMgVzowd2UNPHzUsavglloFkoz+4OUEZxdMDFH46f2qOU5wvQv/LOUgARHW5sUbIymPMpMVs15atAHLdIo7pLOdnXn3wy7DscD2X8FVuy2QlI1o+1F9w8AGWBJmTIdF9ySTpuq37ft7u2oJfljOH5DSoxQANkIs0C3Y8mDw4Dxu3Y3n+WdGj8etor9IShBkTrXTpW0x1Ja5Vaw+mWSeZjDHxX2kelEsCRdu2CnmMakmsHzbYi5GR4BAdFSpAKso3v7gnvI7ixym8Rl+YlPbVSd9/puF0O7GXjPNdiPw+ty+id+lUG1higyJ95fKUZo6LC91aybtmAlzBYeTJYsWQOHuqfLPNMbSRld19UyfoQR9F3vGteWK6Ka8ge1n2eYe/4v9fqrWkmPpnu/3scvMNSrwuLFM9oGgY2lGeCS4hJ8tRV9Wgil5GyTxlAeom069tj0GwMxKYTZo1FLsk5qm3dH0+44XdC3O7YOyhupfsc0WvTX+vk1CV/y/HEW55o0mxzFrSdjln5p0Pr9Tgeeaj75bd5/AFBLAwQUAAIACAAAU35L8AGbtksAAABrAAAAGwAAAHVuaXZlcnNhbC91bml2ZXJzYWwucG5nLnhtbLOxr8jNUShLLSrOzM+zVTLUM1Cyt+PlsikoSi3LTC1XqACKAQUhQEmhEsg1QnDLM1NKMoBCBhYmCMGM1Mz0jBJbJQtDY7igPtBMAFBLAQIAABQAAgAIAP1SfksVDq0oZAQAAAcRAAAdAAAAAAAAAAEAAAAAAAAAAAB1bml2ZXJzYWwvY29tbW9uX21lc3NhZ2VzLmxuZ1BLAQIAABQAAgAIAP1SfksIfgsjKQMAAIYMAAAnAAAAAAAAAAEAAAAAAJ8EAAB1bml2ZXJzYWwvZmxhc2hfcHVibGlzaGluZ19zZXR0aW5ncy54bWxQSwECAAAUAAIACAD9Un5LtfwJZLoCAABVCgAAIQAAAAAAAAABAAAAAAANCAAAdW5pdmVyc2FsL2ZsYXNoX3NraW5fc2V0dGluZ3MueG1sUEsBAgAAFAACAAgA/VJ+SyqWD2f+AgAAlwsAACYAAAAAAAAAAQAAAAAABgsAAHVuaXZlcnNhbC9odG1sX3B1Ymxpc2hpbmdfc2V0dGluZ3MueG1sUEsBAgAAFAACAAgA/VJ+S2hxUpGaAQAAHwYAAB8AAAAAAAAAAQAAAAAASA4AAHVuaXZlcnNhbC9odG1sX3NraW5fc2V0dGluZ3MuanNQSwECAAAUAAIACAD9Un5LPTwv0cEAAADlAQAAGgAAAAAAAAABAAAAAAAfEAAAdW5pdmVyc2FsL2kxOG5fcHJlc2V0cy54bWxQSwECAAAUAAIACAD9Un5LI/NDO3IAAAByAAAAHAAAAAAAAAABAAAAAAAYEQAAdW5pdmVyc2FsL2xvY2FsX3NldHRpbmdzLnhtbFBLAQIAABQAAgAIAESUV0cjtE77+wIAALAIAAAUAAAAAAAAAAEAAAAAAMQRAAB1bml2ZXJzYWwvcGxheWVyLnhtbFBLAQIAABQAAgAIAP1SfkuNMDbvXAgAAJAgAAApAAAAAAAAAAEAAAAAAPEUAAB1bml2ZXJzYWwvc2tpbl9jdXN0b21pemF0aW9uX3NldHRpbmdzLnhtbFBLAQIAABQAAgAIAABTfkvqgaxhNw0AAB0jAAAXAAAAAAAAAAAAAAAAAJQdAAB1bml2ZXJzYWwvdW5pdmVyc2FsLnBuZ1BLAQIAABQAAgAIAABTfkvwAZu2SwAAAGsAAAAbAAAAAAAAAAEAAAAAAAArAAB1bml2ZXJzYWwvdW5pdmVyc2FsLnBuZy54bWxQSwUGAAAAAAsACwBJAwAAhCsAAAAA"/>
  <p:tag name="ISPRING_PRESENTATION_TITLE" val="演示文稿7"/>
</p:tagLst>
</file>

<file path=ppt/theme/theme1.xml><?xml version="1.0" encoding="utf-8"?>
<a:theme xmlns:a="http://schemas.openxmlformats.org/drawingml/2006/main" name="PPT定制1801380800">
  <a:themeElements>
    <a:clrScheme name="橙红色">
      <a:dk1>
        <a:sysClr val="windowText" lastClr="000000"/>
      </a:dk1>
      <a:lt1>
        <a:sysClr val="window" lastClr="FFFFFF"/>
      </a:lt1>
      <a:dk2>
        <a:srgbClr val="696464"/>
      </a:dk2>
      <a:lt2>
        <a:srgbClr val="E9E5DC"/>
      </a:lt2>
      <a:accent1>
        <a:srgbClr val="D34817"/>
      </a:accent1>
      <a:accent2>
        <a:srgbClr val="9B2D1F"/>
      </a:accent2>
      <a:accent3>
        <a:srgbClr val="A28E6A"/>
      </a:accent3>
      <a:accent4>
        <a:srgbClr val="956251"/>
      </a:accent4>
      <a:accent5>
        <a:srgbClr val="918485"/>
      </a:accent5>
      <a:accent6>
        <a:srgbClr val="855D5D"/>
      </a:accent6>
      <a:hlink>
        <a:srgbClr val="CC9900"/>
      </a:hlink>
      <a:folHlink>
        <a:srgbClr val="96A9A9"/>
      </a:folHlink>
    </a:clrScheme>
    <a:fontScheme name="Arial+微软雅黑">
      <a:majorFont>
        <a:latin typeface="Arial"/>
        <a:ea typeface="微软雅黑"/>
        <a:cs typeface=""/>
      </a:majorFont>
      <a:minorFont>
        <a:latin typeface="Arial"/>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txDef>
      <a:spPr>
        <a:noFill/>
      </a:spPr>
      <a:bodyPr wrap="none" rtlCol="0" anchor="ctr">
        <a:spAutoFit/>
      </a:bodyPr>
      <a:lstStyle>
        <a:defPPr>
          <a:lnSpc>
            <a:spcPct val="120000"/>
          </a:lnSpc>
          <a:defRPr dirty="0" smtClean="0">
            <a:solidFill>
              <a:schemeClr val="tx1">
                <a:lumMod val="75000"/>
                <a:lumOff val="25000"/>
              </a:schemeClr>
            </a:solidFill>
          </a:defRPr>
        </a:defPPr>
      </a:lstStyle>
    </a:txDef>
  </a:objectDefaul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4410</Words>
  <Application>WPS 演示</Application>
  <PresentationFormat>宽屏</PresentationFormat>
  <Paragraphs>261</Paragraphs>
  <Slides>37</Slides>
  <Notes>37</Notes>
  <HiddenSlides>0</HiddenSlides>
  <MMClips>0</MMClips>
  <ScaleCrop>false</ScaleCrop>
  <HeadingPairs>
    <vt:vector size="6" baseType="variant">
      <vt:variant>
        <vt:lpstr>已用的字体</vt:lpstr>
      </vt:variant>
      <vt:variant>
        <vt:i4>15</vt:i4>
      </vt:variant>
      <vt:variant>
        <vt:lpstr>主题</vt:lpstr>
      </vt:variant>
      <vt:variant>
        <vt:i4>1</vt:i4>
      </vt:variant>
      <vt:variant>
        <vt:lpstr>幻灯片标题</vt:lpstr>
      </vt:variant>
      <vt:variant>
        <vt:i4>37</vt:i4>
      </vt:variant>
    </vt:vector>
  </HeadingPairs>
  <TitlesOfParts>
    <vt:vector size="53" baseType="lpstr">
      <vt:lpstr>Arial</vt:lpstr>
      <vt:lpstr>宋体</vt:lpstr>
      <vt:lpstr>Wingdings</vt:lpstr>
      <vt:lpstr>方正有猫在_GBK</vt:lpstr>
      <vt:lpstr>方正卡通简体</vt:lpstr>
      <vt:lpstr>Arial</vt:lpstr>
      <vt:lpstr>微软雅黑</vt:lpstr>
      <vt:lpstr>Times New Roman</vt:lpstr>
      <vt:lpstr>Arial Unicode MS</vt:lpstr>
      <vt:lpstr>等线</vt:lpstr>
      <vt:lpstr>FZKTK--GBK1-0</vt:lpstr>
      <vt:lpstr>FZLTZHK--GBK1-0</vt:lpstr>
      <vt:lpstr>FZLANTY_XIANJW--GB1-0</vt:lpstr>
      <vt:lpstr>Segoe Print</vt:lpstr>
      <vt:lpstr>Calibri</vt:lpstr>
      <vt:lpstr>PPT定制1801380800</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演示文稿7</dc:title>
  <dc:creator>柚子设计</dc:creator>
  <cp:keywords>MC-PPT模板</cp:keywords>
  <cp:category>模板</cp:category>
  <cp:lastModifiedBy>lihuan</cp:lastModifiedBy>
  <cp:revision>299</cp:revision>
  <dcterms:created xsi:type="dcterms:W3CDTF">2017-12-03T06:36:00Z</dcterms:created>
  <dcterms:modified xsi:type="dcterms:W3CDTF">2021-03-25T09:43:48Z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2052-11.1.0.10356</vt:lpwstr>
  </property>
  <property fmtid="{D5CDD505-2E9C-101B-9397-08002B2CF9AE}" pid="3" name="ICV">
    <vt:lpwstr>1AA9BA16542843DEB011CBA5312F5978</vt:lpwstr>
  </property>
</Properties>
</file>