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312" r:id="rId7"/>
    <p:sldId id="434" r:id="rId8"/>
    <p:sldId id="537" r:id="rId9"/>
    <p:sldId id="525" r:id="rId10"/>
    <p:sldId id="538" r:id="rId11"/>
    <p:sldId id="526" r:id="rId12"/>
    <p:sldId id="539" r:id="rId13"/>
    <p:sldId id="540" r:id="rId14"/>
    <p:sldId id="541" r:id="rId15"/>
    <p:sldId id="542" r:id="rId16"/>
    <p:sldId id="543" r:id="rId17"/>
    <p:sldId id="527" r:id="rId18"/>
    <p:sldId id="544" r:id="rId19"/>
    <p:sldId id="545" r:id="rId20"/>
    <p:sldId id="264" r:id="rId21"/>
    <p:sldId id="546" r:id="rId22"/>
    <p:sldId id="547" r:id="rId23"/>
    <p:sldId id="548" r:id="rId24"/>
    <p:sldId id="549" r:id="rId25"/>
    <p:sldId id="326" r:id="rId26"/>
    <p:sldId id="364" r:id="rId27"/>
    <p:sldId id="532" r:id="rId28"/>
    <p:sldId id="502" r:id="rId29"/>
    <p:sldId id="299" r:id="rId30"/>
    <p:sldId id="550" r:id="rId31"/>
    <p:sldId id="504" r:id="rId32"/>
    <p:sldId id="551" r:id="rId33"/>
    <p:sldId id="503" r:id="rId34"/>
    <p:sldId id="536" r:id="rId35"/>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 shu" initials="X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9615"/>
    <a:srgbClr val="FF9933"/>
    <a:srgbClr val="E99E17"/>
    <a:srgbClr val="00A9D0"/>
    <a:srgbClr val="44BE9B"/>
    <a:srgbClr val="F3F3F3"/>
    <a:srgbClr val="F7FCFE"/>
    <a:srgbClr val="FFFFFC"/>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88" autoAdjust="0"/>
    <p:restoredTop sz="94618" autoAdjust="0"/>
  </p:normalViewPr>
  <p:slideViewPr>
    <p:cSldViewPr snapToGrid="0" showGuides="1">
      <p:cViewPr varScale="1">
        <p:scale>
          <a:sx n="91" d="100"/>
          <a:sy n="91" d="100"/>
        </p:scale>
        <p:origin x="56" y="244"/>
      </p:cViewPr>
      <p:guideLst>
        <p:guide orient="horz" pos="129"/>
        <p:guide orient="horz" pos="4154"/>
        <p:guide pos="230"/>
        <p:guide pos="7449"/>
        <p:guide orient="horz" pos="531"/>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2.xml"/><Relationship Id="rId4" Type="http://schemas.openxmlformats.org/officeDocument/2006/relationships/notesMaster" Target="notesMasters/notesMaster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矩形: 圆角 2"/>
          <p:cNvSpPr/>
          <p:nvPr userDrawn="1"/>
        </p:nvSpPr>
        <p:spPr>
          <a:xfrm>
            <a:off x="562175" y="719807"/>
            <a:ext cx="11393714" cy="60814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
        <p:nvSpPr>
          <p:cNvPr id="3" name="矩形: 圆角 2"/>
          <p:cNvSpPr/>
          <p:nvPr userDrawn="1"/>
        </p:nvSpPr>
        <p:spPr>
          <a:xfrm>
            <a:off x="497198" y="707234"/>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3" name="矩形: 圆角 2"/>
          <p:cNvSpPr/>
          <p:nvPr userDrawn="1"/>
        </p:nvSpPr>
        <p:spPr>
          <a:xfrm>
            <a:off x="590695"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3" name="矩形: 圆角 2"/>
          <p:cNvSpPr/>
          <p:nvPr userDrawn="1"/>
        </p:nvSpPr>
        <p:spPr>
          <a:xfrm>
            <a:off x="526903"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3" name="矩形: 圆角 2"/>
          <p:cNvSpPr/>
          <p:nvPr userDrawn="1"/>
        </p:nvSpPr>
        <p:spPr>
          <a:xfrm>
            <a:off x="519812" y="684365"/>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3" name="矩形: 圆角 2"/>
          <p:cNvSpPr/>
          <p:nvPr userDrawn="1"/>
        </p:nvSpPr>
        <p:spPr>
          <a:xfrm>
            <a:off x="491460" y="703776"/>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8"/>
          <a:stretch>
            <a:fillRect/>
          </a:stretch>
        </p:blipFill>
        <p:spPr>
          <a:xfrm>
            <a:off x="0" y="0"/>
            <a:ext cx="12192000" cy="68579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3.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3.xml"/><Relationship Id="rId2" Type="http://schemas.openxmlformats.org/officeDocument/2006/relationships/image" Target="../media/image29.png"/><Relationship Id="rId1"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文本框 6"/>
          <p:cNvSpPr txBox="1"/>
          <p:nvPr>
            <p:custDataLst>
              <p:tags r:id="rId1"/>
            </p:custDataLst>
          </p:nvPr>
        </p:nvSpPr>
        <p:spPr>
          <a:xfrm>
            <a:off x="631776" y="2380617"/>
            <a:ext cx="6768917" cy="1579663"/>
          </a:xfrm>
          <a:prstGeom prst="rect">
            <a:avLst/>
          </a:prstGeom>
          <a:noFill/>
        </p:spPr>
        <p:txBody>
          <a:bodyPr wrap="square" rtlCol="0" anchor="ctr">
            <a:spAutoFit/>
          </a:bodyPr>
          <a:lstStyle/>
          <a:p>
            <a:pPr algn="ctr">
              <a:lnSpc>
                <a:spcPct val="120000"/>
              </a:lnSpc>
            </a:pPr>
            <a:r>
              <a:rPr lang="zh-CN" altLang="en-US" sz="8800" b="1"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rPr>
              <a:t>有问有答</a:t>
            </a:r>
            <a:endParaRPr lang="zh-CN" sz="8800" b="1" dirty="0">
              <a:solidFill>
                <a:schemeClr val="bg1"/>
              </a:solidFill>
              <a:effectLst>
                <a:outerShdw blurRad="63500" sx="102000" sy="102000" algn="ctr" rotWithShape="0">
                  <a:prstClr val="black">
                    <a:alpha val="40000"/>
                  </a:prstClr>
                </a:outerShdw>
              </a:effectLst>
              <a:latin typeface="方正有猫在_GBK" panose="02000000000000000000" pitchFamily="2" charset="-122"/>
              <a:ea typeface="方正有猫在_GBK"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455" fill="hold">
                                          <p:stCondLst>
                                            <p:cond delay="0"/>
                                          </p:stCondLst>
                                        </p:cTn>
                                        <p:tgtEl>
                                          <p:spTgt spid="12"/>
                                        </p:tgtEl>
                                        <p:attrNameLst>
                                          <p:attrName>style.rotation</p:attrName>
                                        </p:attrNameLst>
                                      </p:cBhvr>
                                      <p:to>
                                        <p:strVal val="-45.0"/>
                                      </p:to>
                                    </p:set>
                                    <p:anim calcmode="lin" valueType="num">
                                      <p:cBhvr>
                                        <p:cTn id="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Python</a:t>
            </a:r>
            <a:r>
              <a:rPr lang="zh-CN" altLang="en-US" sz="5400" b="1" kern="0" dirty="0">
                <a:latin typeface="方正卡通简体" panose="02000000000000000000" pitchFamily="2" charset="-122"/>
                <a:ea typeface="方正卡通简体" panose="02000000000000000000" pitchFamily="2" charset="-122"/>
                <a:cs typeface="+mn-ea"/>
                <a:sym typeface="+mn-lt"/>
              </a:rPr>
              <a:t>模块</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675640" y="1967230"/>
            <a:ext cx="4272915" cy="64516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a:t>
            </a:r>
            <a:r>
              <a:rPr kumimoji="0" lang="en-US" altLang="zh-CN"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1</a:t>
            </a:r>
            <a:r>
              <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）模块的引用</a:t>
            </a:r>
            <a:endPar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sp>
        <p:nvSpPr>
          <p:cNvPr id="6" name="文本框 5"/>
          <p:cNvSpPr txBox="1"/>
          <p:nvPr/>
        </p:nvSpPr>
        <p:spPr>
          <a:xfrm>
            <a:off x="976011" y="3882483"/>
            <a:ext cx="10516066" cy="1555426"/>
          </a:xfrm>
          <a:prstGeom prst="rect">
            <a:avLst/>
          </a:prstGeom>
          <a:noFill/>
        </p:spPr>
        <p:txBody>
          <a:bodyPr wrap="square">
            <a:spAutoFit/>
          </a:bodyPr>
          <a:lstStyle/>
          <a:p>
            <a:pPr>
              <a:lnSpc>
                <a:spcPct val="150000"/>
              </a:lnSpc>
            </a:pPr>
            <a:r>
              <a:rPr lang="en-US" altLang="zh-CN" sz="2200" dirty="0"/>
              <a:t>import</a:t>
            </a:r>
            <a:r>
              <a:rPr lang="zh-CN" altLang="en-US" sz="2200" dirty="0"/>
              <a:t>语句也运行同时引用多个模块，这时模块名之间用逗号分隔。例如，编程时</a:t>
            </a:r>
            <a:endParaRPr lang="zh-CN" altLang="en-US" sz="2200" dirty="0"/>
          </a:p>
          <a:p>
            <a:pPr>
              <a:lnSpc>
                <a:spcPct val="150000"/>
              </a:lnSpc>
            </a:pPr>
            <a:r>
              <a:rPr lang="zh-CN" altLang="en-US" sz="2200" dirty="0"/>
              <a:t>如果需要使用</a:t>
            </a:r>
            <a:r>
              <a:rPr lang="en-US" altLang="zh-CN" sz="2200" dirty="0"/>
              <a:t>time</a:t>
            </a:r>
            <a:r>
              <a:rPr lang="zh-CN" altLang="en-US" sz="2200" dirty="0"/>
              <a:t>模块的功能，就要在程序最开始的地方使用</a:t>
            </a:r>
            <a:r>
              <a:rPr lang="en-US" altLang="zh-CN" sz="2200" dirty="0"/>
              <a:t>import time</a:t>
            </a:r>
            <a:r>
              <a:rPr lang="zh-CN" altLang="en-US" sz="2200" dirty="0"/>
              <a:t>语句。同时引用</a:t>
            </a:r>
            <a:r>
              <a:rPr lang="en-US" altLang="zh-CN" sz="2200" dirty="0"/>
              <a:t>time</a:t>
            </a:r>
            <a:r>
              <a:rPr lang="zh-CN" altLang="en-US" sz="2200" dirty="0"/>
              <a:t>、 </a:t>
            </a:r>
            <a:r>
              <a:rPr lang="en-US" altLang="zh-CN" sz="2200" dirty="0"/>
              <a:t>math</a:t>
            </a:r>
            <a:r>
              <a:rPr lang="zh-CN" altLang="en-US" sz="2200" dirty="0"/>
              <a:t>模块就使用</a:t>
            </a:r>
            <a:r>
              <a:rPr lang="en-US" altLang="zh-CN" sz="2200" dirty="0"/>
              <a:t>import time, math</a:t>
            </a:r>
            <a:r>
              <a:rPr lang="zh-CN" altLang="en-US" sz="2200" dirty="0"/>
              <a:t>语句</a:t>
            </a:r>
            <a:endParaRPr lang="zh-CN" altLang="en-US" sz="2200" dirty="0"/>
          </a:p>
        </p:txBody>
      </p:sp>
      <p:sp>
        <p:nvSpPr>
          <p:cNvPr id="7" name="文本框 6"/>
          <p:cNvSpPr txBox="1"/>
          <p:nvPr/>
        </p:nvSpPr>
        <p:spPr>
          <a:xfrm>
            <a:off x="1035855" y="2547804"/>
            <a:ext cx="9315916" cy="598805"/>
          </a:xfrm>
          <a:prstGeom prst="rect">
            <a:avLst/>
          </a:prstGeom>
          <a:noFill/>
        </p:spPr>
        <p:txBody>
          <a:bodyPr wrap="square">
            <a:spAutoFit/>
          </a:bodyPr>
          <a:lstStyle/>
          <a:p>
            <a:pPr>
              <a:lnSpc>
                <a:spcPct val="150000"/>
              </a:lnSpc>
            </a:pPr>
            <a:r>
              <a:rPr lang="zh-CN" altLang="en-US" sz="2200" dirty="0"/>
              <a:t>在</a:t>
            </a:r>
            <a:r>
              <a:rPr lang="en-US" altLang="zh-CN" sz="2200" dirty="0"/>
              <a:t>Python</a:t>
            </a:r>
            <a:r>
              <a:rPr lang="zh-CN" altLang="en-US" sz="2200" dirty="0"/>
              <a:t>中，使用关键字</a:t>
            </a:r>
            <a:r>
              <a:rPr lang="en-US" altLang="zh-CN" sz="2200" dirty="0"/>
              <a:t>import</a:t>
            </a:r>
            <a:r>
              <a:rPr lang="zh-CN" altLang="en-US" sz="2200" dirty="0"/>
              <a:t>引用模块。引用某个模块的语法一般如：</a:t>
            </a:r>
            <a:endParaRPr lang="zh-CN" altLang="en-US" sz="2200" dirty="0"/>
          </a:p>
        </p:txBody>
      </p:sp>
      <p:pic>
        <p:nvPicPr>
          <p:cNvPr id="4" name="图片 3"/>
          <p:cNvPicPr>
            <a:picLocks noChangeAspect="1"/>
          </p:cNvPicPr>
          <p:nvPr/>
        </p:nvPicPr>
        <p:blipFill>
          <a:blip r:embed="rId1"/>
          <a:stretch>
            <a:fillRect/>
          </a:stretch>
        </p:blipFill>
        <p:spPr>
          <a:xfrm>
            <a:off x="4370069" y="3269082"/>
            <a:ext cx="2238376" cy="456629"/>
          </a:xfrm>
          <a:prstGeom prst="rect">
            <a:avLst/>
          </a:prstGeom>
        </p:spPr>
      </p:pic>
      <p:pic>
        <p:nvPicPr>
          <p:cNvPr id="5" name="图片 4"/>
          <p:cNvPicPr>
            <a:picLocks noChangeAspect="1"/>
          </p:cNvPicPr>
          <p:nvPr/>
        </p:nvPicPr>
        <p:blipFill>
          <a:blip r:embed="rId2"/>
          <a:stretch>
            <a:fillRect/>
          </a:stretch>
        </p:blipFill>
        <p:spPr>
          <a:xfrm>
            <a:off x="10283825" y="4983480"/>
            <a:ext cx="1417955" cy="1714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Python</a:t>
            </a:r>
            <a:r>
              <a:rPr lang="zh-CN" altLang="en-US" sz="5400" b="1" kern="0" dirty="0">
                <a:latin typeface="方正卡通简体" panose="02000000000000000000" pitchFamily="2" charset="-122"/>
                <a:ea typeface="方正卡通简体" panose="02000000000000000000" pitchFamily="2" charset="-122"/>
                <a:cs typeface="+mn-ea"/>
                <a:sym typeface="+mn-lt"/>
              </a:rPr>
              <a:t>模块</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745490" y="2225040"/>
            <a:ext cx="4117975" cy="64516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a:t>
            </a:r>
            <a:r>
              <a:rPr kumimoji="0" lang="en-US" altLang="zh-CN"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1</a:t>
            </a:r>
            <a:r>
              <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）模块的引用</a:t>
            </a:r>
            <a:endPar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sp>
        <p:nvSpPr>
          <p:cNvPr id="6" name="文本框 5"/>
          <p:cNvSpPr txBox="1"/>
          <p:nvPr/>
        </p:nvSpPr>
        <p:spPr>
          <a:xfrm>
            <a:off x="1505585" y="2969260"/>
            <a:ext cx="9851390" cy="2122805"/>
          </a:xfrm>
          <a:prstGeom prst="rect">
            <a:avLst/>
          </a:prstGeom>
          <a:noFill/>
        </p:spPr>
        <p:txBody>
          <a:bodyPr wrap="square">
            <a:spAutoFit/>
          </a:bodyPr>
          <a:lstStyle/>
          <a:p>
            <a:pPr>
              <a:lnSpc>
                <a:spcPct val="150000"/>
              </a:lnSpc>
            </a:pPr>
            <a:r>
              <a:rPr lang="zh-CN" altLang="en-US" sz="2200" dirty="0"/>
              <a:t>当</a:t>
            </a:r>
            <a:r>
              <a:rPr lang="en-US" altLang="zh-CN" sz="2200" dirty="0"/>
              <a:t>Python</a:t>
            </a:r>
            <a:r>
              <a:rPr lang="zh-CN" altLang="en-US" sz="2200" dirty="0"/>
              <a:t>解释器遇到</a:t>
            </a:r>
            <a:r>
              <a:rPr lang="en-US" altLang="zh-CN" sz="2200" dirty="0"/>
              <a:t>import</a:t>
            </a:r>
            <a:r>
              <a:rPr lang="zh-CN" altLang="en-US" sz="2200" dirty="0"/>
              <a:t>语句，就会在当前路径下搜索对应的模块程序文件，如果当前路径下没有找到该文件就会去环境变量里指定的路径下搜索。找到该模块程序文件后就执行导入操作。因此，如果需要导入模块，一定要把</a:t>
            </a:r>
            <a:r>
              <a:rPr lang="en-US" altLang="zh-CN" sz="2200" dirty="0"/>
              <a:t>import</a:t>
            </a:r>
            <a:r>
              <a:rPr lang="zh-CN" altLang="en-US" sz="2200" dirty="0"/>
              <a:t>命令放在程序的最前面。</a:t>
            </a:r>
            <a:endParaRPr lang="zh-CN" altLang="en-US" sz="2200" dirty="0"/>
          </a:p>
        </p:txBody>
      </p:sp>
      <p:pic>
        <p:nvPicPr>
          <p:cNvPr id="5" name="图片 4"/>
          <p:cNvPicPr>
            <a:picLocks noChangeAspect="1"/>
          </p:cNvPicPr>
          <p:nvPr/>
        </p:nvPicPr>
        <p:blipFill>
          <a:blip r:embed="rId1"/>
          <a:stretch>
            <a:fillRect/>
          </a:stretch>
        </p:blipFill>
        <p:spPr>
          <a:xfrm>
            <a:off x="9835515" y="4669790"/>
            <a:ext cx="1614170" cy="19519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Python</a:t>
            </a:r>
            <a:r>
              <a:rPr lang="zh-CN" altLang="en-US" sz="5400" b="1" kern="0" dirty="0">
                <a:latin typeface="方正卡通简体" panose="02000000000000000000" pitchFamily="2" charset="-122"/>
                <a:ea typeface="方正卡通简体" panose="02000000000000000000" pitchFamily="2" charset="-122"/>
                <a:cs typeface="+mn-ea"/>
                <a:sym typeface="+mn-lt"/>
              </a:rPr>
              <a:t>模块</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790575" y="1896110"/>
            <a:ext cx="4732020" cy="64516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a:t>
            </a:r>
            <a:r>
              <a:rPr kumimoji="0" lang="en-US" altLang="zh-CN"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2</a:t>
            </a:r>
            <a:r>
              <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）模块功能的使用</a:t>
            </a:r>
            <a:endPar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sp>
        <p:nvSpPr>
          <p:cNvPr id="6" name="文本框 5"/>
          <p:cNvSpPr txBox="1"/>
          <p:nvPr/>
        </p:nvSpPr>
        <p:spPr>
          <a:xfrm>
            <a:off x="952501" y="2611921"/>
            <a:ext cx="10287231" cy="1106805"/>
          </a:xfrm>
          <a:prstGeom prst="rect">
            <a:avLst/>
          </a:prstGeom>
          <a:noFill/>
        </p:spPr>
        <p:txBody>
          <a:bodyPr wrap="square">
            <a:spAutoFit/>
          </a:bodyPr>
          <a:lstStyle/>
          <a:p>
            <a:pPr>
              <a:lnSpc>
                <a:spcPct val="150000"/>
              </a:lnSpc>
            </a:pPr>
            <a:r>
              <a:rPr lang="zh-CN" altLang="en-US" sz="2200" dirty="0"/>
              <a:t>在</a:t>
            </a:r>
            <a:r>
              <a:rPr lang="en-US" altLang="zh-CN" sz="2200" dirty="0"/>
              <a:t>Python</a:t>
            </a:r>
            <a:r>
              <a:rPr lang="zh-CN" altLang="en-US" sz="2200" dirty="0"/>
              <a:t>程序的开头，使用</a:t>
            </a:r>
            <a:r>
              <a:rPr lang="en-US" altLang="zh-CN" sz="2200" dirty="0"/>
              <a:t>import</a:t>
            </a:r>
            <a:r>
              <a:rPr lang="zh-CN" altLang="en-US" sz="2200" dirty="0"/>
              <a:t>语句引用模块后，在程序体中需要调用该模块的功能时，必须按照如下的方式进行调用。</a:t>
            </a:r>
            <a:endParaRPr lang="zh-CN" altLang="en-US" sz="2200" dirty="0"/>
          </a:p>
        </p:txBody>
      </p:sp>
      <p:pic>
        <p:nvPicPr>
          <p:cNvPr id="5" name="图片 4"/>
          <p:cNvPicPr>
            <a:picLocks noChangeAspect="1"/>
          </p:cNvPicPr>
          <p:nvPr/>
        </p:nvPicPr>
        <p:blipFill>
          <a:blip r:embed="rId1"/>
          <a:stretch>
            <a:fillRect/>
          </a:stretch>
        </p:blipFill>
        <p:spPr>
          <a:xfrm>
            <a:off x="9798001" y="4345105"/>
            <a:ext cx="1780186" cy="2152075"/>
          </a:xfrm>
          <a:prstGeom prst="rect">
            <a:avLst/>
          </a:prstGeom>
        </p:spPr>
      </p:pic>
      <p:pic>
        <p:nvPicPr>
          <p:cNvPr id="3" name="图片 2"/>
          <p:cNvPicPr>
            <a:picLocks noChangeAspect="1"/>
          </p:cNvPicPr>
          <p:nvPr/>
        </p:nvPicPr>
        <p:blipFill>
          <a:blip r:embed="rId2"/>
          <a:stretch>
            <a:fillRect/>
          </a:stretch>
        </p:blipFill>
        <p:spPr>
          <a:xfrm>
            <a:off x="6046586" y="3196039"/>
            <a:ext cx="5411243" cy="522615"/>
          </a:xfrm>
          <a:prstGeom prst="rect">
            <a:avLst/>
          </a:prstGeom>
        </p:spPr>
      </p:pic>
      <p:sp>
        <p:nvSpPr>
          <p:cNvPr id="9" name="文本框 8"/>
          <p:cNvSpPr txBox="1"/>
          <p:nvPr/>
        </p:nvSpPr>
        <p:spPr>
          <a:xfrm>
            <a:off x="913766" y="3966109"/>
            <a:ext cx="9372600" cy="1106805"/>
          </a:xfrm>
          <a:prstGeom prst="rect">
            <a:avLst/>
          </a:prstGeom>
          <a:noFill/>
        </p:spPr>
        <p:txBody>
          <a:bodyPr wrap="square">
            <a:spAutoFit/>
          </a:bodyPr>
          <a:lstStyle/>
          <a:p>
            <a:pPr>
              <a:lnSpc>
                <a:spcPct val="150000"/>
              </a:lnSpc>
            </a:pPr>
            <a:r>
              <a:rPr lang="zh-CN" altLang="en-US" sz="2200" dirty="0"/>
              <a:t>比如，要引用模块</a:t>
            </a:r>
            <a:r>
              <a:rPr lang="en-US" altLang="zh-CN" sz="2200" dirty="0"/>
              <a:t>math</a:t>
            </a:r>
            <a:r>
              <a:rPr lang="zh-CN" altLang="en-US" sz="2200" dirty="0"/>
              <a:t>，就要在程序最开始的地方用</a:t>
            </a:r>
            <a:r>
              <a:rPr lang="en-US" altLang="zh-CN" sz="2200" dirty="0"/>
              <a:t>import math</a:t>
            </a:r>
            <a:r>
              <a:rPr lang="zh-CN" altLang="en-US" sz="2200" dirty="0"/>
              <a:t>来引入。在调用</a:t>
            </a:r>
            <a:r>
              <a:rPr lang="en-US" altLang="zh-CN" sz="2200" dirty="0"/>
              <a:t>math</a:t>
            </a:r>
            <a:r>
              <a:rPr lang="zh-CN" altLang="en-US" sz="2200" dirty="0"/>
              <a:t>模块中的函数或参数时，按模块名</a:t>
            </a:r>
            <a:r>
              <a:rPr lang="en-US" altLang="zh-CN" sz="2200" dirty="0"/>
              <a:t>.</a:t>
            </a:r>
            <a:r>
              <a:rPr lang="zh-CN" altLang="en-US" sz="2200" dirty="0"/>
              <a:t>函数名的形式使用。</a:t>
            </a:r>
            <a:endParaRPr lang="zh-CN" altLang="en-US" sz="2200" dirty="0"/>
          </a:p>
        </p:txBody>
      </p:sp>
      <p:pic>
        <p:nvPicPr>
          <p:cNvPr id="11" name="图片 10"/>
          <p:cNvPicPr>
            <a:picLocks noChangeAspect="1"/>
          </p:cNvPicPr>
          <p:nvPr/>
        </p:nvPicPr>
        <p:blipFill>
          <a:blip r:embed="rId3"/>
          <a:stretch>
            <a:fillRect/>
          </a:stretch>
        </p:blipFill>
        <p:spPr>
          <a:xfrm>
            <a:off x="4071937" y="5228102"/>
            <a:ext cx="2714625"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Python</a:t>
            </a:r>
            <a:r>
              <a:rPr lang="zh-CN" altLang="en-US" sz="5400" b="1" kern="0" dirty="0">
                <a:latin typeface="方正卡通简体" panose="02000000000000000000" pitchFamily="2" charset="-122"/>
                <a:ea typeface="方正卡通简体" panose="02000000000000000000" pitchFamily="2" charset="-122"/>
                <a:cs typeface="+mn-ea"/>
                <a:sym typeface="+mn-lt"/>
              </a:rPr>
              <a:t>模块</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734695" y="2147570"/>
            <a:ext cx="3984625" cy="64516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a:t>
            </a:r>
            <a:r>
              <a:rPr kumimoji="0" lang="en-US" altLang="zh-CN"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3</a:t>
            </a:r>
            <a:r>
              <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）模块的部分引用</a:t>
            </a:r>
            <a:endPar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sp>
        <p:nvSpPr>
          <p:cNvPr id="6" name="文本框 5"/>
          <p:cNvSpPr txBox="1"/>
          <p:nvPr/>
        </p:nvSpPr>
        <p:spPr>
          <a:xfrm>
            <a:off x="1395730" y="2727960"/>
            <a:ext cx="9400540" cy="2122805"/>
          </a:xfrm>
          <a:prstGeom prst="rect">
            <a:avLst/>
          </a:prstGeom>
          <a:noFill/>
        </p:spPr>
        <p:txBody>
          <a:bodyPr wrap="square">
            <a:spAutoFit/>
          </a:bodyPr>
          <a:lstStyle/>
          <a:p>
            <a:pPr>
              <a:lnSpc>
                <a:spcPct val="150000"/>
              </a:lnSpc>
            </a:pPr>
            <a:r>
              <a:rPr lang="zh-CN" altLang="en-US" sz="2200" dirty="0"/>
              <a:t>一般，模块往往针对某方面的功能进行设计，里面封装的函数及参数的量比较多。具体应用时，往往只需要使用模块的部分功能，在</a:t>
            </a:r>
            <a:r>
              <a:rPr lang="en-US" altLang="zh-CN" sz="2200" dirty="0"/>
              <a:t>Python</a:t>
            </a:r>
            <a:r>
              <a:rPr lang="zh-CN" altLang="en-US" sz="2200" dirty="0"/>
              <a:t>编程时，可以使</a:t>
            </a:r>
            <a:r>
              <a:rPr lang="en-US" altLang="zh-CN" sz="2200" dirty="0"/>
              <a:t>from…import</a:t>
            </a:r>
            <a:r>
              <a:rPr lang="zh-CN" altLang="en-US" sz="2200" dirty="0"/>
              <a:t>语句来引入模块的部分功能函数。</a:t>
            </a:r>
            <a:r>
              <a:rPr lang="en-US" altLang="zh-CN" sz="2200" dirty="0"/>
              <a:t>from…import</a:t>
            </a:r>
            <a:r>
              <a:rPr lang="zh-CN" altLang="en-US" sz="2200" dirty="0"/>
              <a:t>语句允许从模块中导入指定的部分到当前命名空间中，具体语法如下：</a:t>
            </a:r>
            <a:endParaRPr lang="zh-CN" altLang="en-US" sz="2200" dirty="0"/>
          </a:p>
        </p:txBody>
      </p:sp>
      <p:pic>
        <p:nvPicPr>
          <p:cNvPr id="5" name="图片 4"/>
          <p:cNvPicPr>
            <a:picLocks noChangeAspect="1"/>
          </p:cNvPicPr>
          <p:nvPr/>
        </p:nvPicPr>
        <p:blipFill>
          <a:blip r:embed="rId1"/>
          <a:stretch>
            <a:fillRect/>
          </a:stretch>
        </p:blipFill>
        <p:spPr>
          <a:xfrm>
            <a:off x="9916746" y="4472105"/>
            <a:ext cx="1780186" cy="2152075"/>
          </a:xfrm>
          <a:prstGeom prst="rect">
            <a:avLst/>
          </a:prstGeom>
        </p:spPr>
      </p:pic>
      <p:pic>
        <p:nvPicPr>
          <p:cNvPr id="4" name="图片 3"/>
          <p:cNvPicPr>
            <a:picLocks noChangeAspect="1"/>
          </p:cNvPicPr>
          <p:nvPr/>
        </p:nvPicPr>
        <p:blipFill>
          <a:blip r:embed="rId2"/>
          <a:stretch>
            <a:fillRect/>
          </a:stretch>
        </p:blipFill>
        <p:spPr>
          <a:xfrm>
            <a:off x="2679066" y="5103495"/>
            <a:ext cx="5924550" cy="5143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Python</a:t>
            </a:r>
            <a:r>
              <a:rPr lang="zh-CN" altLang="en-US" sz="5400" b="1" kern="0" dirty="0">
                <a:latin typeface="方正卡通简体" panose="02000000000000000000" pitchFamily="2" charset="-122"/>
                <a:ea typeface="方正卡通简体" panose="02000000000000000000" pitchFamily="2" charset="-122"/>
                <a:cs typeface="+mn-ea"/>
                <a:sym typeface="+mn-lt"/>
              </a:rPr>
              <a:t>模块</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13765" y="1908175"/>
            <a:ext cx="4103370" cy="64516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a:t>
            </a:r>
            <a:r>
              <a:rPr kumimoji="0" lang="en-US" altLang="zh-CN"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3</a:t>
            </a:r>
            <a:r>
              <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）模块的部分引用</a:t>
            </a:r>
            <a:endPar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sp>
        <p:nvSpPr>
          <p:cNvPr id="6" name="文本框 5"/>
          <p:cNvSpPr txBox="1"/>
          <p:nvPr/>
        </p:nvSpPr>
        <p:spPr>
          <a:xfrm>
            <a:off x="789643" y="2553452"/>
            <a:ext cx="7744757" cy="539763"/>
          </a:xfrm>
          <a:prstGeom prst="rect">
            <a:avLst/>
          </a:prstGeom>
          <a:noFill/>
        </p:spPr>
        <p:txBody>
          <a:bodyPr wrap="square">
            <a:spAutoFit/>
          </a:bodyPr>
          <a:lstStyle/>
          <a:p>
            <a:pPr>
              <a:lnSpc>
                <a:spcPct val="150000"/>
              </a:lnSpc>
            </a:pPr>
            <a:r>
              <a:rPr lang="zh-CN" altLang="en-US" sz="2200" dirty="0"/>
              <a:t>例如，要导入模块</a:t>
            </a:r>
            <a:r>
              <a:rPr lang="en-US" altLang="zh-CN" sz="2200" dirty="0"/>
              <a:t>fib</a:t>
            </a:r>
            <a:r>
              <a:rPr lang="zh-CN" altLang="en-US" sz="2200" dirty="0"/>
              <a:t>中的 </a:t>
            </a:r>
            <a:r>
              <a:rPr lang="en-US" altLang="zh-CN" sz="2200" dirty="0" err="1"/>
              <a:t>fibonacci</a:t>
            </a:r>
            <a:r>
              <a:rPr lang="zh-CN" altLang="en-US" sz="2200" dirty="0"/>
              <a:t>函数，可以使用如下语句：</a:t>
            </a:r>
            <a:endParaRPr lang="zh-CN" altLang="en-US" sz="2200" dirty="0"/>
          </a:p>
        </p:txBody>
      </p:sp>
      <p:pic>
        <p:nvPicPr>
          <p:cNvPr id="3" name="图片 2"/>
          <p:cNvPicPr>
            <a:picLocks noChangeAspect="1"/>
          </p:cNvPicPr>
          <p:nvPr/>
        </p:nvPicPr>
        <p:blipFill>
          <a:blip r:embed="rId1"/>
          <a:stretch>
            <a:fillRect/>
          </a:stretch>
        </p:blipFill>
        <p:spPr>
          <a:xfrm>
            <a:off x="8405826" y="2619472"/>
            <a:ext cx="3367075" cy="444708"/>
          </a:xfrm>
          <a:prstGeom prst="rect">
            <a:avLst/>
          </a:prstGeom>
        </p:spPr>
      </p:pic>
      <p:sp>
        <p:nvSpPr>
          <p:cNvPr id="11" name="文本框 10"/>
          <p:cNvSpPr txBox="1"/>
          <p:nvPr/>
        </p:nvSpPr>
        <p:spPr>
          <a:xfrm>
            <a:off x="789643" y="3137659"/>
            <a:ext cx="10859432" cy="1106805"/>
          </a:xfrm>
          <a:prstGeom prst="rect">
            <a:avLst/>
          </a:prstGeom>
          <a:noFill/>
        </p:spPr>
        <p:txBody>
          <a:bodyPr wrap="square">
            <a:spAutoFit/>
          </a:bodyPr>
          <a:lstStyle/>
          <a:p>
            <a:pPr>
              <a:lnSpc>
                <a:spcPct val="150000"/>
              </a:lnSpc>
            </a:pPr>
            <a:r>
              <a:rPr lang="zh-CN" altLang="en-US" sz="2200" dirty="0"/>
              <a:t>这个声明不会把整个</a:t>
            </a:r>
            <a:r>
              <a:rPr lang="en-US" altLang="zh-CN" sz="2200" dirty="0"/>
              <a:t>fib</a:t>
            </a:r>
            <a:r>
              <a:rPr lang="zh-CN" altLang="en-US" sz="2200" dirty="0"/>
              <a:t>模块导入到当前的命名空间中，它只会将</a:t>
            </a:r>
            <a:r>
              <a:rPr lang="en-US" altLang="zh-CN" sz="2200" dirty="0"/>
              <a:t>fib</a:t>
            </a:r>
            <a:r>
              <a:rPr lang="zh-CN" altLang="en-US" sz="2200" dirty="0"/>
              <a:t>里的</a:t>
            </a:r>
            <a:r>
              <a:rPr lang="en-US" altLang="zh-CN" sz="2200" dirty="0"/>
              <a:t>fi </a:t>
            </a:r>
            <a:r>
              <a:rPr lang="en-US" altLang="zh-CN" sz="2200" dirty="0" err="1"/>
              <a:t>bonacci</a:t>
            </a:r>
            <a:r>
              <a:rPr lang="zh-CN" altLang="en-US" sz="2200" dirty="0"/>
              <a:t>函数单个引入到执行这个声明的模块的全局符号表。</a:t>
            </a:r>
            <a:endParaRPr lang="zh-CN" altLang="en-US" sz="2200" dirty="0"/>
          </a:p>
        </p:txBody>
      </p:sp>
      <p:sp>
        <p:nvSpPr>
          <p:cNvPr id="12" name="文本框 11"/>
          <p:cNvSpPr txBox="1"/>
          <p:nvPr/>
        </p:nvSpPr>
        <p:spPr>
          <a:xfrm>
            <a:off x="789643" y="4153265"/>
            <a:ext cx="5182531" cy="539763"/>
          </a:xfrm>
          <a:prstGeom prst="rect">
            <a:avLst/>
          </a:prstGeom>
          <a:noFill/>
        </p:spPr>
        <p:txBody>
          <a:bodyPr wrap="square">
            <a:spAutoFit/>
          </a:bodyPr>
          <a:lstStyle/>
          <a:p>
            <a:pPr>
              <a:lnSpc>
                <a:spcPct val="150000"/>
              </a:lnSpc>
            </a:pPr>
            <a:r>
              <a:rPr lang="en-US" altLang="zh-CN" sz="2200" dirty="0"/>
              <a:t>from…import</a:t>
            </a:r>
            <a:r>
              <a:rPr lang="zh-CN" altLang="en-US" sz="2200" dirty="0"/>
              <a:t>语句还有一种用法，就是</a:t>
            </a:r>
            <a:endParaRPr lang="zh-CN" altLang="en-US" sz="2200" dirty="0"/>
          </a:p>
        </p:txBody>
      </p:sp>
      <p:pic>
        <p:nvPicPr>
          <p:cNvPr id="14" name="图片 13"/>
          <p:cNvPicPr>
            <a:picLocks noChangeAspect="1"/>
          </p:cNvPicPr>
          <p:nvPr/>
        </p:nvPicPr>
        <p:blipFill>
          <a:blip r:embed="rId2"/>
          <a:stretch>
            <a:fillRect/>
          </a:stretch>
        </p:blipFill>
        <p:spPr>
          <a:xfrm>
            <a:off x="5838825" y="4301122"/>
            <a:ext cx="2171700" cy="381000"/>
          </a:xfrm>
          <a:prstGeom prst="rect">
            <a:avLst/>
          </a:prstGeom>
        </p:spPr>
      </p:pic>
      <p:sp>
        <p:nvSpPr>
          <p:cNvPr id="16" name="文本框 15"/>
          <p:cNvSpPr txBox="1"/>
          <p:nvPr/>
        </p:nvSpPr>
        <p:spPr>
          <a:xfrm>
            <a:off x="789643" y="4682122"/>
            <a:ext cx="11215675" cy="1106805"/>
          </a:xfrm>
          <a:prstGeom prst="rect">
            <a:avLst/>
          </a:prstGeom>
          <a:noFill/>
        </p:spPr>
        <p:txBody>
          <a:bodyPr wrap="square">
            <a:spAutoFit/>
          </a:bodyPr>
          <a:lstStyle/>
          <a:p>
            <a:pPr>
              <a:lnSpc>
                <a:spcPct val="150000"/>
              </a:lnSpc>
            </a:pPr>
            <a:r>
              <a:rPr lang="zh-CN" altLang="en-US" sz="2200" dirty="0"/>
              <a:t>该语句把一个模块的所有内容全都导入到当前的命名空间中。这一方法与</a:t>
            </a:r>
            <a:r>
              <a:rPr lang="en-US" altLang="zh-CN" sz="2200" dirty="0"/>
              <a:t>"import </a:t>
            </a:r>
            <a:r>
              <a:rPr lang="zh-CN" altLang="en-US" sz="2200" dirty="0"/>
              <a:t>模块名</a:t>
            </a:r>
            <a:r>
              <a:rPr lang="en-US" altLang="zh-CN" sz="2200" dirty="0"/>
              <a:t>"</a:t>
            </a:r>
            <a:r>
              <a:rPr lang="zh-CN" altLang="en-US" sz="2200" dirty="0"/>
              <a:t>语句效果是一样的。</a:t>
            </a:r>
            <a:endParaRPr lang="zh-CN" altLang="en-US" sz="2200" dirty="0"/>
          </a:p>
        </p:txBody>
      </p:sp>
      <p:sp>
        <p:nvSpPr>
          <p:cNvPr id="18" name="文本框 17"/>
          <p:cNvSpPr txBox="1"/>
          <p:nvPr/>
        </p:nvSpPr>
        <p:spPr>
          <a:xfrm>
            <a:off x="789643" y="5736062"/>
            <a:ext cx="7588591" cy="539763"/>
          </a:xfrm>
          <a:prstGeom prst="rect">
            <a:avLst/>
          </a:prstGeom>
          <a:noFill/>
        </p:spPr>
        <p:txBody>
          <a:bodyPr wrap="square">
            <a:spAutoFit/>
          </a:bodyPr>
          <a:lstStyle/>
          <a:p>
            <a:pPr>
              <a:lnSpc>
                <a:spcPct val="150000"/>
              </a:lnSpc>
            </a:pPr>
            <a:r>
              <a:rPr lang="zh-CN" altLang="en-US" sz="2200" dirty="0"/>
              <a:t>如果想一次性引入</a:t>
            </a:r>
            <a:r>
              <a:rPr lang="en-US" altLang="zh-CN" sz="2200" dirty="0"/>
              <a:t>math</a:t>
            </a:r>
            <a:r>
              <a:rPr lang="zh-CN" altLang="en-US" sz="2200" dirty="0"/>
              <a:t>模块中的所有功能，可以使用语句如：</a:t>
            </a:r>
            <a:endParaRPr lang="zh-CN" altLang="en-US" sz="2200" dirty="0"/>
          </a:p>
        </p:txBody>
      </p:sp>
      <p:pic>
        <p:nvPicPr>
          <p:cNvPr id="20" name="图片 19"/>
          <p:cNvPicPr>
            <a:picLocks noChangeAspect="1"/>
          </p:cNvPicPr>
          <p:nvPr/>
        </p:nvPicPr>
        <p:blipFill>
          <a:blip r:embed="rId3"/>
          <a:stretch>
            <a:fillRect/>
          </a:stretch>
        </p:blipFill>
        <p:spPr>
          <a:xfrm>
            <a:off x="8405826" y="5886878"/>
            <a:ext cx="2657475" cy="4476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Time </a:t>
            </a:r>
            <a:r>
              <a:rPr lang="zh-CN" altLang="en-US" sz="5400" b="1" kern="0" dirty="0">
                <a:latin typeface="方正卡通简体" panose="02000000000000000000" pitchFamily="2" charset="-122"/>
                <a:ea typeface="方正卡通简体" panose="02000000000000000000" pitchFamily="2" charset="-122"/>
                <a:cs typeface="+mn-ea"/>
                <a:sym typeface="+mn-lt"/>
              </a:rPr>
              <a:t>模块</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652270" y="2681605"/>
            <a:ext cx="9068435" cy="230695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Python</a:t>
            </a:r>
            <a:r>
              <a:rPr kumimoji="0" lang="zh-CN" altLang="en-US" sz="24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中，与时间处理相关的模块有：</a:t>
            </a:r>
            <a:r>
              <a:rPr kumimoji="0" lang="en-US" altLang="zh-CN" sz="24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c </a:t>
            </a:r>
            <a:r>
              <a:rPr kumimoji="0" lang="zh-CN" altLang="en-US" sz="24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a:t>
            </a:r>
            <a:r>
              <a:rPr kumimoji="0" lang="en-US" altLang="zh-CN" sz="24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datetime</a:t>
            </a:r>
            <a:r>
              <a:rPr kumimoji="0" lang="zh-CN" altLang="en-US" sz="24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和</a:t>
            </a:r>
            <a:r>
              <a:rPr kumimoji="0" lang="en-US" altLang="zh-CN" sz="24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calendar</a:t>
            </a:r>
            <a:r>
              <a:rPr kumimoji="0" lang="zh-CN" altLang="en-US" sz="24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。在程序设计中，往往需要计算时间，比如设计延时过程等。在调试及优化程序过程中，时间模块也很有用。比如，利用时间戳方法，来判断算法或程序段的耗时情况，作为优化程序的依据</a:t>
            </a:r>
            <a:endPar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pic>
        <p:nvPicPr>
          <p:cNvPr id="2" name="图片 1"/>
          <p:cNvPicPr>
            <a:picLocks noChangeAspect="1"/>
          </p:cNvPicPr>
          <p:nvPr/>
        </p:nvPicPr>
        <p:blipFill>
          <a:blip r:embed="rId1"/>
          <a:stretch>
            <a:fillRect/>
          </a:stretch>
        </p:blipFill>
        <p:spPr>
          <a:xfrm>
            <a:off x="9834896" y="4564073"/>
            <a:ext cx="1780186" cy="21520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Time </a:t>
            </a:r>
            <a:r>
              <a:rPr lang="zh-CN" altLang="en-US" sz="5400" b="1" kern="0" dirty="0">
                <a:latin typeface="方正卡通简体" panose="02000000000000000000" pitchFamily="2" charset="-122"/>
                <a:ea typeface="方正卡通简体" panose="02000000000000000000" pitchFamily="2" charset="-122"/>
                <a:cs typeface="+mn-ea"/>
                <a:sym typeface="+mn-lt"/>
              </a:rPr>
              <a:t>模块</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4418034" y="1896027"/>
            <a:ext cx="3563281" cy="49911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time</a:t>
            </a:r>
            <a:r>
              <a:rPr kumimoji="0" lang="zh-CN" altLang="en-US" sz="20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模块的主要函数</a:t>
            </a:r>
            <a:endParaRPr kumimoji="0" lang="zh-CN" altLang="en-US" sz="20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pic>
        <p:nvPicPr>
          <p:cNvPr id="5" name="图片 4"/>
          <p:cNvPicPr>
            <a:picLocks noChangeAspect="1"/>
          </p:cNvPicPr>
          <p:nvPr/>
        </p:nvPicPr>
        <p:blipFill>
          <a:blip r:embed="rId1"/>
          <a:stretch>
            <a:fillRect/>
          </a:stretch>
        </p:blipFill>
        <p:spPr>
          <a:xfrm>
            <a:off x="2292707" y="2491658"/>
            <a:ext cx="7351054" cy="2306213"/>
          </a:xfrm>
          <a:prstGeom prst="rect">
            <a:avLst/>
          </a:prstGeom>
        </p:spPr>
      </p:pic>
      <p:sp>
        <p:nvSpPr>
          <p:cNvPr id="9" name="文本框 8"/>
          <p:cNvSpPr txBox="1"/>
          <p:nvPr/>
        </p:nvSpPr>
        <p:spPr>
          <a:xfrm>
            <a:off x="913765" y="4798060"/>
            <a:ext cx="10572115" cy="1476375"/>
          </a:xfrm>
          <a:prstGeom prst="rect">
            <a:avLst/>
          </a:prstGeom>
          <a:noFill/>
        </p:spPr>
        <p:txBody>
          <a:bodyPr wrap="square">
            <a:spAutoFit/>
          </a:bodyPr>
          <a:lstStyle/>
          <a:p>
            <a:pPr>
              <a:lnSpc>
                <a:spcPct val="150000"/>
              </a:lnSpc>
            </a:pPr>
            <a:r>
              <a:rPr lang="zh-CN" altLang="en-US" sz="2000" dirty="0">
                <a:solidFill>
                  <a:srgbClr val="FF0000"/>
                </a:solidFill>
              </a:rPr>
              <a:t>需要注意的是</a:t>
            </a:r>
            <a:r>
              <a:rPr lang="zh-CN" altLang="en-US" sz="2000" dirty="0"/>
              <a:t>， </a:t>
            </a:r>
            <a:r>
              <a:rPr lang="en-US" altLang="zh-CN" sz="2000" dirty="0"/>
              <a:t>time .clock()</a:t>
            </a:r>
            <a:r>
              <a:rPr lang="zh-CN" altLang="en-US" sz="2000" dirty="0"/>
              <a:t>在不同的操作系统上运行结果的含义不同。</a:t>
            </a:r>
            <a:r>
              <a:rPr lang="en-US" altLang="zh-CN" sz="2000" dirty="0"/>
              <a:t>Windows</a:t>
            </a:r>
            <a:r>
              <a:rPr lang="zh-CN" altLang="en-US" sz="2000" dirty="0"/>
              <a:t>上，第一次调用返回的是进程实际运行的时间，而第二次之后的调用返回的是自第一次调用以后到当前调用的运行时间。</a:t>
            </a:r>
            <a:endParaRPr lang="zh-CN" alt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Time </a:t>
            </a:r>
            <a:r>
              <a:rPr lang="zh-CN" altLang="en-US" sz="5400" b="1" kern="0" dirty="0">
                <a:latin typeface="方正卡通简体" panose="02000000000000000000" pitchFamily="2" charset="-122"/>
                <a:ea typeface="方正卡通简体" panose="02000000000000000000" pitchFamily="2" charset="-122"/>
                <a:cs typeface="+mn-ea"/>
                <a:sym typeface="+mn-lt"/>
              </a:rPr>
              <a:t>模块</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7" name="文本框 6"/>
          <p:cNvSpPr txBox="1"/>
          <p:nvPr/>
        </p:nvSpPr>
        <p:spPr>
          <a:xfrm>
            <a:off x="801708" y="1963337"/>
            <a:ext cx="9278281" cy="598805"/>
          </a:xfrm>
          <a:prstGeom prst="rect">
            <a:avLst/>
          </a:prstGeom>
          <a:noFill/>
        </p:spPr>
        <p:txBody>
          <a:bodyPr wrap="square">
            <a:spAutoFit/>
          </a:bodyPr>
          <a:lstStyle/>
          <a:p>
            <a:pPr>
              <a:lnSpc>
                <a:spcPct val="150000"/>
              </a:lnSpc>
            </a:pPr>
            <a:r>
              <a:rPr lang="zh-CN" altLang="en-US" sz="2200" dirty="0">
                <a:solidFill>
                  <a:srgbClr val="FF0000"/>
                </a:solidFill>
              </a:rPr>
              <a:t>编程练习</a:t>
            </a:r>
            <a:r>
              <a:rPr lang="zh-CN" altLang="en-US" sz="2200" dirty="0"/>
              <a:t>：在</a:t>
            </a:r>
            <a:r>
              <a:rPr lang="en-US" altLang="zh-CN" sz="2200" dirty="0"/>
              <a:t>Python</a:t>
            </a:r>
            <a:r>
              <a:rPr lang="zh-CN" altLang="en-US" sz="2200" dirty="0"/>
              <a:t>交互式环境下针对</a:t>
            </a:r>
            <a:r>
              <a:rPr lang="en-US" altLang="zh-CN" sz="2200" dirty="0"/>
              <a:t>time</a:t>
            </a:r>
            <a:r>
              <a:rPr lang="zh-CN" altLang="en-US" sz="2200" dirty="0"/>
              <a:t>模块进行简单的编程实践。</a:t>
            </a:r>
            <a:endParaRPr lang="zh-CN" altLang="en-US" sz="2200" dirty="0"/>
          </a:p>
        </p:txBody>
      </p:sp>
      <p:sp>
        <p:nvSpPr>
          <p:cNvPr id="11" name="文本框 10"/>
          <p:cNvSpPr txBox="1"/>
          <p:nvPr/>
        </p:nvSpPr>
        <p:spPr>
          <a:xfrm>
            <a:off x="802003" y="2745696"/>
            <a:ext cx="10983256" cy="553085"/>
          </a:xfrm>
          <a:prstGeom prst="rect">
            <a:avLst/>
          </a:prstGeom>
          <a:noFill/>
        </p:spPr>
        <p:txBody>
          <a:bodyPr wrap="square">
            <a:spAutoFit/>
          </a:bodyPr>
          <a:lstStyle/>
          <a:p>
            <a:pPr>
              <a:lnSpc>
                <a:spcPct val="150000"/>
              </a:lnSpc>
            </a:pPr>
            <a:r>
              <a:rPr lang="zh-CN" altLang="en-US" sz="2000" dirty="0"/>
              <a:t>取当前时间的时间戳以及将时间戳转换成当前时区的时间格式的</a:t>
            </a:r>
            <a:r>
              <a:rPr lang="en-US" altLang="zh-CN" sz="2000" dirty="0"/>
              <a:t>Python</a:t>
            </a:r>
            <a:r>
              <a:rPr lang="zh-CN" altLang="en-US" sz="2000" dirty="0"/>
              <a:t>语句及执行情况示例如下：</a:t>
            </a:r>
            <a:endParaRPr lang="zh-CN" altLang="en-US" sz="2000" dirty="0"/>
          </a:p>
        </p:txBody>
      </p:sp>
      <p:pic>
        <p:nvPicPr>
          <p:cNvPr id="6" name="图片 5"/>
          <p:cNvPicPr>
            <a:picLocks noChangeAspect="1"/>
          </p:cNvPicPr>
          <p:nvPr/>
        </p:nvPicPr>
        <p:blipFill>
          <a:blip r:embed="rId1"/>
          <a:stretch>
            <a:fillRect/>
          </a:stretch>
        </p:blipFill>
        <p:spPr>
          <a:xfrm>
            <a:off x="1358485" y="3429000"/>
            <a:ext cx="9666991" cy="26797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51305" y="2791460"/>
            <a:ext cx="8858885" cy="1523365"/>
          </a:xfrm>
          <a:prstGeom prst="rect">
            <a:avLst/>
          </a:prstGeom>
        </p:spPr>
        <p:txBody>
          <a:bodyPr wrap="square" lIns="0" tIns="0" rIns="0" bIns="0">
            <a:spAutoFit/>
          </a:bodyPr>
          <a:lstStyle/>
          <a:p>
            <a:pPr>
              <a:lnSpc>
                <a:spcPct val="150000"/>
              </a:lnSpc>
            </a:pPr>
            <a:r>
              <a:rPr lang="en-US" altLang="zh-CN" sz="2200" dirty="0">
                <a:sym typeface="+mn-lt"/>
              </a:rPr>
              <a:t>Python</a:t>
            </a:r>
            <a:r>
              <a:rPr lang="zh-CN" altLang="en-US" sz="2200" dirty="0">
                <a:sym typeface="+mn-lt"/>
              </a:rPr>
              <a:t>数学模块</a:t>
            </a:r>
            <a:r>
              <a:rPr lang="en-US" altLang="zh-CN" sz="2200" dirty="0">
                <a:sym typeface="+mn-lt"/>
              </a:rPr>
              <a:t>math</a:t>
            </a:r>
            <a:r>
              <a:rPr lang="zh-CN" altLang="en-US" sz="2200" dirty="0">
                <a:sym typeface="+mn-lt"/>
              </a:rPr>
              <a:t>中提高了大量与数学计算有关的函数和数学常数，包括初等数论计算函数，包括三角函数、对数函数、指数函数，还包括一些数学单位之间的转换函数，在数学计算中非常实用。</a:t>
            </a:r>
            <a:endParaRPr lang="zh-CN" altLang="en-US" sz="2200" dirty="0">
              <a:solidFill>
                <a:srgbClr val="FF0000"/>
              </a:solidFill>
              <a:sym typeface="+mn-lt"/>
            </a:endParaRPr>
          </a:p>
        </p:txBody>
      </p:sp>
      <p:sp>
        <p:nvSpPr>
          <p:cNvPr id="10" name="矩形 9"/>
          <p:cNvSpPr/>
          <p:nvPr/>
        </p:nvSpPr>
        <p:spPr>
          <a:xfrm>
            <a:off x="913469" y="972697"/>
            <a:ext cx="8859181" cy="923330"/>
          </a:xfrm>
          <a:prstGeom prst="rect">
            <a:avLst/>
          </a:prstGeom>
        </p:spPr>
        <p:txBody>
          <a:bodyPr wrap="square">
            <a:spAutoFit/>
          </a:bodyPr>
          <a:lstStyle/>
          <a:p>
            <a:pPr defTabSz="1245870">
              <a:defRPr/>
            </a:pPr>
            <a:r>
              <a:rPr kumimoji="0" lang="en-US" altLang="zh-CN"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1.5 Math </a:t>
            </a:r>
            <a:r>
              <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模块</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3" name="图片 2"/>
          <p:cNvPicPr>
            <a:picLocks noChangeAspect="1"/>
          </p:cNvPicPr>
          <p:nvPr/>
        </p:nvPicPr>
        <p:blipFill>
          <a:blip r:embed="rId1"/>
          <a:stretch>
            <a:fillRect/>
          </a:stretch>
        </p:blipFill>
        <p:spPr>
          <a:xfrm>
            <a:off x="9862362" y="4315112"/>
            <a:ext cx="1780186" cy="21520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51724" y="1767081"/>
            <a:ext cx="5515441" cy="406778"/>
          </a:xfrm>
          <a:prstGeom prst="rect">
            <a:avLst/>
          </a:prstGeom>
        </p:spPr>
        <p:txBody>
          <a:bodyPr wrap="square" lIns="0" tIns="0" rIns="0" bIns="0">
            <a:spAutoFit/>
          </a:bodyPr>
          <a:lstStyle/>
          <a:p>
            <a:pPr>
              <a:lnSpc>
                <a:spcPct val="150000"/>
              </a:lnSpc>
            </a:pPr>
            <a:r>
              <a:rPr lang="en-US" altLang="zh-CN" sz="2000" dirty="0">
                <a:sym typeface="+mn-lt"/>
              </a:rPr>
              <a:t>math</a:t>
            </a:r>
            <a:r>
              <a:rPr lang="zh-CN" altLang="en-US" sz="2000" dirty="0">
                <a:sym typeface="+mn-lt"/>
              </a:rPr>
              <a:t>模块的主要函数及常数的用法说明</a:t>
            </a:r>
            <a:endParaRPr lang="zh-CN" altLang="en-US" sz="2000" dirty="0">
              <a:solidFill>
                <a:srgbClr val="FF0000"/>
              </a:solidFill>
              <a:sym typeface="+mn-lt"/>
            </a:endParaRPr>
          </a:p>
        </p:txBody>
      </p:sp>
      <p:sp>
        <p:nvSpPr>
          <p:cNvPr id="10" name="矩形 9"/>
          <p:cNvSpPr/>
          <p:nvPr/>
        </p:nvSpPr>
        <p:spPr>
          <a:xfrm>
            <a:off x="913469" y="843751"/>
            <a:ext cx="8859181" cy="923330"/>
          </a:xfrm>
          <a:prstGeom prst="rect">
            <a:avLst/>
          </a:prstGeom>
        </p:spPr>
        <p:txBody>
          <a:bodyPr wrap="square">
            <a:spAutoFit/>
          </a:bodyPr>
          <a:lstStyle/>
          <a:p>
            <a:pPr defTabSz="1245870">
              <a:defRPr/>
            </a:pPr>
            <a:r>
              <a:rPr kumimoji="0" lang="en-US" altLang="zh-CN"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1.5 Math </a:t>
            </a:r>
            <a:r>
              <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模块</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5" name="图片 4"/>
          <p:cNvPicPr>
            <a:picLocks noChangeAspect="1"/>
          </p:cNvPicPr>
          <p:nvPr/>
        </p:nvPicPr>
        <p:blipFill>
          <a:blip r:embed="rId1"/>
          <a:stretch>
            <a:fillRect/>
          </a:stretch>
        </p:blipFill>
        <p:spPr>
          <a:xfrm>
            <a:off x="2545884" y="2308513"/>
            <a:ext cx="6863228" cy="963544"/>
          </a:xfrm>
          <a:prstGeom prst="rect">
            <a:avLst/>
          </a:prstGeom>
        </p:spPr>
      </p:pic>
      <p:pic>
        <p:nvPicPr>
          <p:cNvPr id="7" name="图片 6"/>
          <p:cNvPicPr>
            <a:picLocks noChangeAspect="1"/>
          </p:cNvPicPr>
          <p:nvPr/>
        </p:nvPicPr>
        <p:blipFill>
          <a:blip r:embed="rId2"/>
          <a:stretch>
            <a:fillRect/>
          </a:stretch>
        </p:blipFill>
        <p:spPr>
          <a:xfrm>
            <a:off x="2531597" y="3271649"/>
            <a:ext cx="6877515" cy="31965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48692" y="2962881"/>
            <a:ext cx="7667008" cy="615553"/>
          </a:xfrm>
          <a:prstGeom prst="rect">
            <a:avLst/>
          </a:prstGeom>
        </p:spPr>
        <p:txBody>
          <a:bodyPr wrap="square" lIns="0" tIns="0" rIns="0" bIns="0">
            <a:spAutoFit/>
            <a:scene3d>
              <a:camera prst="orthographicFront"/>
              <a:lightRig rig="soft" dir="t">
                <a:rot lat="0" lon="0" rev="15600000"/>
              </a:lightRig>
            </a:scene3d>
            <a:sp3d extrusionH="57150" prstMaterial="softEdge">
              <a:bevelT w="25400" h="38100"/>
            </a:sp3d>
          </a:bodyPr>
          <a:lstStyle/>
          <a:p>
            <a:r>
              <a:rPr lang="zh-CN" altLang="en-US" sz="4000" b="1" dirty="0">
                <a:solidFill>
                  <a:schemeClr val="tx1"/>
                </a:solidFill>
                <a:latin typeface="方正有猫在_GBK" panose="02000000000000000000" pitchFamily="2" charset="-122"/>
                <a:ea typeface="方正有猫在_GBK" panose="02000000000000000000" pitchFamily="2" charset="-122"/>
                <a:cs typeface="+mn-ea"/>
                <a:sym typeface="+mn-lt"/>
              </a:rPr>
              <a:t>如何实现与机器人相互交流呢？</a:t>
            </a:r>
            <a:endParaRPr kumimoji="0" lang="zh-CN" altLang="en-US" sz="4000" b="1" i="0" u="none" strike="noStrike" kern="0" cap="none" spc="0" normalizeH="0" baseline="0" noProof="0" dirty="0">
              <a:solidFill>
                <a:schemeClr val="tx1"/>
              </a:solidFill>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4" name="图片 3"/>
          <p:cNvPicPr>
            <a:picLocks noChangeAspect="1"/>
          </p:cNvPicPr>
          <p:nvPr/>
        </p:nvPicPr>
        <p:blipFill>
          <a:blip r:embed="rId1"/>
          <a:stretch>
            <a:fillRect/>
          </a:stretch>
        </p:blipFill>
        <p:spPr>
          <a:xfrm>
            <a:off x="1257976" y="1938431"/>
            <a:ext cx="2143066" cy="29811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843751"/>
            <a:ext cx="8859181" cy="923330"/>
          </a:xfrm>
          <a:prstGeom prst="rect">
            <a:avLst/>
          </a:prstGeom>
        </p:spPr>
        <p:txBody>
          <a:bodyPr wrap="square">
            <a:spAutoFit/>
          </a:bodyPr>
          <a:lstStyle/>
          <a:p>
            <a:pPr defTabSz="1245870">
              <a:defRPr/>
            </a:pPr>
            <a:r>
              <a:rPr kumimoji="0" lang="en-US" altLang="zh-CN"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1.5 Math </a:t>
            </a:r>
            <a:r>
              <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模块</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096645" y="2555240"/>
            <a:ext cx="9984105" cy="2122805"/>
          </a:xfrm>
          <a:prstGeom prst="rect">
            <a:avLst/>
          </a:prstGeom>
          <a:noFill/>
        </p:spPr>
        <p:txBody>
          <a:bodyPr wrap="square">
            <a:spAutoFit/>
          </a:bodyPr>
          <a:lstStyle/>
          <a:p>
            <a:pPr>
              <a:lnSpc>
                <a:spcPct val="150000"/>
              </a:lnSpc>
            </a:pPr>
            <a:r>
              <a:rPr lang="zh-CN" altLang="en-US" sz="2200" dirty="0"/>
              <a:t>需要注意的是， </a:t>
            </a:r>
            <a:r>
              <a:rPr lang="en-US" altLang="zh-CN" sz="2200" dirty="0"/>
              <a:t>math.sqrt(x)</a:t>
            </a:r>
            <a:r>
              <a:rPr lang="zh-CN" altLang="en-US" sz="2200" dirty="0"/>
              <a:t>函数等价于</a:t>
            </a:r>
            <a:r>
              <a:rPr lang="en-US" altLang="zh-CN" sz="2200" dirty="0"/>
              <a:t>x**0.5</a:t>
            </a:r>
            <a:r>
              <a:rPr lang="zh-CN" altLang="en-US" sz="2200" dirty="0"/>
              <a:t>计算，但不能对负数求平方根，编程时要对输入的</a:t>
            </a:r>
            <a:r>
              <a:rPr lang="en-US" altLang="zh-CN" sz="2200" dirty="0"/>
              <a:t>x</a:t>
            </a:r>
            <a:r>
              <a:rPr lang="zh-CN" altLang="en-US" sz="2200" dirty="0"/>
              <a:t>值加以检查。 </a:t>
            </a:r>
            <a:r>
              <a:rPr lang="en-US" altLang="zh-CN" sz="2200" dirty="0"/>
              <a:t>pow(x,y)</a:t>
            </a:r>
            <a:r>
              <a:rPr lang="zh-CN" altLang="en-US" sz="2200" dirty="0"/>
              <a:t>函数可以作为</a:t>
            </a:r>
            <a:r>
              <a:rPr lang="en-US" altLang="zh-CN" sz="2200" dirty="0"/>
              <a:t>Python</a:t>
            </a:r>
            <a:r>
              <a:rPr lang="zh-CN" altLang="en-US" sz="2200" dirty="0"/>
              <a:t>内置函数来直接调用，内置函数的方法会把参数作为整型，而</a:t>
            </a:r>
            <a:r>
              <a:rPr lang="en-US" altLang="zh-CN" sz="2200" dirty="0"/>
              <a:t>math</a:t>
            </a:r>
            <a:r>
              <a:rPr lang="zh-CN" altLang="en-US" sz="2200" dirty="0"/>
              <a:t>模块则会把参数转换为</a:t>
            </a:r>
            <a:r>
              <a:rPr lang="en-US" altLang="zh-CN" sz="2200" dirty="0"/>
              <a:t>float</a:t>
            </a:r>
            <a:r>
              <a:rPr lang="zh-CN" altLang="en-US" sz="2200" dirty="0"/>
              <a:t>类型进行计算。</a:t>
            </a:r>
            <a:endParaRPr lang="zh-CN" altLang="en-US" sz="2200" dirty="0"/>
          </a:p>
        </p:txBody>
      </p:sp>
      <p:pic>
        <p:nvPicPr>
          <p:cNvPr id="4" name="图片 3"/>
          <p:cNvPicPr>
            <a:picLocks noChangeAspect="1"/>
          </p:cNvPicPr>
          <p:nvPr/>
        </p:nvPicPr>
        <p:blipFill>
          <a:blip r:embed="rId1"/>
          <a:stretch>
            <a:fillRect/>
          </a:stretch>
        </p:blipFill>
        <p:spPr>
          <a:xfrm>
            <a:off x="9300387" y="4319557"/>
            <a:ext cx="1780186" cy="21520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843751"/>
            <a:ext cx="8859181" cy="923330"/>
          </a:xfrm>
          <a:prstGeom prst="rect">
            <a:avLst/>
          </a:prstGeom>
        </p:spPr>
        <p:txBody>
          <a:bodyPr wrap="square">
            <a:spAutoFit/>
          </a:bodyPr>
          <a:lstStyle/>
          <a:p>
            <a:pPr defTabSz="1245870">
              <a:defRPr/>
            </a:pPr>
            <a:r>
              <a:rPr kumimoji="0" lang="en-US" altLang="zh-CN"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1.5 Math </a:t>
            </a:r>
            <a:r>
              <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模块</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13765" y="1871345"/>
            <a:ext cx="5122545" cy="645160"/>
          </a:xfrm>
          <a:prstGeom prst="rect">
            <a:avLst/>
          </a:prstGeom>
          <a:noFill/>
        </p:spPr>
        <p:txBody>
          <a:bodyPr wrap="square">
            <a:spAutoFit/>
          </a:bodyPr>
          <a:lstStyle/>
          <a:p>
            <a:pPr>
              <a:lnSpc>
                <a:spcPct val="150000"/>
              </a:lnSpc>
            </a:pPr>
            <a:r>
              <a:rPr lang="zh-CN" altLang="en-US" sz="2400" dirty="0">
                <a:solidFill>
                  <a:srgbClr val="FF0000"/>
                </a:solidFill>
              </a:rPr>
              <a:t>编程练习</a:t>
            </a:r>
            <a:r>
              <a:rPr lang="en-US" altLang="zh-CN" sz="2400" dirty="0">
                <a:solidFill>
                  <a:srgbClr val="FF0000"/>
                </a:solidFill>
              </a:rPr>
              <a:t>1</a:t>
            </a:r>
            <a:r>
              <a:rPr lang="zh-CN" altLang="en-US" sz="2400" dirty="0"/>
              <a:t>：求圆锥体体积</a:t>
            </a:r>
            <a:endParaRPr lang="zh-CN" altLang="en-US" sz="2400" dirty="0"/>
          </a:p>
        </p:txBody>
      </p:sp>
      <p:sp>
        <p:nvSpPr>
          <p:cNvPr id="6" name="文本框 5"/>
          <p:cNvSpPr txBox="1"/>
          <p:nvPr/>
        </p:nvSpPr>
        <p:spPr>
          <a:xfrm>
            <a:off x="3185449" y="2682337"/>
            <a:ext cx="1876425" cy="499111"/>
          </a:xfrm>
          <a:prstGeom prst="rect">
            <a:avLst/>
          </a:prstGeom>
          <a:noFill/>
        </p:spPr>
        <p:txBody>
          <a:bodyPr wrap="square">
            <a:spAutoFit/>
          </a:bodyPr>
          <a:lstStyle/>
          <a:p>
            <a:pPr>
              <a:lnSpc>
                <a:spcPct val="150000"/>
              </a:lnSpc>
            </a:pPr>
            <a:r>
              <a:rPr lang="zh-CN" altLang="en-US" sz="2000" dirty="0"/>
              <a:t>参考程序代码</a:t>
            </a:r>
            <a:endParaRPr lang="zh-CN" altLang="en-US" sz="2000" dirty="0"/>
          </a:p>
        </p:txBody>
      </p:sp>
      <p:pic>
        <p:nvPicPr>
          <p:cNvPr id="5" name="图片 4"/>
          <p:cNvPicPr>
            <a:picLocks noChangeAspect="1"/>
          </p:cNvPicPr>
          <p:nvPr/>
        </p:nvPicPr>
        <p:blipFill>
          <a:blip r:embed="rId1"/>
          <a:stretch>
            <a:fillRect/>
          </a:stretch>
        </p:blipFill>
        <p:spPr>
          <a:xfrm>
            <a:off x="1799907" y="3446780"/>
            <a:ext cx="5323785" cy="2767430"/>
          </a:xfrm>
          <a:prstGeom prst="rect">
            <a:avLst/>
          </a:prstGeom>
        </p:spPr>
      </p:pic>
      <p:pic>
        <p:nvPicPr>
          <p:cNvPr id="9" name="图片 8"/>
          <p:cNvPicPr>
            <a:picLocks noChangeAspect="1"/>
          </p:cNvPicPr>
          <p:nvPr/>
        </p:nvPicPr>
        <p:blipFill>
          <a:blip r:embed="rId2"/>
          <a:stretch>
            <a:fillRect/>
          </a:stretch>
        </p:blipFill>
        <p:spPr>
          <a:xfrm>
            <a:off x="7742203" y="3881457"/>
            <a:ext cx="2391466" cy="1512968"/>
          </a:xfrm>
          <a:prstGeom prst="rect">
            <a:avLst/>
          </a:prstGeom>
        </p:spPr>
      </p:pic>
      <p:sp>
        <p:nvSpPr>
          <p:cNvPr id="12" name="文本框 11"/>
          <p:cNvSpPr txBox="1"/>
          <p:nvPr/>
        </p:nvSpPr>
        <p:spPr>
          <a:xfrm>
            <a:off x="7714559" y="2710276"/>
            <a:ext cx="2237684" cy="499111"/>
          </a:xfrm>
          <a:prstGeom prst="rect">
            <a:avLst/>
          </a:prstGeom>
          <a:noFill/>
        </p:spPr>
        <p:txBody>
          <a:bodyPr wrap="square">
            <a:spAutoFit/>
          </a:bodyPr>
          <a:lstStyle/>
          <a:p>
            <a:pPr>
              <a:lnSpc>
                <a:spcPct val="150000"/>
              </a:lnSpc>
            </a:pPr>
            <a:r>
              <a:rPr lang="zh-CN" altLang="en-US" sz="2000" dirty="0"/>
              <a:t>程序运行结果</a:t>
            </a:r>
            <a:endParaRPr lang="zh-CN" alt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843751"/>
            <a:ext cx="8859181" cy="923330"/>
          </a:xfrm>
          <a:prstGeom prst="rect">
            <a:avLst/>
          </a:prstGeom>
        </p:spPr>
        <p:txBody>
          <a:bodyPr wrap="square">
            <a:spAutoFit/>
          </a:bodyPr>
          <a:lstStyle/>
          <a:p>
            <a:pPr defTabSz="1245870">
              <a:defRPr/>
            </a:pPr>
            <a:r>
              <a:rPr kumimoji="0" lang="en-US" altLang="zh-CN"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1.5 Math </a:t>
            </a:r>
            <a:r>
              <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模块</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13469" y="1922021"/>
            <a:ext cx="4649131" cy="645160"/>
          </a:xfrm>
          <a:prstGeom prst="rect">
            <a:avLst/>
          </a:prstGeom>
          <a:noFill/>
        </p:spPr>
        <p:txBody>
          <a:bodyPr wrap="square">
            <a:spAutoFit/>
          </a:bodyPr>
          <a:lstStyle/>
          <a:p>
            <a:pPr>
              <a:lnSpc>
                <a:spcPct val="150000"/>
              </a:lnSpc>
            </a:pPr>
            <a:r>
              <a:rPr lang="zh-CN" altLang="en-US" sz="2400" dirty="0">
                <a:solidFill>
                  <a:srgbClr val="FF0000"/>
                </a:solidFill>
              </a:rPr>
              <a:t>编程练习</a:t>
            </a:r>
            <a:r>
              <a:rPr lang="en-US" altLang="zh-CN" sz="2400" dirty="0">
                <a:solidFill>
                  <a:srgbClr val="FF0000"/>
                </a:solidFill>
              </a:rPr>
              <a:t>2</a:t>
            </a:r>
            <a:r>
              <a:rPr lang="zh-CN" altLang="en-US" sz="2400" dirty="0"/>
              <a:t>：根据输入求幂指数。</a:t>
            </a:r>
            <a:endParaRPr lang="zh-CN" altLang="en-US" sz="2400" dirty="0"/>
          </a:p>
        </p:txBody>
      </p:sp>
      <p:sp>
        <p:nvSpPr>
          <p:cNvPr id="6" name="文本框 5"/>
          <p:cNvSpPr txBox="1"/>
          <p:nvPr/>
        </p:nvSpPr>
        <p:spPr>
          <a:xfrm>
            <a:off x="1215123" y="3620147"/>
            <a:ext cx="1876425" cy="499111"/>
          </a:xfrm>
          <a:prstGeom prst="rect">
            <a:avLst/>
          </a:prstGeom>
          <a:noFill/>
        </p:spPr>
        <p:txBody>
          <a:bodyPr wrap="square">
            <a:spAutoFit/>
          </a:bodyPr>
          <a:lstStyle/>
          <a:p>
            <a:pPr>
              <a:lnSpc>
                <a:spcPct val="150000"/>
              </a:lnSpc>
            </a:pPr>
            <a:r>
              <a:rPr lang="zh-CN" altLang="en-US" sz="2000" dirty="0"/>
              <a:t>参考程序代码</a:t>
            </a:r>
            <a:endParaRPr lang="zh-CN" altLang="en-US" sz="2000" dirty="0"/>
          </a:p>
        </p:txBody>
      </p:sp>
      <p:sp>
        <p:nvSpPr>
          <p:cNvPr id="12" name="文本框 11"/>
          <p:cNvSpPr txBox="1"/>
          <p:nvPr/>
        </p:nvSpPr>
        <p:spPr>
          <a:xfrm>
            <a:off x="8315269" y="2755361"/>
            <a:ext cx="2237684" cy="499111"/>
          </a:xfrm>
          <a:prstGeom prst="rect">
            <a:avLst/>
          </a:prstGeom>
          <a:noFill/>
        </p:spPr>
        <p:txBody>
          <a:bodyPr wrap="square">
            <a:spAutoFit/>
          </a:bodyPr>
          <a:lstStyle/>
          <a:p>
            <a:pPr>
              <a:lnSpc>
                <a:spcPct val="150000"/>
              </a:lnSpc>
            </a:pPr>
            <a:r>
              <a:rPr lang="zh-CN" altLang="en-US" sz="2000" dirty="0"/>
              <a:t>程序运行结果</a:t>
            </a:r>
            <a:endParaRPr lang="zh-CN" altLang="en-US" sz="2000" dirty="0"/>
          </a:p>
        </p:txBody>
      </p:sp>
      <p:pic>
        <p:nvPicPr>
          <p:cNvPr id="3" name="图片 2"/>
          <p:cNvPicPr>
            <a:picLocks noChangeAspect="1"/>
          </p:cNvPicPr>
          <p:nvPr/>
        </p:nvPicPr>
        <p:blipFill>
          <a:blip r:embed="rId1"/>
          <a:stretch>
            <a:fillRect/>
          </a:stretch>
        </p:blipFill>
        <p:spPr>
          <a:xfrm>
            <a:off x="3215143" y="2892860"/>
            <a:ext cx="4048817" cy="727287"/>
          </a:xfrm>
          <a:prstGeom prst="rect">
            <a:avLst/>
          </a:prstGeom>
        </p:spPr>
      </p:pic>
      <p:pic>
        <p:nvPicPr>
          <p:cNvPr id="7" name="图片 6"/>
          <p:cNvPicPr>
            <a:picLocks noChangeAspect="1"/>
          </p:cNvPicPr>
          <p:nvPr/>
        </p:nvPicPr>
        <p:blipFill>
          <a:blip r:embed="rId2"/>
          <a:stretch>
            <a:fillRect/>
          </a:stretch>
        </p:blipFill>
        <p:spPr>
          <a:xfrm>
            <a:off x="3215144" y="3586181"/>
            <a:ext cx="4048817" cy="3008205"/>
          </a:xfrm>
          <a:prstGeom prst="rect">
            <a:avLst/>
          </a:prstGeom>
        </p:spPr>
      </p:pic>
      <p:pic>
        <p:nvPicPr>
          <p:cNvPr id="13" name="图片 12"/>
          <p:cNvPicPr>
            <a:picLocks noChangeAspect="1"/>
          </p:cNvPicPr>
          <p:nvPr/>
        </p:nvPicPr>
        <p:blipFill>
          <a:blip r:embed="rId3"/>
          <a:stretch>
            <a:fillRect/>
          </a:stretch>
        </p:blipFill>
        <p:spPr>
          <a:xfrm>
            <a:off x="7763276" y="3586181"/>
            <a:ext cx="3163146" cy="216799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74572" y="3212340"/>
            <a:ext cx="5907803" cy="700192"/>
          </a:xfrm>
          <a:prstGeom prst="rect">
            <a:avLst/>
          </a:prstGeom>
        </p:spPr>
        <p:txBody>
          <a:bodyPr wrap="square" lIns="0" tIns="0" rIns="0" bIns="0">
            <a:spAutoFit/>
          </a:bodyPr>
          <a:lstStyle/>
          <a:p>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2. </a:t>
            </a:r>
            <a:r>
              <a:rPr kumimoji="0" lang="zh-CN" altLang="en-US"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计算圆和球的面积</a:t>
            </a:r>
            <a:endParaRPr kumimoji="0" lang="zh-CN" altLang="en-US"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83374" y="1489569"/>
            <a:ext cx="3962573" cy="41842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1395" y="3267710"/>
            <a:ext cx="4204335" cy="2308225"/>
          </a:xfrm>
          <a:prstGeom prst="rect">
            <a:avLst/>
          </a:prstGeom>
        </p:spPr>
        <p:txBody>
          <a:bodyPr wrap="square" lIns="0" tIns="0" rIns="0" bIns="0">
            <a:spAutoFit/>
          </a:bodyPr>
          <a:lstStyle/>
          <a:p>
            <a:pPr>
              <a:lnSpc>
                <a:spcPct val="150000"/>
              </a:lnSpc>
            </a:pPr>
            <a:r>
              <a:rPr lang="zh-CN" altLang="en-US" sz="2000" dirty="0">
                <a:sym typeface="+mn-lt"/>
              </a:rPr>
              <a:t>设计一个程序，能够根据输入的一个数值，计算出以这个数值为半径的圆的周长、面积，以及以这个数值为半径的球的表面积、体积。当输入不是数值时，要求重新输入。</a:t>
            </a:r>
            <a:endParaRPr lang="zh-CN" altLang="en-US" sz="2000" dirty="0">
              <a:sym typeface="+mn-lt"/>
            </a:endParaRPr>
          </a:p>
        </p:txBody>
      </p:sp>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计算圆和球的面积</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1394180" y="2339741"/>
            <a:ext cx="2444108" cy="580415"/>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zh-CN" altLang="en-US" sz="2400" dirty="0">
                <a:solidFill>
                  <a:srgbClr val="FF0000"/>
                </a:solidFill>
              </a:rPr>
              <a:t>任务描述</a:t>
            </a:r>
            <a:endParaRPr lang="zh-CN" altLang="en-US" sz="2400" dirty="0">
              <a:solidFill>
                <a:srgbClr val="FF0000"/>
              </a:solidFill>
            </a:endParaRPr>
          </a:p>
        </p:txBody>
      </p:sp>
      <p:sp>
        <p:nvSpPr>
          <p:cNvPr id="11" name="文本框 10"/>
          <p:cNvSpPr txBox="1"/>
          <p:nvPr/>
        </p:nvSpPr>
        <p:spPr>
          <a:xfrm>
            <a:off x="5205653" y="2339900"/>
            <a:ext cx="2089573" cy="580415"/>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zh-CN" altLang="en-US" sz="2400" dirty="0">
                <a:solidFill>
                  <a:srgbClr val="FF0000"/>
                </a:solidFill>
              </a:rPr>
              <a:t>程序流程图</a:t>
            </a:r>
            <a:endParaRPr lang="zh-CN" altLang="en-US" sz="2400" dirty="0">
              <a:solidFill>
                <a:srgbClr val="FF0000"/>
              </a:solidFill>
            </a:endParaRPr>
          </a:p>
        </p:txBody>
      </p:sp>
      <p:pic>
        <p:nvPicPr>
          <p:cNvPr id="5" name="图片 4"/>
          <p:cNvPicPr>
            <a:picLocks noChangeAspect="1"/>
          </p:cNvPicPr>
          <p:nvPr/>
        </p:nvPicPr>
        <p:blipFill>
          <a:blip r:embed="rId1"/>
          <a:stretch>
            <a:fillRect/>
          </a:stretch>
        </p:blipFill>
        <p:spPr>
          <a:xfrm>
            <a:off x="7675882" y="1051143"/>
            <a:ext cx="2840590" cy="537823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计算圆和球的面积</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1153147" y="3429000"/>
            <a:ext cx="2444108" cy="580415"/>
          </a:xfrm>
          <a:prstGeom prst="rect">
            <a:avLst/>
          </a:prstGeom>
          <a:noFill/>
        </p:spPr>
        <p:txBody>
          <a:bodyPr wrap="square">
            <a:spAutoFit/>
          </a:bodyPr>
          <a:lstStyle/>
          <a:p>
            <a:pPr marL="285750" indent="-285750">
              <a:lnSpc>
                <a:spcPct val="150000"/>
              </a:lnSpc>
              <a:buFont typeface="Wingdings" panose="05000000000000000000" pitchFamily="2" charset="2"/>
              <a:buChar char="l"/>
            </a:pPr>
            <a:r>
              <a:rPr lang="zh-CN" altLang="en-US" sz="2400" dirty="0">
                <a:solidFill>
                  <a:srgbClr val="FF0000"/>
                </a:solidFill>
              </a:rPr>
              <a:t>参考代码</a:t>
            </a:r>
            <a:endParaRPr lang="zh-CN" altLang="en-US" sz="2400" dirty="0">
              <a:solidFill>
                <a:srgbClr val="FF0000"/>
              </a:solidFill>
            </a:endParaRPr>
          </a:p>
        </p:txBody>
      </p:sp>
      <p:pic>
        <p:nvPicPr>
          <p:cNvPr id="5" name="图片 4"/>
          <p:cNvPicPr>
            <a:picLocks noChangeAspect="1"/>
          </p:cNvPicPr>
          <p:nvPr/>
        </p:nvPicPr>
        <p:blipFill>
          <a:blip r:embed="rId1"/>
          <a:stretch>
            <a:fillRect/>
          </a:stretch>
        </p:blipFill>
        <p:spPr>
          <a:xfrm>
            <a:off x="3161030" y="1748790"/>
            <a:ext cx="4010660" cy="4863465"/>
          </a:xfrm>
          <a:prstGeom prst="rect">
            <a:avLst/>
          </a:prstGeom>
        </p:spPr>
      </p:pic>
      <p:pic>
        <p:nvPicPr>
          <p:cNvPr id="8" name="图片 7"/>
          <p:cNvPicPr>
            <a:picLocks noChangeAspect="1"/>
          </p:cNvPicPr>
          <p:nvPr/>
        </p:nvPicPr>
        <p:blipFill>
          <a:blip r:embed="rId2"/>
          <a:stretch>
            <a:fillRect/>
          </a:stretch>
        </p:blipFill>
        <p:spPr>
          <a:xfrm>
            <a:off x="7740280" y="4009415"/>
            <a:ext cx="3076575" cy="1685925"/>
          </a:xfrm>
          <a:prstGeom prst="rect">
            <a:avLst/>
          </a:prstGeom>
        </p:spPr>
      </p:pic>
      <p:sp>
        <p:nvSpPr>
          <p:cNvPr id="12" name="文本框 11"/>
          <p:cNvSpPr txBox="1"/>
          <p:nvPr/>
        </p:nvSpPr>
        <p:spPr>
          <a:xfrm>
            <a:off x="8008620" y="3056895"/>
            <a:ext cx="1981200" cy="580415"/>
          </a:xfrm>
          <a:prstGeom prst="rect">
            <a:avLst/>
          </a:prstGeom>
          <a:noFill/>
        </p:spPr>
        <p:txBody>
          <a:bodyPr wrap="square">
            <a:spAutoFit/>
          </a:bodyPr>
          <a:lstStyle/>
          <a:p>
            <a:pPr marL="342900" indent="-342900">
              <a:lnSpc>
                <a:spcPct val="150000"/>
              </a:lnSpc>
              <a:buFont typeface="Wingdings" panose="05000000000000000000" pitchFamily="2" charset="2"/>
              <a:buChar char="l"/>
            </a:pPr>
            <a:r>
              <a:rPr lang="zh-CN" altLang="en-US" sz="2400" dirty="0">
                <a:solidFill>
                  <a:srgbClr val="FF0000"/>
                </a:solidFill>
              </a:rPr>
              <a:t>运行结果</a:t>
            </a:r>
            <a:endParaRPr lang="zh-CN" altLang="en-US" sz="2400"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88872" y="3212340"/>
            <a:ext cx="6812630" cy="738664"/>
          </a:xfrm>
          <a:prstGeom prst="rect">
            <a:avLst/>
          </a:prstGeom>
        </p:spPr>
        <p:txBody>
          <a:bodyPr wrap="square" lIns="0" tIns="0" rIns="0" bIns="0">
            <a:spAutoFit/>
          </a:bodyPr>
          <a:lstStyle/>
          <a:p>
            <a:r>
              <a:rPr lang="en-US" altLang="zh-CN" sz="4550" b="1" dirty="0">
                <a:solidFill>
                  <a:prstClr val="black"/>
                </a:solidFill>
                <a:latin typeface="方正有猫在_GBK" panose="02000000000000000000" pitchFamily="2" charset="-122"/>
                <a:ea typeface="方正有猫在_GBK" panose="02000000000000000000" pitchFamily="2" charset="-122"/>
                <a:cs typeface="+mn-ea"/>
                <a:sym typeface="+mn-lt"/>
              </a:rPr>
              <a:t>3</a:t>
            </a:r>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 </a:t>
            </a:r>
            <a:r>
              <a:rPr lang="zh-CN" altLang="en-US" sz="48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54799" y="1489569"/>
            <a:ext cx="3962573" cy="418420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 </a:t>
            </a:r>
            <a:r>
              <a:rPr lang="zh-CN" altLang="en-US" sz="4800" b="1" kern="0" dirty="0">
                <a:latin typeface="方正卡通简体" panose="02000000000000000000" pitchFamily="2" charset="-122"/>
                <a:ea typeface="方正卡通简体" panose="02000000000000000000" pitchFamily="2" charset="-122"/>
                <a:cs typeface="+mn-ea"/>
                <a:sym typeface="+mn-lt"/>
              </a:rPr>
              <a:t>程序调试</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062355" y="2313940"/>
            <a:ext cx="10066020" cy="2630170"/>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200" b="0" i="0" dirty="0">
                <a:solidFill>
                  <a:srgbClr val="242021"/>
                </a:solidFill>
                <a:effectLst/>
                <a:latin typeface="Times New Roman" panose="02020603050405020304" pitchFamily="18" charset="0"/>
                <a:cs typeface="Times New Roman" panose="02020603050405020304" pitchFamily="18" charset="0"/>
              </a:rPr>
              <a:t>编写程序时，往往不能一次全部正确。出现编程错误时，要善于利用程序调试技巧去快速排出错误。在编程圈里，程序错误俗称</a:t>
            </a:r>
            <a:r>
              <a:rPr lang="en-US" altLang="zh-CN" sz="2200" b="0" i="0" dirty="0">
                <a:solidFill>
                  <a:srgbClr val="242021"/>
                </a:solidFill>
                <a:effectLst/>
                <a:latin typeface="Times New Roman" panose="02020603050405020304" pitchFamily="18" charset="0"/>
                <a:cs typeface="Times New Roman" panose="02020603050405020304" pitchFamily="18" charset="0"/>
              </a:rPr>
              <a:t>bug</a:t>
            </a:r>
            <a:r>
              <a:rPr lang="zh-CN" altLang="en-US" sz="2200" b="0" i="0" dirty="0">
                <a:solidFill>
                  <a:srgbClr val="242021"/>
                </a:solidFill>
                <a:effectLst/>
                <a:latin typeface="Times New Roman" panose="02020603050405020304" pitchFamily="18" charset="0"/>
                <a:cs typeface="Times New Roman" panose="02020603050405020304" pitchFamily="18" charset="0"/>
              </a:rPr>
              <a:t>，它与程序规模成正比。即使经验丰富的资深程序员也时常出现</a:t>
            </a:r>
            <a:r>
              <a:rPr lang="en-US" altLang="zh-CN" sz="2200" b="0" i="0" dirty="0">
                <a:solidFill>
                  <a:srgbClr val="242021"/>
                </a:solidFill>
                <a:effectLst/>
                <a:latin typeface="Times New Roman" panose="02020603050405020304" pitchFamily="18" charset="0"/>
                <a:cs typeface="Times New Roman" panose="02020603050405020304" pitchFamily="18" charset="0"/>
              </a:rPr>
              <a:t>bug</a:t>
            </a:r>
            <a:r>
              <a:rPr lang="zh-CN" altLang="en-US" sz="2200" b="0" i="0" dirty="0">
                <a:solidFill>
                  <a:srgbClr val="242021"/>
                </a:solidFill>
                <a:effectLst/>
                <a:latin typeface="Times New Roman" panose="02020603050405020304" pitchFamily="18" charset="0"/>
                <a:cs typeface="Times New Roman" panose="02020603050405020304" pitchFamily="18" charset="0"/>
              </a:rPr>
              <a:t>，时常为排出</a:t>
            </a:r>
            <a:r>
              <a:rPr lang="en-US" altLang="zh-CN" sz="2200" b="0" i="0" dirty="0">
                <a:solidFill>
                  <a:srgbClr val="242021"/>
                </a:solidFill>
                <a:effectLst/>
                <a:latin typeface="Times New Roman" panose="02020603050405020304" pitchFamily="18" charset="0"/>
                <a:cs typeface="Times New Roman" panose="02020603050405020304" pitchFamily="18" charset="0"/>
              </a:rPr>
              <a:t>bug</a:t>
            </a:r>
            <a:r>
              <a:rPr lang="zh-CN" altLang="en-US" sz="2200" b="0" i="0" dirty="0">
                <a:solidFill>
                  <a:srgbClr val="242021"/>
                </a:solidFill>
                <a:effectLst/>
                <a:latin typeface="Times New Roman" panose="02020603050405020304" pitchFamily="18" charset="0"/>
                <a:cs typeface="Times New Roman" panose="02020603050405020304" pitchFamily="18" charset="0"/>
              </a:rPr>
              <a:t>而操心。找到并排出程序错误的过程称为调试，也俗称</a:t>
            </a:r>
            <a:r>
              <a:rPr lang="en-US" altLang="zh-CN" sz="2200" b="0" i="0" dirty="0">
                <a:solidFill>
                  <a:srgbClr val="242021"/>
                </a:solidFill>
                <a:effectLst/>
                <a:latin typeface="Times New Roman" panose="02020603050405020304" pitchFamily="18" charset="0"/>
                <a:cs typeface="Times New Roman" panose="02020603050405020304" pitchFamily="18" charset="0"/>
              </a:rPr>
              <a:t>Debug</a:t>
            </a:r>
            <a:r>
              <a:rPr lang="zh-CN" altLang="en-US" sz="2200" b="0" i="0" dirty="0">
                <a:solidFill>
                  <a:srgbClr val="242021"/>
                </a:solidFill>
                <a:effectLst/>
                <a:latin typeface="Times New Roman" panose="02020603050405020304" pitchFamily="18" charset="0"/>
                <a:cs typeface="Times New Roman" panose="02020603050405020304" pitchFamily="18" charset="0"/>
              </a:rPr>
              <a:t>。 </a:t>
            </a:r>
            <a:r>
              <a:rPr lang="en-US" altLang="zh-CN" sz="2200" b="0" i="0" dirty="0">
                <a:solidFill>
                  <a:srgbClr val="242021"/>
                </a:solidFill>
                <a:effectLst/>
                <a:latin typeface="Times New Roman" panose="02020603050405020304" pitchFamily="18" charset="0"/>
                <a:cs typeface="Times New Roman" panose="02020603050405020304" pitchFamily="18" charset="0"/>
              </a:rPr>
              <a:t>Debug</a:t>
            </a:r>
            <a:r>
              <a:rPr lang="zh-CN" altLang="en-US" sz="2200" b="0" i="0" dirty="0">
                <a:solidFill>
                  <a:srgbClr val="242021"/>
                </a:solidFill>
                <a:effectLst/>
                <a:latin typeface="Times New Roman" panose="02020603050405020304" pitchFamily="18" charset="0"/>
                <a:cs typeface="Times New Roman" panose="02020603050405020304" pitchFamily="18" charset="0"/>
              </a:rPr>
              <a:t>过程非常重要，除了需要编程者的经验外，借助专业工具和编程技巧有利于快速定位到问题代码。</a:t>
            </a:r>
            <a:endParaRPr lang="zh-CN" altLang="en-US" sz="2200" b="0" i="0" dirty="0">
              <a:solidFill>
                <a:srgbClr val="242021"/>
              </a:solidFill>
              <a:effectLst/>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9822565" y="4454177"/>
            <a:ext cx="1780186" cy="21520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 </a:t>
            </a:r>
            <a:r>
              <a:rPr lang="zh-CN" altLang="en-US" sz="4800" b="1" kern="0" dirty="0">
                <a:latin typeface="方正卡通简体" panose="02000000000000000000" pitchFamily="2" charset="-122"/>
                <a:ea typeface="方正卡通简体" panose="02000000000000000000" pitchFamily="2" charset="-122"/>
                <a:cs typeface="+mn-ea"/>
                <a:sym typeface="+mn-lt"/>
              </a:rPr>
              <a:t>程序调试</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1266825" y="2245995"/>
            <a:ext cx="9862820" cy="2630170"/>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en-US" altLang="zh-CN" sz="2200" b="0" i="0" dirty="0">
                <a:solidFill>
                  <a:srgbClr val="242021"/>
                </a:solidFill>
                <a:effectLst/>
                <a:latin typeface="Times New Roman" panose="02020603050405020304" pitchFamily="18" charset="0"/>
                <a:cs typeface="Times New Roman" panose="02020603050405020304" pitchFamily="18" charset="0"/>
              </a:rPr>
              <a:t>Python</a:t>
            </a:r>
            <a:r>
              <a:rPr lang="zh-CN" altLang="en-US" sz="2200" b="0" i="0" dirty="0">
                <a:solidFill>
                  <a:srgbClr val="242021"/>
                </a:solidFill>
                <a:effectLst/>
                <a:latin typeface="Times New Roman" panose="02020603050405020304" pitchFamily="18" charset="0"/>
                <a:cs typeface="Times New Roman" panose="02020603050405020304" pitchFamily="18" charset="0"/>
              </a:rPr>
              <a:t>是解释型语音，调试程序有不便之处。利用</a:t>
            </a:r>
            <a:r>
              <a:rPr lang="en-US" altLang="zh-CN" sz="2200" b="0" i="0" dirty="0">
                <a:solidFill>
                  <a:srgbClr val="242021"/>
                </a:solidFill>
                <a:effectLst/>
                <a:latin typeface="Times New Roman" panose="02020603050405020304" pitchFamily="18" charset="0"/>
                <a:cs typeface="Times New Roman" panose="02020603050405020304" pitchFamily="18" charset="0"/>
              </a:rPr>
              <a:t>print()</a:t>
            </a:r>
            <a:r>
              <a:rPr lang="zh-CN" altLang="en-US" sz="2200" b="0" i="0" dirty="0">
                <a:solidFill>
                  <a:srgbClr val="242021"/>
                </a:solidFill>
                <a:effectLst/>
                <a:latin typeface="Times New Roman" panose="02020603050405020304" pitchFamily="18" charset="0"/>
                <a:cs typeface="Times New Roman" panose="02020603050405020304" pitchFamily="18" charset="0"/>
              </a:rPr>
              <a:t>函数不断输出待观察变量或表达式的值，有利于快速定位和发现错误代码。在交互式编程环境或</a:t>
            </a:r>
            <a:r>
              <a:rPr lang="en-US" altLang="zh-CN" sz="2200" b="0" i="0" dirty="0">
                <a:solidFill>
                  <a:srgbClr val="242021"/>
                </a:solidFill>
                <a:effectLst/>
                <a:latin typeface="Times New Roman" panose="02020603050405020304" pitchFamily="18" charset="0"/>
                <a:cs typeface="Times New Roman" panose="02020603050405020304" pitchFamily="18" charset="0"/>
              </a:rPr>
              <a:t>IDLE</a:t>
            </a:r>
            <a:r>
              <a:rPr lang="zh-CN" altLang="en-US" sz="2200" b="0" i="0" dirty="0">
                <a:solidFill>
                  <a:srgbClr val="242021"/>
                </a:solidFill>
                <a:effectLst/>
                <a:latin typeface="Times New Roman" panose="02020603050405020304" pitchFamily="18" charset="0"/>
                <a:cs typeface="Times New Roman" panose="02020603050405020304" pitchFamily="18" charset="0"/>
              </a:rPr>
              <a:t>编程工具中，没有专门的</a:t>
            </a:r>
            <a:r>
              <a:rPr lang="en-US" altLang="zh-CN" sz="2200" b="0" i="0" dirty="0">
                <a:solidFill>
                  <a:srgbClr val="242021"/>
                </a:solidFill>
                <a:effectLst/>
                <a:latin typeface="Times New Roman" panose="02020603050405020304" pitchFamily="18" charset="0"/>
                <a:cs typeface="Times New Roman" panose="02020603050405020304" pitchFamily="18" charset="0"/>
              </a:rPr>
              <a:t>Debug</a:t>
            </a:r>
            <a:r>
              <a:rPr lang="zh-CN" altLang="en-US" sz="2200" b="0" i="0" dirty="0">
                <a:solidFill>
                  <a:srgbClr val="242021"/>
                </a:solidFill>
                <a:effectLst/>
                <a:latin typeface="Times New Roman" panose="02020603050405020304" pitchFamily="18" charset="0"/>
                <a:cs typeface="Times New Roman" panose="02020603050405020304" pitchFamily="18" charset="0"/>
              </a:rPr>
              <a:t>工具，多使用</a:t>
            </a:r>
            <a:r>
              <a:rPr lang="en-US" altLang="zh-CN" sz="2200" b="0" i="0" dirty="0">
                <a:solidFill>
                  <a:srgbClr val="242021"/>
                </a:solidFill>
                <a:effectLst/>
                <a:latin typeface="Times New Roman" panose="02020603050405020304" pitchFamily="18" charset="0"/>
                <a:cs typeface="Times New Roman" panose="02020603050405020304" pitchFamily="18" charset="0"/>
              </a:rPr>
              <a:t>print()</a:t>
            </a:r>
            <a:r>
              <a:rPr lang="zh-CN" altLang="en-US" sz="2200" b="0" i="0" dirty="0">
                <a:solidFill>
                  <a:srgbClr val="242021"/>
                </a:solidFill>
                <a:effectLst/>
                <a:latin typeface="Times New Roman" panose="02020603050405020304" pitchFamily="18" charset="0"/>
                <a:cs typeface="Times New Roman" panose="02020603050405020304" pitchFamily="18" charset="0"/>
              </a:rPr>
              <a:t>函数监控变量值得变化。在部分专业的</a:t>
            </a:r>
            <a:r>
              <a:rPr lang="en-US" altLang="zh-CN" sz="2200" b="0" i="0" dirty="0">
                <a:solidFill>
                  <a:srgbClr val="242021"/>
                </a:solidFill>
                <a:effectLst/>
                <a:latin typeface="Times New Roman" panose="02020603050405020304" pitchFamily="18" charset="0"/>
                <a:cs typeface="Times New Roman" panose="02020603050405020304" pitchFamily="18" charset="0"/>
              </a:rPr>
              <a:t>Python</a:t>
            </a:r>
            <a:r>
              <a:rPr lang="zh-CN" altLang="en-US" sz="2200" b="0" i="0" dirty="0">
                <a:solidFill>
                  <a:srgbClr val="242021"/>
                </a:solidFill>
                <a:effectLst/>
                <a:latin typeface="Times New Roman" panose="02020603050405020304" pitchFamily="18" charset="0"/>
                <a:cs typeface="Times New Roman" panose="02020603050405020304" pitchFamily="18" charset="0"/>
              </a:rPr>
              <a:t>编程工具中，提供了强大的</a:t>
            </a:r>
            <a:r>
              <a:rPr lang="en-US" altLang="zh-CN" sz="2200" b="0" i="0" dirty="0">
                <a:solidFill>
                  <a:srgbClr val="242021"/>
                </a:solidFill>
                <a:effectLst/>
                <a:latin typeface="Times New Roman" panose="02020603050405020304" pitchFamily="18" charset="0"/>
                <a:cs typeface="Times New Roman" panose="02020603050405020304" pitchFamily="18" charset="0"/>
              </a:rPr>
              <a:t>Debug</a:t>
            </a:r>
            <a:r>
              <a:rPr lang="zh-CN" altLang="en-US" sz="2200" b="0" i="0" dirty="0">
                <a:solidFill>
                  <a:srgbClr val="242021"/>
                </a:solidFill>
                <a:effectLst/>
                <a:latin typeface="Times New Roman" panose="02020603050405020304" pitchFamily="18" charset="0"/>
                <a:cs typeface="Times New Roman" panose="02020603050405020304" pitchFamily="18" charset="0"/>
              </a:rPr>
              <a:t>工具，比如单步、设置断点、连续运行到断点等功能，大大方便了程序调试。</a:t>
            </a:r>
            <a:endParaRPr lang="zh-CN" altLang="en-US" sz="2200" b="0" i="0" dirty="0">
              <a:solidFill>
                <a:srgbClr val="242021"/>
              </a:solidFill>
              <a:effectLst/>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9349490" y="4591337"/>
            <a:ext cx="1780186" cy="21520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 </a:t>
            </a:r>
            <a:r>
              <a:rPr lang="zh-CN" altLang="en-US" sz="4800" b="1" kern="0" dirty="0">
                <a:latin typeface="方正卡通简体" panose="02000000000000000000" pitchFamily="2" charset="-122"/>
                <a:ea typeface="方正卡通简体" panose="02000000000000000000" pitchFamily="2" charset="-122"/>
                <a:cs typeface="+mn-ea"/>
                <a:sym typeface="+mn-lt"/>
              </a:rPr>
              <a:t>空值比较时的编程建议</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876300" y="2182495"/>
            <a:ext cx="10789285" cy="1014730"/>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en-US" altLang="zh-CN" sz="2000" b="0" i="0" dirty="0">
                <a:solidFill>
                  <a:srgbClr val="242021"/>
                </a:solidFill>
                <a:effectLst/>
                <a:latin typeface="Times New Roman" panose="02020603050405020304" pitchFamily="18" charset="0"/>
                <a:cs typeface="Times New Roman" panose="02020603050405020304" pitchFamily="18" charset="0"/>
              </a:rPr>
              <a:t>PEP8</a:t>
            </a:r>
            <a:r>
              <a:rPr lang="zh-CN" altLang="en-US" sz="2000" b="0" i="0" dirty="0">
                <a:solidFill>
                  <a:srgbClr val="242021"/>
                </a:solidFill>
                <a:effectLst/>
                <a:latin typeface="Times New Roman" panose="02020603050405020304" pitchFamily="18" charset="0"/>
                <a:cs typeface="Times New Roman" panose="02020603050405020304" pitchFamily="18" charset="0"/>
              </a:rPr>
              <a:t>编程规范中，总结了许多编程经验供初学者学习。编程时，可能会遇到与空值进行比较的情况， </a:t>
            </a:r>
            <a:r>
              <a:rPr lang="en-US" altLang="zh-CN" sz="2000" b="0" i="0" dirty="0">
                <a:solidFill>
                  <a:srgbClr val="242021"/>
                </a:solidFill>
                <a:effectLst/>
                <a:latin typeface="Times New Roman" panose="02020603050405020304" pitchFamily="18" charset="0"/>
                <a:cs typeface="Times New Roman" panose="02020603050405020304" pitchFamily="18" charset="0"/>
              </a:rPr>
              <a:t>PEP8</a:t>
            </a:r>
            <a:r>
              <a:rPr lang="zh-CN" altLang="en-US" sz="2000" b="0" i="0" dirty="0">
                <a:solidFill>
                  <a:srgbClr val="242021"/>
                </a:solidFill>
                <a:effectLst/>
                <a:latin typeface="Times New Roman" panose="02020603050405020304" pitchFamily="18" charset="0"/>
                <a:cs typeface="Times New Roman" panose="02020603050405020304" pitchFamily="18" charset="0"/>
              </a:rPr>
              <a:t>给出了如下建议供学习者借鉴。</a:t>
            </a:r>
            <a:endParaRPr lang="zh-CN" altLang="en-US" sz="2000" b="0" i="0" dirty="0">
              <a:solidFill>
                <a:srgbClr val="242021"/>
              </a:solidFill>
              <a:effectLst/>
              <a:latin typeface="Times New Roman" panose="02020603050405020304" pitchFamily="18" charset="0"/>
              <a:cs typeface="Times New Roman" panose="02020603050405020304" pitchFamily="18" charset="0"/>
            </a:endParaRPr>
          </a:p>
        </p:txBody>
      </p:sp>
      <p:sp>
        <p:nvSpPr>
          <p:cNvPr id="11" name="文本框 10"/>
          <p:cNvSpPr txBox="1"/>
          <p:nvPr/>
        </p:nvSpPr>
        <p:spPr>
          <a:xfrm>
            <a:off x="711200" y="3384550"/>
            <a:ext cx="11118850" cy="2399665"/>
          </a:xfrm>
          <a:prstGeom prst="rect">
            <a:avLst/>
          </a:prstGeom>
          <a:noFill/>
        </p:spPr>
        <p:txBody>
          <a:bodyPr wrap="square">
            <a:spAutoFit/>
          </a:bodyPr>
          <a:lstStyle/>
          <a:p>
            <a:pPr>
              <a:lnSpc>
                <a:spcPct val="150000"/>
              </a:lnSpc>
            </a:pPr>
            <a:r>
              <a:rPr lang="zh-CN" altLang="en-US" sz="2000" dirty="0"/>
              <a:t>（</a:t>
            </a:r>
            <a:r>
              <a:rPr lang="en-US" altLang="zh-CN" sz="2000" dirty="0"/>
              <a:t>1</a:t>
            </a:r>
            <a:r>
              <a:rPr lang="zh-CN" altLang="en-US" sz="2000" dirty="0"/>
              <a:t>）当遇到与像</a:t>
            </a:r>
            <a:r>
              <a:rPr lang="en-US" altLang="zh-CN" sz="2000" dirty="0"/>
              <a:t>None</a:t>
            </a:r>
            <a:r>
              <a:rPr lang="zh-CN" altLang="en-US" sz="2000" dirty="0"/>
              <a:t>这样的单例对象进行比较的时候，应该始终用 </a:t>
            </a:r>
            <a:r>
              <a:rPr lang="en-US" altLang="zh-CN" sz="2000" dirty="0"/>
              <a:t>is </a:t>
            </a:r>
            <a:r>
              <a:rPr lang="zh-CN" altLang="en-US" sz="2000" dirty="0"/>
              <a:t>或 </a:t>
            </a:r>
            <a:r>
              <a:rPr lang="en-US" altLang="zh-CN" sz="2000" dirty="0"/>
              <a:t>is not</a:t>
            </a:r>
            <a:r>
              <a:rPr lang="zh-CN" altLang="en-US" sz="2000" dirty="0"/>
              <a:t>，永远不要用等号运算符。</a:t>
            </a:r>
            <a:endParaRPr lang="zh-CN" altLang="en-US" sz="2000" dirty="0"/>
          </a:p>
          <a:p>
            <a:pPr>
              <a:lnSpc>
                <a:spcPct val="150000"/>
              </a:lnSpc>
            </a:pPr>
            <a:r>
              <a:rPr lang="zh-CN" altLang="en-US" sz="2000" dirty="0"/>
              <a:t>（</a:t>
            </a:r>
            <a:r>
              <a:rPr lang="en-US" altLang="zh-CN" sz="2000" dirty="0"/>
              <a:t>2</a:t>
            </a:r>
            <a:r>
              <a:rPr lang="zh-CN" altLang="en-US" sz="2000" dirty="0"/>
              <a:t>）在写</a:t>
            </a:r>
            <a:r>
              <a:rPr lang="en-US" altLang="zh-CN" sz="2000" dirty="0"/>
              <a:t>if x</a:t>
            </a:r>
            <a:r>
              <a:rPr lang="zh-CN" altLang="en-US" sz="2000" dirty="0"/>
              <a:t>语句的时候，如果需要与</a:t>
            </a:r>
            <a:r>
              <a:rPr lang="en-US" altLang="zh-CN" sz="2000" dirty="0"/>
              <a:t>None</a:t>
            </a:r>
            <a:r>
              <a:rPr lang="zh-CN" altLang="en-US" sz="2000" dirty="0"/>
              <a:t>值进行比较，应该尽量使用</a:t>
            </a:r>
            <a:r>
              <a:rPr lang="en-US" altLang="zh-CN" sz="2000" dirty="0"/>
              <a:t>if x is </a:t>
            </a:r>
            <a:r>
              <a:rPr lang="en-US" altLang="zh-CN" sz="2000" dirty="0" err="1"/>
              <a:t>notNone</a:t>
            </a:r>
            <a:r>
              <a:rPr lang="zh-CN" altLang="en-US" sz="2000" dirty="0"/>
              <a:t>这样的语句。</a:t>
            </a:r>
            <a:endParaRPr lang="zh-CN" altLang="en-US" sz="2000" dirty="0"/>
          </a:p>
          <a:p>
            <a:pPr>
              <a:lnSpc>
                <a:spcPct val="150000"/>
              </a:lnSpc>
            </a:pPr>
            <a:r>
              <a:rPr lang="zh-CN" altLang="en-US" sz="2000" dirty="0"/>
              <a:t>（</a:t>
            </a:r>
            <a:r>
              <a:rPr lang="en-US" altLang="zh-CN" sz="2000" dirty="0"/>
              <a:t>3</a:t>
            </a:r>
            <a:r>
              <a:rPr lang="zh-CN" altLang="en-US" sz="2000" dirty="0"/>
              <a:t>）应该使用 </a:t>
            </a:r>
            <a:r>
              <a:rPr lang="en-US" altLang="zh-CN" sz="2000" dirty="0"/>
              <a:t>is not </a:t>
            </a:r>
            <a:r>
              <a:rPr lang="zh-CN" altLang="en-US" sz="2000" dirty="0"/>
              <a:t>运算符，而不是 </a:t>
            </a:r>
            <a:r>
              <a:rPr lang="en-US" altLang="zh-CN" sz="2000" dirty="0"/>
              <a:t>not … is </a:t>
            </a:r>
            <a:r>
              <a:rPr lang="zh-CN" altLang="en-US" sz="2000" dirty="0"/>
              <a:t>。虽然这两种表达式在功能上完全相同，但前者更易于阅读，容易理解，所以要优先考虑。</a:t>
            </a:r>
            <a:endParaRPr lang="zh-CN" alt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180015" y="2014078"/>
            <a:ext cx="4519804" cy="1048976"/>
            <a:chOff x="3920027" y="1008636"/>
            <a:chExt cx="3362664" cy="744699"/>
          </a:xfrm>
        </p:grpSpPr>
        <p:grpSp>
          <p:nvGrpSpPr>
            <p:cNvPr id="11" name="组合 10"/>
            <p:cNvGrpSpPr/>
            <p:nvPr/>
          </p:nvGrpSpPr>
          <p:grpSpPr>
            <a:xfrm>
              <a:off x="3974544" y="1008636"/>
              <a:ext cx="741472" cy="741472"/>
              <a:chOff x="3059832" y="3339719"/>
              <a:chExt cx="3607562" cy="3607562"/>
            </a:xfrm>
          </p:grpSpPr>
          <p:sp>
            <p:nvSpPr>
              <p:cNvPr id="17" name="椭圆 1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12" name="Group 5"/>
            <p:cNvGrpSpPr/>
            <p:nvPr/>
          </p:nvGrpSpPr>
          <p:grpSpPr>
            <a:xfrm>
              <a:off x="3920027" y="1151945"/>
              <a:ext cx="3362664" cy="601390"/>
              <a:chOff x="1438990" y="1392789"/>
              <a:chExt cx="4483553" cy="801851"/>
            </a:xfrm>
          </p:grpSpPr>
          <p:sp>
            <p:nvSpPr>
              <p:cNvPr id="13" name="TextBox 6"/>
              <p:cNvSpPr txBox="1"/>
              <p:nvPr/>
            </p:nvSpPr>
            <p:spPr>
              <a:xfrm>
                <a:off x="1438990" y="1392789"/>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01</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5"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dirty="0">
                    <a:solidFill>
                      <a:schemeClr val="tx1"/>
                    </a:solidFill>
                    <a:latin typeface="方正有猫在_GBK" panose="02000000000000000000" pitchFamily="2" charset="-122"/>
                    <a:ea typeface="方正有猫在_GBK" panose="02000000000000000000" pitchFamily="2" charset="-122"/>
                    <a:cs typeface="+mn-ea"/>
                    <a:sym typeface="+mn-lt"/>
                  </a:rPr>
                  <a:t>程序的编写</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grpSp>
        <p:nvGrpSpPr>
          <p:cNvPr id="29" name="组合 28"/>
          <p:cNvGrpSpPr/>
          <p:nvPr/>
        </p:nvGrpSpPr>
        <p:grpSpPr>
          <a:xfrm>
            <a:off x="5643397" y="3105564"/>
            <a:ext cx="988629" cy="988629"/>
            <a:chOff x="3059832" y="3339719"/>
            <a:chExt cx="3607562" cy="3607562"/>
          </a:xfrm>
        </p:grpSpPr>
        <p:sp>
          <p:nvSpPr>
            <p:cNvPr id="35" name="椭圆 34"/>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6"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38" name="组合 37"/>
          <p:cNvGrpSpPr/>
          <p:nvPr/>
        </p:nvGrpSpPr>
        <p:grpSpPr>
          <a:xfrm>
            <a:off x="5388218" y="4385767"/>
            <a:ext cx="988629" cy="988629"/>
            <a:chOff x="3059832" y="3339719"/>
            <a:chExt cx="3607562" cy="3607562"/>
          </a:xfrm>
        </p:grpSpPr>
        <p:sp>
          <p:nvSpPr>
            <p:cNvPr id="44" name="椭圆 43"/>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45"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46" name="矩形 45"/>
          <p:cNvSpPr/>
          <p:nvPr/>
        </p:nvSpPr>
        <p:spPr>
          <a:xfrm>
            <a:off x="9031208" y="957655"/>
            <a:ext cx="2202931" cy="995209"/>
          </a:xfrm>
          <a:prstGeom prst="rect">
            <a:avLst/>
          </a:prstGeom>
        </p:spPr>
        <p:txBody>
          <a:bodyPr wrap="square">
            <a:spAutoFit/>
          </a:bodyPr>
          <a:lstStyle/>
          <a:p>
            <a:pPr defTabSz="1245870">
              <a:defRPr/>
            </a:pPr>
            <a:r>
              <a:rPr lang="zh-CN" altLang="en-US" sz="5865" b="1" kern="0" dirty="0">
                <a:latin typeface="方正卡通简体" panose="02000000000000000000" pitchFamily="2" charset="-122"/>
                <a:ea typeface="方正卡通简体" panose="02000000000000000000" pitchFamily="2" charset="-122"/>
                <a:cs typeface="+mn-ea"/>
                <a:sym typeface="+mn-lt"/>
              </a:rPr>
              <a:t>目 录</a:t>
            </a:r>
            <a:endParaRPr lang="zh-CN" altLang="en-US" sz="5865" b="1" kern="0" dirty="0">
              <a:latin typeface="方正卡通简体" panose="02000000000000000000" pitchFamily="2" charset="-122"/>
              <a:ea typeface="方正卡通简体" panose="02000000000000000000" pitchFamily="2" charset="-122"/>
              <a:cs typeface="+mn-ea"/>
              <a:sym typeface="+mn-lt"/>
            </a:endParaRPr>
          </a:p>
        </p:txBody>
      </p:sp>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26743" t="7594" r="40124" b="12128"/>
          <a:stretch>
            <a:fillRect/>
          </a:stretch>
        </p:blipFill>
        <p:spPr>
          <a:xfrm flipH="1">
            <a:off x="669435" y="1441084"/>
            <a:ext cx="3275836" cy="4551324"/>
          </a:xfrm>
          <a:prstGeom prst="rect">
            <a:avLst/>
          </a:prstGeom>
        </p:spPr>
      </p:pic>
      <p:grpSp>
        <p:nvGrpSpPr>
          <p:cNvPr id="3" name="组合 2"/>
          <p:cNvGrpSpPr/>
          <p:nvPr/>
        </p:nvGrpSpPr>
        <p:grpSpPr>
          <a:xfrm>
            <a:off x="4161392" y="3360199"/>
            <a:ext cx="4538429" cy="1046682"/>
            <a:chOff x="5513840" y="3616828"/>
            <a:chExt cx="4538429" cy="1046682"/>
          </a:xfrm>
        </p:grpSpPr>
        <p:grpSp>
          <p:nvGrpSpPr>
            <p:cNvPr id="19" name="组合 18"/>
            <p:cNvGrpSpPr/>
            <p:nvPr/>
          </p:nvGrpSpPr>
          <p:grpSpPr>
            <a:xfrm>
              <a:off x="5513840" y="3674882"/>
              <a:ext cx="1015440" cy="988628"/>
              <a:chOff x="3954436" y="1846512"/>
              <a:chExt cx="761580" cy="741472"/>
            </a:xfrm>
          </p:grpSpPr>
          <p:grpSp>
            <p:nvGrpSpPr>
              <p:cNvPr id="20" name="组合 19"/>
              <p:cNvGrpSpPr/>
              <p:nvPr/>
            </p:nvGrpSpPr>
            <p:grpSpPr>
              <a:xfrm>
                <a:off x="3974544" y="1846512"/>
                <a:ext cx="741472" cy="741472"/>
                <a:chOff x="3059832" y="3339719"/>
                <a:chExt cx="3607562" cy="3607562"/>
              </a:xfrm>
            </p:grpSpPr>
            <p:sp>
              <p:nvSpPr>
                <p:cNvPr id="26" name="椭圆 2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2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2" name="TextBox 11"/>
              <p:cNvSpPr txBox="1"/>
              <p:nvPr/>
            </p:nvSpPr>
            <p:spPr>
              <a:xfrm>
                <a:off x="3954436" y="2008870"/>
                <a:ext cx="623933" cy="563660"/>
              </a:xfrm>
              <a:prstGeom prst="rect">
                <a:avLst/>
              </a:prstGeom>
              <a:noFill/>
            </p:spPr>
            <p:txBody>
              <a:bodyPr wrap="none" anchor="ct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02</a:t>
                </a:r>
                <a:endPar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 name="TextBox 8"/>
            <p:cNvSpPr txBox="1"/>
            <p:nvPr/>
          </p:nvSpPr>
          <p:spPr>
            <a:xfrm>
              <a:off x="6089696" y="3616828"/>
              <a:ext cx="3962573" cy="822958"/>
            </a:xfrm>
            <a:prstGeom prst="rect">
              <a:avLst/>
            </a:prstGeom>
            <a:noFill/>
          </p:spPr>
          <p:txBody>
            <a:bodyPr wrap="none" lIns="480000" tIns="0" rIns="0" bIns="0" anchor="b" anchorCtr="0">
              <a:normAutofit/>
            </a:bodyPr>
            <a:lstStyle/>
            <a:p>
              <a:pPr>
                <a:defRPr/>
              </a:pPr>
              <a:r>
                <a:rPr kumimoji="0" lang="zh-CN" altLang="en-US" sz="3600" b="1" i="0" u="none" strike="noStrike" kern="0" cap="none" spc="0" normalizeH="0" baseline="0" noProof="0" dirty="0">
                  <a:ln>
                    <a:noFill/>
                  </a:ln>
                  <a:effectLst/>
                  <a:uLnTx/>
                  <a:uFillTx/>
                  <a:latin typeface="方正卡通简体" panose="02000000000000000000" pitchFamily="2" charset="-122"/>
                  <a:ea typeface="方正有猫在_GBK" panose="02000000000000000000" pitchFamily="2" charset="-122"/>
                  <a:cs typeface="+mn-ea"/>
                  <a:sym typeface="+mn-lt"/>
                </a:rPr>
                <a:t>计算圆和球的面积</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4" name="组合 23"/>
          <p:cNvGrpSpPr/>
          <p:nvPr/>
        </p:nvGrpSpPr>
        <p:grpSpPr>
          <a:xfrm>
            <a:off x="4217901" y="4555447"/>
            <a:ext cx="4575125" cy="1067958"/>
            <a:chOff x="3878870" y="1008636"/>
            <a:chExt cx="3403822" cy="758175"/>
          </a:xfrm>
        </p:grpSpPr>
        <p:grpSp>
          <p:nvGrpSpPr>
            <p:cNvPr id="25" name="组合 24"/>
            <p:cNvGrpSpPr/>
            <p:nvPr/>
          </p:nvGrpSpPr>
          <p:grpSpPr>
            <a:xfrm>
              <a:off x="3974544" y="1008636"/>
              <a:ext cx="741472" cy="741472"/>
              <a:chOff x="3059832" y="3339719"/>
              <a:chExt cx="3607562" cy="3607562"/>
            </a:xfrm>
          </p:grpSpPr>
          <p:sp>
            <p:nvSpPr>
              <p:cNvPr id="32" name="椭圆 31"/>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3"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8" name="Group 5"/>
            <p:cNvGrpSpPr/>
            <p:nvPr/>
          </p:nvGrpSpPr>
          <p:grpSpPr>
            <a:xfrm>
              <a:off x="3878870" y="1165421"/>
              <a:ext cx="3403822" cy="601390"/>
              <a:chOff x="1384114" y="1410757"/>
              <a:chExt cx="4538429" cy="801851"/>
            </a:xfrm>
          </p:grpSpPr>
          <p:sp>
            <p:nvSpPr>
              <p:cNvPr id="30" name="TextBox 6"/>
              <p:cNvSpPr txBox="1"/>
              <p:nvPr/>
            </p:nvSpPr>
            <p:spPr>
              <a:xfrm>
                <a:off x="1384114" y="1410757"/>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03</a:t>
                </a:r>
                <a:endPar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1"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 </a:t>
            </a:r>
            <a:r>
              <a:rPr lang="zh-CN" altLang="en-US" sz="4800" b="1" kern="0" dirty="0">
                <a:latin typeface="方正卡通简体" panose="02000000000000000000" pitchFamily="2" charset="-122"/>
                <a:ea typeface="方正卡通简体" panose="02000000000000000000" pitchFamily="2" charset="-122"/>
                <a:cs typeface="+mn-ea"/>
                <a:sym typeface="+mn-lt"/>
              </a:rPr>
              <a:t>空值比较时的编程建议</a:t>
            </a:r>
            <a:endParaRPr lang="zh-CN" altLang="en-US" sz="48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3290570" y="2776220"/>
            <a:ext cx="4662805" cy="2306955"/>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400" b="0" i="0" dirty="0">
                <a:solidFill>
                  <a:srgbClr val="242021"/>
                </a:solidFill>
                <a:effectLst/>
                <a:latin typeface="Times New Roman" panose="02020603050405020304" pitchFamily="18" charset="0"/>
                <a:cs typeface="Times New Roman" panose="02020603050405020304" pitchFamily="18" charset="0"/>
              </a:rPr>
              <a:t>推荐的良好编程习惯是：</a:t>
            </a:r>
            <a:endParaRPr lang="zh-CN" altLang="en-US" sz="2400" b="0" i="0" dirty="0">
              <a:solidFill>
                <a:srgbClr val="242021"/>
              </a:solidFill>
              <a:effectLst/>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defRPr/>
            </a:pPr>
            <a:r>
              <a:rPr lang="en-US" altLang="zh-CN" sz="2400" b="0" i="0" dirty="0">
                <a:solidFill>
                  <a:srgbClr val="242021"/>
                </a:solidFill>
                <a:effectLst/>
                <a:latin typeface="Times New Roman" panose="02020603050405020304" pitchFamily="18" charset="0"/>
                <a:cs typeface="Times New Roman" panose="02020603050405020304" pitchFamily="18" charset="0"/>
              </a:rPr>
              <a:t>if foo is not None</a:t>
            </a:r>
            <a:endParaRPr lang="en-US" altLang="zh-CN" sz="2400" b="0" i="0" dirty="0">
              <a:solidFill>
                <a:srgbClr val="242021"/>
              </a:solidFill>
              <a:effectLst/>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defRPr/>
            </a:pPr>
            <a:r>
              <a:rPr lang="zh-CN" altLang="en-US" sz="2400" b="0" i="0" dirty="0">
                <a:solidFill>
                  <a:srgbClr val="242021"/>
                </a:solidFill>
                <a:effectLst/>
                <a:latin typeface="Times New Roman" panose="02020603050405020304" pitchFamily="18" charset="0"/>
                <a:cs typeface="Times New Roman" panose="02020603050405020304" pitchFamily="18" charset="0"/>
              </a:rPr>
              <a:t>不推荐的编程习惯是：</a:t>
            </a:r>
            <a:endParaRPr lang="zh-CN" altLang="en-US" sz="2400" b="0" i="0" dirty="0">
              <a:solidFill>
                <a:srgbClr val="242021"/>
              </a:solidFill>
              <a:effectLst/>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defRPr/>
            </a:pPr>
            <a:r>
              <a:rPr lang="en-US" altLang="zh-CN" sz="2400" b="0" i="0" dirty="0">
                <a:solidFill>
                  <a:srgbClr val="242021"/>
                </a:solidFill>
                <a:effectLst/>
                <a:latin typeface="Times New Roman" panose="02020603050405020304" pitchFamily="18" charset="0"/>
                <a:cs typeface="Times New Roman" panose="02020603050405020304" pitchFamily="18" charset="0"/>
              </a:rPr>
              <a:t>if not foo is None:</a:t>
            </a:r>
            <a:endParaRPr lang="zh-CN" altLang="en-US" sz="2400" b="0" i="0" dirty="0">
              <a:solidFill>
                <a:srgbClr val="242021"/>
              </a:solidFill>
              <a:effectLst/>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9653447" y="4385597"/>
            <a:ext cx="1780186" cy="215207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544600" y="982137"/>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小结</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2613156" y="2606122"/>
            <a:ext cx="4335649" cy="669863"/>
          </a:xfrm>
          <a:prstGeom prst="rect">
            <a:avLst/>
          </a:prstGeom>
          <a:noFill/>
        </p:spPr>
        <p:txBody>
          <a:bodyPr wrap="square" rtlCol="0" anchor="ctr">
            <a:spAutoFit/>
          </a:bodyPr>
          <a:lstStyle/>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2800" dirty="0">
                <a:solidFill>
                  <a:srgbClr val="242021"/>
                </a:solidFill>
                <a:latin typeface="FZLANTY_XIANJW--GB1-0"/>
              </a:rPr>
              <a:t>程序的编写</a:t>
            </a:r>
            <a:endParaRPr lang="zh-CN" altLang="en-US" sz="2800" b="0" i="0" dirty="0">
              <a:solidFill>
                <a:srgbClr val="FF0000"/>
              </a:solidFill>
              <a:effectLst/>
              <a:latin typeface="FZLANTY_XIANJW--GB1-0"/>
            </a:endParaRPr>
          </a:p>
        </p:txBody>
      </p:sp>
      <p:pic>
        <p:nvPicPr>
          <p:cNvPr id="2" name="图片 1"/>
          <p:cNvPicPr>
            <a:picLocks noChangeAspect="1"/>
          </p:cNvPicPr>
          <p:nvPr/>
        </p:nvPicPr>
        <p:blipFill>
          <a:blip r:embed="rId1"/>
          <a:stretch>
            <a:fillRect/>
          </a:stretch>
        </p:blipFill>
        <p:spPr>
          <a:xfrm>
            <a:off x="9777184" y="1107301"/>
            <a:ext cx="1061027" cy="2048649"/>
          </a:xfrm>
          <a:prstGeom prst="rect">
            <a:avLst/>
          </a:prstGeom>
        </p:spPr>
      </p:pic>
      <p:sp>
        <p:nvSpPr>
          <p:cNvPr id="7" name="文本框 6"/>
          <p:cNvSpPr txBox="1"/>
          <p:nvPr/>
        </p:nvSpPr>
        <p:spPr>
          <a:xfrm>
            <a:off x="3083205" y="3308175"/>
            <a:ext cx="7656372" cy="1047594"/>
          </a:xfrm>
          <a:prstGeom prst="rect">
            <a:avLst/>
          </a:prstGeom>
          <a:noFill/>
        </p:spPr>
        <p:txBody>
          <a:bodyPr wrap="square">
            <a:spAutoFit/>
          </a:bodyPr>
          <a:lstStyle/>
          <a:p>
            <a:pPr>
              <a:lnSpc>
                <a:spcPct val="150000"/>
              </a:lnSpc>
            </a:pPr>
            <a:r>
              <a:rPr lang="zh-CN" altLang="en-US" sz="2200" dirty="0"/>
              <a:t>程序编写基本方法、计算问题描述、</a:t>
            </a:r>
            <a:r>
              <a:rPr lang="en-US" altLang="zh-CN" sz="2200" dirty="0"/>
              <a:t>Python</a:t>
            </a:r>
            <a:r>
              <a:rPr lang="zh-CN" altLang="en-US" sz="2200" dirty="0"/>
              <a:t>模块、</a:t>
            </a:r>
            <a:r>
              <a:rPr lang="en-US" altLang="zh-CN" sz="2200" dirty="0"/>
              <a:t>Math </a:t>
            </a:r>
            <a:r>
              <a:rPr lang="zh-CN" altLang="en-US" sz="2200" dirty="0"/>
              <a:t>模块和</a:t>
            </a:r>
            <a:r>
              <a:rPr lang="en-US" altLang="zh-CN" sz="2200" dirty="0"/>
              <a:t>Time</a:t>
            </a:r>
            <a:r>
              <a:rPr lang="zh-CN" altLang="en-US" sz="2200" dirty="0"/>
              <a:t>模块</a:t>
            </a:r>
            <a:endParaRPr lang="zh-CN" altLang="en-US" sz="2200" dirty="0"/>
          </a:p>
        </p:txBody>
      </p:sp>
      <p:sp>
        <p:nvSpPr>
          <p:cNvPr id="9" name="文本框 8"/>
          <p:cNvSpPr txBox="1"/>
          <p:nvPr/>
        </p:nvSpPr>
        <p:spPr>
          <a:xfrm>
            <a:off x="2613156" y="4546808"/>
            <a:ext cx="6096000" cy="661848"/>
          </a:xfrm>
          <a:prstGeom prst="rect">
            <a:avLst/>
          </a:prstGeom>
          <a:noFill/>
        </p:spPr>
        <p:txBody>
          <a:bodyPr wrap="square">
            <a:spAutoFit/>
          </a:bodyPr>
          <a:lstStyle/>
          <a:p>
            <a:pPr marL="457200" indent="-457200">
              <a:lnSpc>
                <a:spcPct val="150000"/>
              </a:lnSpc>
              <a:buFont typeface="Wingdings" panose="05000000000000000000" pitchFamily="2" charset="2"/>
              <a:buChar char="l"/>
            </a:pPr>
            <a:r>
              <a:rPr lang="zh-CN" altLang="en-US" sz="2800" dirty="0"/>
              <a:t>计算圆和球的面积</a:t>
            </a:r>
            <a:endParaRPr lang="zh-CN" alt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986124" y="1001516"/>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课后作业</a:t>
            </a:r>
            <a:endParaRPr lang="zh-CN" altLang="en-US" sz="5400" b="1" kern="0" dirty="0">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31545" y="3195320"/>
            <a:ext cx="10765155" cy="1938020"/>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000" b="0" i="0" dirty="0">
                <a:solidFill>
                  <a:srgbClr val="242021"/>
                </a:solidFill>
                <a:effectLst/>
                <a:latin typeface="FZLANTY_XIANJW--GB1-0"/>
              </a:rPr>
              <a:t>以第一天的能力值为基数，记为</a:t>
            </a:r>
            <a:r>
              <a:rPr lang="en-US" altLang="zh-CN" sz="2000" b="0" i="0" dirty="0">
                <a:solidFill>
                  <a:srgbClr val="242021"/>
                </a:solidFill>
                <a:effectLst/>
                <a:latin typeface="FZLANTY_XIANJW--GB1-0"/>
              </a:rPr>
              <a:t>1.0</a:t>
            </a:r>
            <a:r>
              <a:rPr lang="zh-CN" altLang="en-US" sz="2000" b="0" i="0" dirty="0">
                <a:solidFill>
                  <a:srgbClr val="242021"/>
                </a:solidFill>
                <a:effectLst/>
                <a:latin typeface="FZLANTY_XIANJW--GB1-0"/>
              </a:rPr>
              <a:t>。假设坚持持之以恒地学习，每天的能力值相比前一天会提高千分之一（ </a:t>
            </a:r>
            <a:r>
              <a:rPr lang="en-US" altLang="zh-CN" sz="2000" b="0" i="0" dirty="0">
                <a:solidFill>
                  <a:srgbClr val="242021"/>
                </a:solidFill>
                <a:effectLst/>
                <a:latin typeface="FZLANTY_XIANJW--GB1-0"/>
              </a:rPr>
              <a:t>0.1%</a:t>
            </a:r>
            <a:r>
              <a:rPr lang="zh-CN" altLang="en-US" sz="2000" b="0" i="0" dirty="0">
                <a:solidFill>
                  <a:srgbClr val="242021"/>
                </a:solidFill>
                <a:effectLst/>
                <a:latin typeface="FZLANTY_XIANJW--GB1-0"/>
              </a:rPr>
              <a:t>）。反之，如果没有坚持学习，每天的能力值就会下降千分之一（ </a:t>
            </a:r>
            <a:r>
              <a:rPr lang="en-US" altLang="zh-CN" sz="2000" b="0" i="0" dirty="0">
                <a:solidFill>
                  <a:srgbClr val="242021"/>
                </a:solidFill>
                <a:effectLst/>
                <a:latin typeface="FZLANTY_XIANJW--GB1-0"/>
              </a:rPr>
              <a:t>0.1%</a:t>
            </a:r>
            <a:r>
              <a:rPr lang="zh-CN" altLang="en-US" sz="2000" b="0" i="0" dirty="0">
                <a:solidFill>
                  <a:srgbClr val="242021"/>
                </a:solidFill>
                <a:effectLst/>
                <a:latin typeface="FZLANTY_XIANJW--GB1-0"/>
              </a:rPr>
              <a:t>）。请编写</a:t>
            </a:r>
            <a:r>
              <a:rPr lang="en-US" altLang="zh-CN" sz="2000" b="0" i="0" dirty="0">
                <a:solidFill>
                  <a:srgbClr val="242021"/>
                </a:solidFill>
                <a:effectLst/>
                <a:latin typeface="FZLANTY_XIANJW--GB1-0"/>
              </a:rPr>
              <a:t>Python</a:t>
            </a:r>
            <a:r>
              <a:rPr lang="zh-CN" altLang="en-US" sz="2000" b="0" i="0" dirty="0">
                <a:solidFill>
                  <a:srgbClr val="242021"/>
                </a:solidFill>
                <a:effectLst/>
                <a:latin typeface="FZLANTY_XIANJW--GB1-0"/>
              </a:rPr>
              <a:t>程序，计算一年</a:t>
            </a:r>
            <a:r>
              <a:rPr lang="en-US" altLang="zh-CN" sz="2000" b="0" i="0" dirty="0">
                <a:solidFill>
                  <a:srgbClr val="242021"/>
                </a:solidFill>
                <a:effectLst/>
                <a:latin typeface="FZLANTY_XIANJW--GB1-0"/>
              </a:rPr>
              <a:t>365</a:t>
            </a:r>
            <a:r>
              <a:rPr lang="zh-CN" altLang="en-US" sz="2000" b="0" i="0" dirty="0">
                <a:solidFill>
                  <a:srgbClr val="242021"/>
                </a:solidFill>
                <a:effectLst/>
                <a:latin typeface="FZLANTY_XIANJW--GB1-0"/>
              </a:rPr>
              <a:t>天下来，每天努力和每天懒散放任两种情况下，能力值会相差多少？</a:t>
            </a:r>
            <a:endParaRPr lang="zh-CN" altLang="en-US" sz="2000" b="0" i="0" dirty="0">
              <a:solidFill>
                <a:srgbClr val="FF0000"/>
              </a:solidFill>
              <a:effectLst/>
              <a:latin typeface="FZLANTY_XIANJW--GB1-0"/>
            </a:endParaRPr>
          </a:p>
        </p:txBody>
      </p:sp>
      <p:pic>
        <p:nvPicPr>
          <p:cNvPr id="2" name="图片 1"/>
          <p:cNvPicPr>
            <a:picLocks noChangeAspect="1"/>
          </p:cNvPicPr>
          <p:nvPr/>
        </p:nvPicPr>
        <p:blipFill>
          <a:blip r:embed="rId1"/>
          <a:stretch>
            <a:fillRect/>
          </a:stretch>
        </p:blipFill>
        <p:spPr>
          <a:xfrm>
            <a:off x="10432536" y="900522"/>
            <a:ext cx="1061027" cy="20486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85813" y="3182662"/>
            <a:ext cx="7217479" cy="738664"/>
          </a:xfrm>
          <a:prstGeom prst="rect">
            <a:avLst/>
          </a:prstGeom>
        </p:spPr>
        <p:txBody>
          <a:bodyPr wrap="square" lIns="0" tIns="0" rIns="0" bIns="0">
            <a:spAutoFit/>
          </a:bodyPr>
          <a:lstStyle/>
          <a:p>
            <a:pPr algn="ctr"/>
            <a:r>
              <a:rPr lang="en-US" altLang="zh-CN" sz="4800" b="1" dirty="0">
                <a:latin typeface="方正有猫在_GBK" panose="02000000000000000000" pitchFamily="2" charset="-122"/>
                <a:ea typeface="方正有猫在_GBK" panose="02000000000000000000" pitchFamily="2" charset="-122"/>
                <a:cs typeface="+mn-ea"/>
                <a:sym typeface="+mn-lt"/>
              </a:rPr>
              <a:t>1. </a:t>
            </a:r>
            <a:r>
              <a:rPr lang="zh-CN" altLang="en-US" sz="4800" b="1" dirty="0">
                <a:latin typeface="方正有猫在_GBK" panose="02000000000000000000" pitchFamily="2" charset="-122"/>
                <a:ea typeface="方正有猫在_GBK" panose="02000000000000000000" pitchFamily="2" charset="-122"/>
                <a:cs typeface="+mn-ea"/>
                <a:sym typeface="+mn-lt"/>
              </a:rPr>
              <a:t>程序的编写</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9" name="图片 8"/>
          <p:cNvPicPr>
            <a:picLocks noChangeAspect="1"/>
          </p:cNvPicPr>
          <p:nvPr/>
        </p:nvPicPr>
        <p:blipFill rotWithShape="1">
          <a:blip r:embed="rId1">
            <a:extLst>
              <a:ext uri="{28A0092B-C50C-407E-A947-70E740481C1C}">
                <a14:useLocalDpi xmlns:a14="http://schemas.microsoft.com/office/drawing/2010/main" val="0"/>
              </a:ext>
            </a:extLst>
          </a:blip>
          <a:srcRect l="28363" t="20781" r="38504" b="18206"/>
          <a:stretch>
            <a:fillRect/>
          </a:stretch>
        </p:blipFill>
        <p:spPr>
          <a:xfrm>
            <a:off x="1035051" y="1459891"/>
            <a:ext cx="3962573" cy="41842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a:t>
            </a:r>
            <a:r>
              <a:rPr lang="zh-CN" altLang="en-US" sz="5400" b="1" kern="0" dirty="0">
                <a:latin typeface="方正卡通简体" panose="02000000000000000000" pitchFamily="2" charset="-122"/>
                <a:ea typeface="方正卡通简体" panose="02000000000000000000" pitchFamily="2" charset="-122"/>
                <a:cs typeface="+mn-ea"/>
                <a:sym typeface="+mn-lt"/>
              </a:rPr>
              <a:t>程序编写基本方法</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814070" y="1968500"/>
            <a:ext cx="10830560" cy="11068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不管采用何种编程语言，实用化的程序都要有着共同的设计或运行模式，即输入数据、处理数据和输出数据，这种模式被称为</a:t>
            </a:r>
            <a:r>
              <a:rPr kumimoji="0" lang="en-US" altLang="zh-CN"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IPO</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 </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Input</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 </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Process</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 </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Output</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a:t>
            </a:r>
            <a:endPar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sp>
        <p:nvSpPr>
          <p:cNvPr id="11" name="文本框 10"/>
          <p:cNvSpPr txBox="1"/>
          <p:nvPr/>
        </p:nvSpPr>
        <p:spPr>
          <a:xfrm>
            <a:off x="728345" y="3106420"/>
            <a:ext cx="5610225" cy="645160"/>
          </a:xfrm>
          <a:prstGeom prst="rect">
            <a:avLst/>
          </a:prstGeom>
          <a:noFill/>
        </p:spPr>
        <p:txBody>
          <a:bodyPr wrap="square">
            <a:spAutoFit/>
          </a:bodyPr>
          <a:lstStyle/>
          <a:p>
            <a:pPr>
              <a:lnSpc>
                <a:spcPct val="150000"/>
              </a:lnSpc>
            </a:pPr>
            <a:r>
              <a:rPr kumimoji="0" lang="zh-CN" altLang="en-US" sz="24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a:t>
            </a:r>
            <a:r>
              <a:rPr kumimoji="0" lang="en-US" altLang="zh-CN" sz="24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1</a:t>
            </a:r>
            <a:r>
              <a:rPr kumimoji="0" lang="zh-CN" altLang="en-US" sz="24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）输入过程</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146810" y="3783965"/>
            <a:ext cx="10165080" cy="2399665"/>
          </a:xfrm>
          <a:prstGeom prst="rect">
            <a:avLst/>
          </a:prstGeom>
          <a:noFill/>
        </p:spPr>
        <p:txBody>
          <a:bodyPr wrap="square">
            <a:spAutoFit/>
          </a:bodyPr>
          <a:lstStyle/>
          <a:p>
            <a:pPr>
              <a:lnSpc>
                <a:spcPct val="150000"/>
              </a:lnSpc>
            </a:pPr>
            <a:r>
              <a:rPr lang="zh-CN" altLang="en-US" sz="2000" dirty="0"/>
              <a:t>输入一般是程序的</a:t>
            </a:r>
            <a:r>
              <a:rPr lang="zh-CN" altLang="en-US" sz="2000" dirty="0">
                <a:solidFill>
                  <a:srgbClr val="FF0000"/>
                </a:solidFill>
              </a:rPr>
              <a:t>开始部分</a:t>
            </a:r>
            <a:r>
              <a:rPr lang="zh-CN" altLang="en-US" sz="2000" dirty="0"/>
              <a:t>。程序设计时，根据需要处理的各种数据源，形成了多种输入方式，如键盘输入、文件输入、网络输入、用户操作界面输入、内部参数输入、甚至随机输入等。其中，利用</a:t>
            </a:r>
            <a:r>
              <a:rPr lang="en-US" altLang="zh-CN" sz="2000" dirty="0"/>
              <a:t>Python</a:t>
            </a:r>
            <a:r>
              <a:rPr lang="zh-CN" altLang="en-US" sz="2000" dirty="0"/>
              <a:t>内置</a:t>
            </a:r>
            <a:r>
              <a:rPr lang="zh-CN" altLang="en-US" sz="2000" dirty="0">
                <a:solidFill>
                  <a:srgbClr val="FF0000"/>
                </a:solidFill>
              </a:rPr>
              <a:t>函数</a:t>
            </a:r>
            <a:r>
              <a:rPr lang="en-US" altLang="zh-CN" sz="2000" dirty="0">
                <a:solidFill>
                  <a:srgbClr val="FF0000"/>
                </a:solidFill>
              </a:rPr>
              <a:t>input()</a:t>
            </a:r>
            <a:r>
              <a:rPr lang="zh-CN" altLang="en-US" sz="2000" dirty="0"/>
              <a:t>读取键盘输入是最基本的方法。在用户操作界面输入接收鼠标的单击或选择操作进行数据输入也是常用方法，批量的数据输入往往利用文件或网络数据包进行。复杂的程序中，模块之间可以通过参数传递来交换数据。</a:t>
            </a:r>
            <a:endParaRPr lang="zh-CN" alt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81733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a:t>
            </a:r>
            <a:r>
              <a:rPr lang="zh-CN" altLang="en-US" sz="5400" b="1" kern="0" dirty="0">
                <a:latin typeface="方正卡通简体" panose="02000000000000000000" pitchFamily="2" charset="-122"/>
                <a:ea typeface="方正卡通简体" panose="02000000000000000000" pitchFamily="2" charset="-122"/>
                <a:cs typeface="+mn-ea"/>
                <a:sym typeface="+mn-lt"/>
              </a:rPr>
              <a:t>程序编写基本方法</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1" name="文本框 10"/>
          <p:cNvSpPr txBox="1"/>
          <p:nvPr/>
        </p:nvSpPr>
        <p:spPr>
          <a:xfrm>
            <a:off x="776457" y="2035496"/>
            <a:ext cx="4872503" cy="580865"/>
          </a:xfrm>
          <a:prstGeom prst="rect">
            <a:avLst/>
          </a:prstGeom>
          <a:noFill/>
        </p:spPr>
        <p:txBody>
          <a:bodyPr wrap="square">
            <a:spAutoFit/>
          </a:bodyPr>
          <a:lstStyle/>
          <a:p>
            <a:pPr>
              <a:lnSpc>
                <a:spcPct val="150000"/>
              </a:lnSpc>
            </a:pPr>
            <a:r>
              <a:rPr kumimoji="0" lang="zh-CN" altLang="en-US" sz="24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a:t>
            </a:r>
            <a:r>
              <a:rPr kumimoji="0" lang="en-US" altLang="zh-CN" sz="24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2</a:t>
            </a:r>
            <a:r>
              <a:rPr kumimoji="0" lang="zh-CN" altLang="en-US" sz="240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）输出过程</a:t>
            </a:r>
            <a:endParaRPr lang="zh-CN" altLang="en-US" dirty="0">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2174240" y="2679700"/>
            <a:ext cx="8663305" cy="1014730"/>
          </a:xfrm>
          <a:prstGeom prst="rect">
            <a:avLst/>
          </a:prstGeom>
          <a:noFill/>
        </p:spPr>
        <p:txBody>
          <a:bodyPr wrap="square">
            <a:spAutoFit/>
          </a:bodyPr>
          <a:lstStyle/>
          <a:p>
            <a:pPr>
              <a:lnSpc>
                <a:spcPct val="150000"/>
              </a:lnSpc>
            </a:pPr>
            <a:r>
              <a:rPr lang="zh-CN" altLang="en-US" sz="2000" dirty="0"/>
              <a:t>输出是程序</a:t>
            </a:r>
            <a:r>
              <a:rPr lang="zh-CN" altLang="en-US" sz="2000" dirty="0">
                <a:solidFill>
                  <a:srgbClr val="FF0000"/>
                </a:solidFill>
              </a:rPr>
              <a:t>显示运算结果</a:t>
            </a:r>
            <a:r>
              <a:rPr lang="zh-CN" altLang="en-US" sz="2000" dirty="0"/>
              <a:t>的方式。程序的输出方式包括屏幕显示、文件保存、网络输出以及程序模块之间的参数输出等</a:t>
            </a:r>
            <a:endParaRPr lang="zh-CN" altLang="en-US" sz="2000" dirty="0"/>
          </a:p>
        </p:txBody>
      </p:sp>
      <p:sp>
        <p:nvSpPr>
          <p:cNvPr id="9" name="文本框 8"/>
          <p:cNvSpPr txBox="1"/>
          <p:nvPr/>
        </p:nvSpPr>
        <p:spPr>
          <a:xfrm>
            <a:off x="776457" y="3822742"/>
            <a:ext cx="5839756" cy="461665"/>
          </a:xfrm>
          <a:prstGeom prst="rect">
            <a:avLst/>
          </a:prstGeom>
          <a:noFill/>
        </p:spPr>
        <p:txBody>
          <a:bodyPr wrap="square">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a:t>
            </a:r>
            <a:r>
              <a:rPr lang="en-US" altLang="zh-CN" sz="2400" dirty="0">
                <a:solidFill>
                  <a:srgbClr val="FF0000"/>
                </a:solidFill>
                <a:latin typeface="Times New Roman" panose="02020603050405020304" pitchFamily="18" charset="0"/>
                <a:cs typeface="Times New Roman" panose="02020603050405020304" pitchFamily="18" charset="0"/>
              </a:rPr>
              <a:t>3</a:t>
            </a:r>
            <a:r>
              <a:rPr lang="zh-CN" altLang="en-US" sz="2400" dirty="0">
                <a:solidFill>
                  <a:srgbClr val="FF0000"/>
                </a:solidFill>
                <a:latin typeface="Times New Roman" panose="02020603050405020304" pitchFamily="18" charset="0"/>
                <a:cs typeface="Times New Roman" panose="02020603050405020304" pitchFamily="18" charset="0"/>
              </a:rPr>
              <a:t>）处理过程</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2" name="文本框 11"/>
          <p:cNvSpPr txBox="1"/>
          <p:nvPr/>
        </p:nvSpPr>
        <p:spPr>
          <a:xfrm>
            <a:off x="1656715" y="4412615"/>
            <a:ext cx="9698990" cy="1476375"/>
          </a:xfrm>
          <a:prstGeom prst="rect">
            <a:avLst/>
          </a:prstGeom>
          <a:noFill/>
        </p:spPr>
        <p:txBody>
          <a:bodyPr wrap="square">
            <a:spAutoFit/>
          </a:bodyPr>
          <a:lstStyle/>
          <a:p>
            <a:pPr>
              <a:lnSpc>
                <a:spcPct val="150000"/>
              </a:lnSpc>
            </a:pPr>
            <a:r>
              <a:rPr lang="zh-CN" altLang="en-US" sz="2000" dirty="0"/>
              <a:t>所谓的处理就是对各种输入数据</a:t>
            </a:r>
            <a:r>
              <a:rPr lang="zh-CN" altLang="en-US" sz="2000" dirty="0">
                <a:solidFill>
                  <a:srgbClr val="FF0000"/>
                </a:solidFill>
              </a:rPr>
              <a:t>进行计算</a:t>
            </a:r>
            <a:r>
              <a:rPr lang="zh-CN" altLang="en-US" sz="2000" dirty="0"/>
              <a:t>，产生</a:t>
            </a:r>
            <a:r>
              <a:rPr lang="zh-CN" altLang="en-US" sz="2000" dirty="0">
                <a:solidFill>
                  <a:srgbClr val="FF0000"/>
                </a:solidFill>
              </a:rPr>
              <a:t>输出结果</a:t>
            </a:r>
            <a:r>
              <a:rPr lang="zh-CN" altLang="en-US" sz="2000" dirty="0"/>
              <a:t>的过程。解决复杂一点的计算问题，需要设计算法。特殊一点的程序可能没有输入或输出，比如延时程序，但是处理过程都是有的。处理过程是程序设计的</a:t>
            </a:r>
            <a:r>
              <a:rPr lang="zh-CN" altLang="en-US" sz="2000" dirty="0">
                <a:solidFill>
                  <a:srgbClr val="FF0000"/>
                </a:solidFill>
              </a:rPr>
              <a:t>核心问题</a:t>
            </a:r>
            <a:r>
              <a:rPr lang="zh-CN" altLang="en-US" sz="2000" dirty="0"/>
              <a:t>，也是提高编程能力的</a:t>
            </a:r>
            <a:r>
              <a:rPr lang="zh-CN" altLang="en-US" sz="2000" dirty="0">
                <a:solidFill>
                  <a:srgbClr val="FF0000"/>
                </a:solidFill>
              </a:rPr>
              <a:t>重点</a:t>
            </a:r>
            <a:r>
              <a:rPr lang="zh-CN" altLang="en-US" sz="2000" dirty="0"/>
              <a:t>。</a:t>
            </a:r>
            <a:endParaRPr lang="zh-CN" alt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a:t>
            </a:r>
            <a:r>
              <a:rPr lang="zh-CN" altLang="en-US" sz="5400" b="1" kern="0" dirty="0">
                <a:latin typeface="方正卡通简体" panose="02000000000000000000" pitchFamily="2" charset="-122"/>
                <a:ea typeface="方正卡通简体" panose="02000000000000000000" pitchFamily="2" charset="-122"/>
                <a:cs typeface="+mn-ea"/>
                <a:sym typeface="+mn-lt"/>
              </a:rPr>
              <a:t>计算问题的描述</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04579" y="1992630"/>
            <a:ext cx="10707031" cy="11068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IPO</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程序设计过程并没有完成代码的编写，而是试图把需要解决的实际问题描述清楚，具体就是将一个实际问题从输入、处理、输出这</a:t>
            </a:r>
            <a:r>
              <a:rPr kumimoji="0" lang="en-US" altLang="zh-CN"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3</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方面以接近自然语言的方式进行描述。</a:t>
            </a:r>
            <a:endPar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sp>
        <p:nvSpPr>
          <p:cNvPr id="11" name="文本框 10"/>
          <p:cNvSpPr txBox="1"/>
          <p:nvPr/>
        </p:nvSpPr>
        <p:spPr>
          <a:xfrm>
            <a:off x="3491230" y="3794760"/>
            <a:ext cx="4489450" cy="1614805"/>
          </a:xfrm>
          <a:prstGeom prst="rect">
            <a:avLst/>
          </a:prstGeom>
          <a:noFill/>
        </p:spPr>
        <p:txBody>
          <a:bodyPr wrap="square">
            <a:spAutoFit/>
          </a:bodyPr>
          <a:lstStyle/>
          <a:p>
            <a:pPr>
              <a:lnSpc>
                <a:spcPct val="150000"/>
              </a:lnSpc>
            </a:pPr>
            <a:r>
              <a:rPr kumimoji="0" lang="zh-CN" altLang="en-US" sz="2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rPr>
              <a:t>输入：边长</a:t>
            </a:r>
            <a:r>
              <a:rPr kumimoji="0" lang="en-US" altLang="zh-CN" sz="22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lt"/>
              </a:rPr>
              <a:t>lenth</a:t>
            </a:r>
            <a:r>
              <a:rPr kumimoji="0" lang="zh-CN" altLang="en-US" sz="2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rPr>
              <a:t>和高</a:t>
            </a:r>
            <a:r>
              <a:rPr kumimoji="0" lang="en-US" altLang="zh-CN" sz="22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lt"/>
              </a:rPr>
              <a:t>hight</a:t>
            </a:r>
            <a:endParaRPr kumimoji="0" lang="en-US" altLang="zh-CN" sz="2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endParaRPr>
          </a:p>
          <a:p>
            <a:pPr>
              <a:lnSpc>
                <a:spcPct val="150000"/>
              </a:lnSpc>
            </a:pPr>
            <a:r>
              <a:rPr kumimoji="0" lang="zh-CN" altLang="en-US" sz="2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rPr>
              <a:t>处理：三角形面积</a:t>
            </a:r>
            <a:r>
              <a:rPr kumimoji="0" lang="en-US" altLang="zh-CN" sz="2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rPr>
              <a:t>S=*</a:t>
            </a:r>
            <a:r>
              <a:rPr kumimoji="0" lang="en-US" altLang="zh-CN" sz="22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lt"/>
              </a:rPr>
              <a:t>lenth</a:t>
            </a:r>
            <a:r>
              <a:rPr kumimoji="0" lang="en-US" altLang="zh-CN" sz="2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rPr>
              <a:t>*</a:t>
            </a:r>
            <a:r>
              <a:rPr kumimoji="0" lang="en-US" altLang="zh-CN" sz="22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mn-lt"/>
              </a:rPr>
              <a:t>hight</a:t>
            </a:r>
            <a:r>
              <a:rPr kumimoji="0" lang="en-US" altLang="zh-CN" sz="2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rPr>
              <a:t>/2</a:t>
            </a:r>
            <a:endParaRPr kumimoji="0" lang="en-US" altLang="zh-CN" sz="2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endParaRPr>
          </a:p>
          <a:p>
            <a:pPr>
              <a:lnSpc>
                <a:spcPct val="150000"/>
              </a:lnSpc>
            </a:pPr>
            <a:r>
              <a:rPr kumimoji="0" lang="zh-CN" altLang="en-US" sz="2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rPr>
              <a:t>输出：三角形面积</a:t>
            </a:r>
            <a:r>
              <a:rPr kumimoji="0" lang="en-US" altLang="zh-CN" sz="22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mn-lt"/>
              </a:rPr>
              <a:t>S</a:t>
            </a:r>
            <a:endParaRPr lang="zh-CN" altLang="en-US" sz="22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793240" y="3195955"/>
            <a:ext cx="7465695" cy="598805"/>
          </a:xfrm>
          <a:prstGeom prst="rect">
            <a:avLst/>
          </a:prstGeom>
          <a:noFill/>
        </p:spPr>
        <p:txBody>
          <a:bodyPr wrap="square">
            <a:spAutoFit/>
          </a:bodyPr>
          <a:lstStyle/>
          <a:p>
            <a:pPr>
              <a:lnSpc>
                <a:spcPct val="150000"/>
              </a:lnSpc>
            </a:pPr>
            <a:r>
              <a:rPr lang="zh-CN" altLang="en-US" sz="2200" dirty="0">
                <a:solidFill>
                  <a:srgbClr val="FF0000"/>
                </a:solidFill>
                <a:latin typeface="Times New Roman" panose="02020603050405020304" pitchFamily="18" charset="0"/>
                <a:cs typeface="Times New Roman" panose="02020603050405020304" pitchFamily="18" charset="0"/>
              </a:rPr>
              <a:t>以求三角形面积</a:t>
            </a:r>
            <a:r>
              <a:rPr lang="zh-CN" altLang="en-US" sz="2200" dirty="0">
                <a:latin typeface="Times New Roman" panose="02020603050405020304" pitchFamily="18" charset="0"/>
                <a:cs typeface="Times New Roman" panose="02020603050405020304" pitchFamily="18" charset="0"/>
              </a:rPr>
              <a:t>的计算任务为例，其</a:t>
            </a:r>
            <a:r>
              <a:rPr lang="en-US" altLang="zh-CN" sz="2200" dirty="0">
                <a:latin typeface="Times New Roman" panose="02020603050405020304" pitchFamily="18" charset="0"/>
                <a:cs typeface="Times New Roman" panose="02020603050405020304" pitchFamily="18" charset="0"/>
              </a:rPr>
              <a:t>IPO</a:t>
            </a:r>
            <a:r>
              <a:rPr lang="zh-CN" altLang="en-US" sz="2200" dirty="0">
                <a:latin typeface="Times New Roman" panose="02020603050405020304" pitchFamily="18" charset="0"/>
                <a:cs typeface="Times New Roman" panose="02020603050405020304" pitchFamily="18" charset="0"/>
              </a:rPr>
              <a:t>描述如下：</a:t>
            </a:r>
            <a:endParaRPr lang="zh-CN" altLang="en-US" sz="22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985372" y="5468723"/>
            <a:ext cx="10545106" cy="645160"/>
          </a:xfrm>
          <a:prstGeom prst="rect">
            <a:avLst/>
          </a:prstGeom>
          <a:noFill/>
        </p:spPr>
        <p:txBody>
          <a:bodyPr wrap="square">
            <a:spAutoFit/>
          </a:bodyPr>
          <a:lstStyle/>
          <a:p>
            <a:pPr>
              <a:lnSpc>
                <a:spcPct val="150000"/>
              </a:lnSpc>
            </a:pPr>
            <a:r>
              <a:rPr lang="zh-CN" altLang="en-US" sz="2400" dirty="0"/>
              <a:t>可见， </a:t>
            </a:r>
            <a:r>
              <a:rPr lang="en-US" altLang="zh-CN" sz="2400" dirty="0">
                <a:solidFill>
                  <a:srgbClr val="FF0000"/>
                </a:solidFill>
              </a:rPr>
              <a:t>IPO</a:t>
            </a:r>
            <a:r>
              <a:rPr lang="zh-CN" altLang="en-US" sz="2400" dirty="0">
                <a:solidFill>
                  <a:srgbClr val="FF0000"/>
                </a:solidFill>
              </a:rPr>
              <a:t>是程序设计的一种基本方法，也是描述计算问题的一种有效方法。</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a:t>
            </a:r>
            <a:r>
              <a:rPr lang="zh-CN" altLang="en-US" sz="5400" b="1" kern="0" dirty="0">
                <a:latin typeface="方正卡通简体" panose="02000000000000000000" pitchFamily="2" charset="-122"/>
                <a:ea typeface="方正卡通简体" panose="02000000000000000000" pitchFamily="2" charset="-122"/>
                <a:cs typeface="+mn-ea"/>
                <a:sym typeface="+mn-lt"/>
              </a:rPr>
              <a:t>计算问题的描述</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913469" y="1938020"/>
            <a:ext cx="10707031" cy="64516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编程练习：</a:t>
            </a:r>
            <a:r>
              <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根据输入求和。</a:t>
            </a:r>
            <a:endParaRPr kumimoji="0" lang="zh-CN" altLang="en-US" sz="24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pic>
        <p:nvPicPr>
          <p:cNvPr id="3" name="图片 2"/>
          <p:cNvPicPr>
            <a:picLocks noChangeAspect="1"/>
          </p:cNvPicPr>
          <p:nvPr/>
        </p:nvPicPr>
        <p:blipFill>
          <a:blip r:embed="rId1"/>
          <a:stretch>
            <a:fillRect/>
          </a:stretch>
        </p:blipFill>
        <p:spPr>
          <a:xfrm>
            <a:off x="2791076" y="2929889"/>
            <a:ext cx="4647699" cy="3629025"/>
          </a:xfrm>
          <a:prstGeom prst="rect">
            <a:avLst/>
          </a:prstGeom>
        </p:spPr>
      </p:pic>
      <p:pic>
        <p:nvPicPr>
          <p:cNvPr id="5" name="图片 4"/>
          <p:cNvPicPr>
            <a:picLocks noChangeAspect="1"/>
          </p:cNvPicPr>
          <p:nvPr/>
        </p:nvPicPr>
        <p:blipFill>
          <a:blip r:embed="rId2"/>
          <a:stretch>
            <a:fillRect/>
          </a:stretch>
        </p:blipFill>
        <p:spPr>
          <a:xfrm>
            <a:off x="7877175" y="3887271"/>
            <a:ext cx="3743325" cy="1571625"/>
          </a:xfrm>
          <a:prstGeom prst="rect">
            <a:avLst/>
          </a:prstGeom>
        </p:spPr>
      </p:pic>
      <p:sp>
        <p:nvSpPr>
          <p:cNvPr id="13" name="文本框 12"/>
          <p:cNvSpPr txBox="1"/>
          <p:nvPr/>
        </p:nvSpPr>
        <p:spPr>
          <a:xfrm>
            <a:off x="8248650" y="2929889"/>
            <a:ext cx="1800225" cy="499111"/>
          </a:xfrm>
          <a:prstGeom prst="rect">
            <a:avLst/>
          </a:prstGeom>
          <a:noFill/>
        </p:spPr>
        <p:txBody>
          <a:bodyPr wrap="square">
            <a:spAutoFit/>
          </a:bodyPr>
          <a:lstStyle/>
          <a:p>
            <a:pPr>
              <a:lnSpc>
                <a:spcPct val="150000"/>
              </a:lnSpc>
            </a:pPr>
            <a:r>
              <a:rPr lang="zh-CN" altLang="en-US" sz="2000" dirty="0"/>
              <a:t>程序运行结果</a:t>
            </a:r>
            <a:endParaRPr lang="zh-CN" altLang="en-US" sz="2000" dirty="0"/>
          </a:p>
        </p:txBody>
      </p:sp>
      <p:sp>
        <p:nvSpPr>
          <p:cNvPr id="14" name="文本框 13"/>
          <p:cNvSpPr txBox="1"/>
          <p:nvPr/>
        </p:nvSpPr>
        <p:spPr>
          <a:xfrm>
            <a:off x="819150" y="3887271"/>
            <a:ext cx="1714500" cy="499111"/>
          </a:xfrm>
          <a:prstGeom prst="rect">
            <a:avLst/>
          </a:prstGeom>
          <a:noFill/>
        </p:spPr>
        <p:txBody>
          <a:bodyPr wrap="square">
            <a:spAutoFit/>
          </a:bodyPr>
          <a:lstStyle/>
          <a:p>
            <a:pPr>
              <a:lnSpc>
                <a:spcPct val="150000"/>
              </a:lnSpc>
            </a:pPr>
            <a:r>
              <a:rPr lang="zh-CN" altLang="en-US" sz="2000" dirty="0"/>
              <a:t>参考程序代码</a:t>
            </a:r>
            <a:endParaRPr lang="zh-CN" alt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688458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Python</a:t>
            </a:r>
            <a:r>
              <a:rPr lang="zh-CN" altLang="en-US" sz="5400" b="1" kern="0" dirty="0">
                <a:latin typeface="方正卡通简体" panose="02000000000000000000" pitchFamily="2" charset="-122"/>
                <a:ea typeface="方正卡通简体" panose="02000000000000000000" pitchFamily="2" charset="-122"/>
                <a:cs typeface="+mn-ea"/>
                <a:sym typeface="+mn-lt"/>
              </a:rPr>
              <a:t>模块</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8" name="文本框 7"/>
          <p:cNvSpPr txBox="1"/>
          <p:nvPr/>
        </p:nvSpPr>
        <p:spPr>
          <a:xfrm>
            <a:off x="789940" y="2205355"/>
            <a:ext cx="10902315" cy="161480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模块（ </a:t>
            </a:r>
            <a:r>
              <a:rPr kumimoji="0" lang="en-US" altLang="zh-CN"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Module</a:t>
            </a:r>
            <a:r>
              <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rPr>
              <a:t>）</a:t>
            </a:r>
            <a:r>
              <a:rPr kumimoji="0" lang="zh-CN" altLang="en-US" sz="2200" i="0" u="none" strike="noStrike" kern="1200" cap="none" spc="0" normalizeH="0" baseline="0" noProof="0" dirty="0">
                <a:ln>
                  <a:noFill/>
                </a:ln>
                <a:effectLst/>
                <a:uLnTx/>
                <a:uFillTx/>
                <a:latin typeface="Arial" panose="020B0604020202020204"/>
                <a:ea typeface="微软雅黑" panose="020B0503020204020204" charset="-122"/>
                <a:cs typeface="+mn-cs"/>
                <a:sym typeface="+mn-lt"/>
              </a:rPr>
              <a:t>是包含某方面功能的所有相关函数和变量的程序集，供其他程序引用。模块被引用后，可以使用该模块中的所有函数。模块能定义函数、类和变量，模块里也能包含可执行的代码。把相关的代码分配到一个模块里能让程序代码更好用，更易懂。</a:t>
            </a:r>
            <a:endParaRPr kumimoji="0" lang="zh-CN" altLang="en-US" sz="220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sym typeface="+mn-lt"/>
            </a:endParaRPr>
          </a:p>
        </p:txBody>
      </p:sp>
      <p:sp>
        <p:nvSpPr>
          <p:cNvPr id="6" name="文本框 5"/>
          <p:cNvSpPr txBox="1"/>
          <p:nvPr/>
        </p:nvSpPr>
        <p:spPr>
          <a:xfrm>
            <a:off x="838369" y="4156522"/>
            <a:ext cx="10516066" cy="1614805"/>
          </a:xfrm>
          <a:prstGeom prst="rect">
            <a:avLst/>
          </a:prstGeom>
          <a:noFill/>
        </p:spPr>
        <p:txBody>
          <a:bodyPr wrap="square">
            <a:spAutoFit/>
          </a:bodyPr>
          <a:lstStyle/>
          <a:p>
            <a:pPr>
              <a:lnSpc>
                <a:spcPct val="150000"/>
              </a:lnSpc>
            </a:pPr>
            <a:r>
              <a:rPr lang="en-US" altLang="zh-CN" sz="2200" dirty="0"/>
              <a:t>Python</a:t>
            </a:r>
            <a:r>
              <a:rPr lang="zh-CN" altLang="en-US" sz="2200" dirty="0"/>
              <a:t>模块是以</a:t>
            </a:r>
            <a:r>
              <a:rPr lang="en-US" altLang="zh-CN" sz="2200" dirty="0"/>
              <a:t>Python</a:t>
            </a:r>
            <a:r>
              <a:rPr lang="zh-CN" altLang="en-US" sz="2200" dirty="0"/>
              <a:t>程序文件的形式封装，其后缀名是</a:t>
            </a:r>
            <a:r>
              <a:rPr lang="en-US" altLang="zh-CN" sz="2200" dirty="0"/>
              <a:t>.py</a:t>
            </a:r>
            <a:r>
              <a:rPr lang="zh-CN" altLang="en-US" sz="2200" dirty="0"/>
              <a:t>，包含了内部的</a:t>
            </a:r>
            <a:r>
              <a:rPr lang="en-US" altLang="zh-CN" sz="2200" dirty="0"/>
              <a:t>Python</a:t>
            </a:r>
            <a:r>
              <a:rPr lang="zh-CN" altLang="en-US" sz="2200" dirty="0"/>
              <a:t>对象定义和对外的函数或方法的调用接口。</a:t>
            </a:r>
            <a:r>
              <a:rPr lang="en-US" altLang="zh-CN" sz="2200" dirty="0"/>
              <a:t>Python</a:t>
            </a:r>
            <a:r>
              <a:rPr lang="zh-CN" altLang="en-US" sz="2200" dirty="0"/>
              <a:t>的标准库就是按照功能主题划分，由一系列模块组成，如</a:t>
            </a:r>
            <a:r>
              <a:rPr lang="en-US" altLang="zh-CN" sz="2200" dirty="0"/>
              <a:t>time</a:t>
            </a:r>
            <a:r>
              <a:rPr lang="zh-CN" altLang="en-US" sz="2200" dirty="0"/>
              <a:t>、 </a:t>
            </a:r>
            <a:r>
              <a:rPr lang="en-US" altLang="zh-CN" sz="2200" dirty="0"/>
              <a:t>math</a:t>
            </a:r>
            <a:r>
              <a:rPr lang="zh-CN" altLang="en-US" sz="2200" dirty="0"/>
              <a:t>等。</a:t>
            </a:r>
            <a:endParaRPr lang="zh-CN" altLang="en-US" sz="2200" dirty="0"/>
          </a:p>
        </p:txBody>
      </p:sp>
    </p:spTree>
  </p:cSld>
  <p:clrMapOvr>
    <a:masterClrMapping/>
  </p:clrMapOvr>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9D45DFDA-02B1-4FB7-8B95-2C40A9273BE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P1Sfk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9Un5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P1Sfk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VJ+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VJ+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VJ+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VJ+SyPzQztyAAAAcgAAABwAAAB1bml2ZXJzYWwvbG9jYWxfc2V0dGluZ3MueG1ss7GvyM1RKEstKs7Mz7NVMtQzUFJIzUvOT8nMS7dVCg1x07VQUiguScxLSczJz0u1VcrLV1Kwt+OyyclPTswJTi0pASosVijISaxMLQpJzQUySlL9EnOBKp/tmfJ8ya5n09qfr9ivoJGcX1Cpqa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1SfkuNMDbvXAgAAJAgAAApAAAAdW5pdmVyc2FsL3NraW5fY3VzdG9taXphdGlvbl9zZXR0aW5ncy54bWy1Wmtu48gR/r+naChYYAME1oN6OdAooMiWTYxMaUXankkQCC2xbREm2QrZ0owW+pF/uUCQEwRBzhAEyF3yY/caqW6SFilLMmlPxLExrK76qrpe/ZB70ZMbaOuIM9/9iXCXBRbl3A0eo/53CPUWzGPhJKQR5VF1T7l3A4d9MYIHJmhAjTgJHBI6mhiN+jU0lB/U7ahdvQtvzUGzgTpN3MBdpOOWBmOXin6paDCmN+par3oAEeOGdEEDfhy1V82NvhQwgoiG3Agc+rWv5LmzQ/kZXIXEcYEv6reb4tmlWnd6UzyoWW91WnjXUBVFaSOtpdf12q7TueyodYRrzVZN2Q26DaWhoHqrVb9s7+qdRkuBt+FlG1Ca+LKNmp1ms6HvGrgB0khVB3pD23WUy3pdBW24e6nthsNBp1ZD9Xpdaeq7VlsZDmoIuBXAUJWucKCiKwOlvVMHar2roKE2HAybO6zjttZC3QZu12q75mCg1Gp75+5nl3XXnlp4Oqk7XwE8GoKjoyK3qkeSq7dYhyEw29RfeYRTFBCffqj8/O+//vL3f/38t7/88s//oB8WbLX9dSVJUJnMKXtqV54aE4EswPpHsHpVOZKySbuyhZGlI9f5UJmvOWfBxYIFHIy9CFjoE6/S/1WcO8nMikiyDQ3LyD2QBd2r68hPUbFEF+QzPOeEFsxfkWA7Yo/sYk4WT48hWwdOITOX2xUNPTd4Au7aZUfDZxV5bsQNTv2cfbgrnuJiK+hXERXmtbF4Ckl6ZE69VGNNfkrI7VW+7pED0Y0buVyKqnXxnBNdkUeaD0BXFc95mQC05KPWEc/rQpx+5cCuiPJvnGX3yJaGeSVxuzwrxVbrVdl8WoXsUTg7L/d6oJ/lPAbdJ3gUFtbEU0hITFAoLBSlxG1y/voBY/J62Et6PmiB4GabS0KSkJPBTBvfTFTz82w0vhrPBsZVpa/FVYlEWX73Q6Pd/VpvtaF1JYIFoawbdTTKgyEJ1qoVwzLt6Xg0A0A8mpn4k13pi9+lRce39sgwcaWf/Kc0wGSK7yp98buI6O10ik17Zo0MHc8Ma2aObemXEbaxXul/Zmu0JBuKOEMbl35BfEkR9Gc3pCjyXEcOiJ7tBmtaQJ8+vlENczbFlj01NNsYm5W+xcJw+xuJTNZ8CdmzJBFy3IjMPepItZAjclz0F9AuN2gI/vGlC5zMJ25wUUT7VL03zKuZPR6PrBk29ZRS6ePAQXpIhKbyQFPVwlPACAks5G8Tn8nskwhI9bzSINfG1fUIfmxhyLX7uPTgh7/BmgmGkExoUEAQEgdPIess63481YUPQSEiaEWi6AsLnVzSZENXANswtTGkpmZn8G0Bk2JD4N1gAalDF7wA3g22LPUKzwbjT5DjUJvjkkLjj1CSH0sKfcYW1BC2CoiZ6p1xpYqKEGWYFkhagwsi8t3bIrJYgJzw5sZl6wgowsNQJrIao4vSmiz84y0E0lBHJ6o9BgZny7dHd0PBlNCBda6ALmhDGtZFdv14a/x+NlSNEdZnkG76+H5myy4plPpkiwLGEXE2JFhQNKcLsoZK2MKY4zpyTERemvCntfsTIjzpP98nrcvU8afv32BSruEdsQw2zKAM9ikr/pp24bZkBm80ROT6SSuKOODNJlgaNtWpMf42IYpcf+3FXfpbBOrZuLLBetWO9/ureNj+D8ZYcQseGNDRBi4rJYRhJRZLDiyeXilBwxyCukncz6HhiyNqKQBznGCYDL0D5g48lzPkDjxaDuIeDyzDhs3WPZ2L40cBYVmrcdSOx1scEj0KJ/TnUp3TBwb7JY+STbyRgbVLhr9IlDNbpdzSYhv2CAw3AfMxTipA9VxfHKKKwd7e4NQV8WqQm889W3uOrG7PfZIrAvh57dOX+7CHkPmS6pEozet4UfrdOw2JpziN9U7KbSCeC7RwrDL1+a6IWVidatczTTU1LE4Uop694nJQHcInI9uajdSBQIAy8QlfLGEVfhAHveJY8YlAx0MV8JLJW5SEi+V///yP4jAH9sRUlFB/WxYHil90TfyM9weTcRr9sQCOrQ7yovKloGByoEpFi5+vbAMS9JscWUi8LPnMF3dchVRDCSRhVG1b1a5voEosWRRsHcJesCTIjTr9CI1P7vUr/RsSPkHjtBnzygJJz4vc5KVt2B9x19xzA1pS/N0rkZi8bUxmqq7Lsz/UqOcunuLl14EDTHLPhzz2WAZPu1ZN6M4HkNRxeXlMubilXQtaQvy+bwibo2vdM2F/o+IR6OE8d0ET8JB5E3G19fIuFxjETRykcZ+H4kifvmU5oiX7ksSu/0C8CNiypEPWCdgwEZvFBDJPO+SeitpxsrgJ5ZDxjnmwLmjxdDLQefqhlKYN5NVvVsEz7YXlcMxKhjKm74mH/Cb9yl/wZ4iH/JZYU8Zwrntp0+FQVjS9jxuQMEsvEjvgoYHsUglP+pbnERaMxL1slJlIQshz+syhfbk22q5Pk3IWtKzB1RMW94Ln7cuNkJlv5bQj8b1DbmCfvtXz+dvjLvfo6eSW84ASzLpavh+rgITnWAnE3x8cOiOmIr5d0Q8VOIiQxVJ0+qiCEowPFeHO+CuaU3KrtJ+JdpaRlNacF/VlP5ftvJTKQHTxcqpYXOznhXrVF37qVc9FqJfAng5gsPbnNMSQAy50uSRCeWKWfZlehd3JHemB3InRLABfAnYAZ6S0EjKEXGLJbVVaLfFLdhz2ltz16IamrSpDyDjn/Px7EVTH+eRW+Yg+8Gx6J5TSVZD0un0u5ntghn5SSp7IskoORkoWHSfzSM7+SLdKF5+9jUeWo7RNi3TPdmjGD6JePaIKeE95v1fNLrPQo158zXpIA1HAO/lHB/8DUEsDBBQAAgAIAABTfkvqgaxhNw0AAB0jAAAXAAAAdW5pdmVyc2FsL3VuaXZlcnNhbC5wbmftmntU0um6x3G62ozadXTU1HJPLs10tMlSEbdZmpMXvGVqyZhZk/cLaIhA48zorlBnTaZtTSFNRS01DTDw1pAwiUptRbz9ZPaQmqCSEiAisn8001nnrHXW+ef8yx+s33oe3s/7Pu/3vTzP+q3fTXigr8EO0x0QCMTA78ypEAhkcxgEsil7+1bQY37J0Ad86GWG+J6ENA+Zz4PG5qteAV4QyJPiT9djt4C2ftqZyEwIxJCp/emxU8mXIZCDbX6nvMKuxywCAbftZwD2srQ8Vw+tl7LF+HlAms3uiOAzVtVeI6fhXju3BEdsPb33+O7NF01e3yD9prcr+Djsxk5AWXJGoMxeEl+vLMd7rl+pk/kTg54XLA2H84BwwKNe7B5+rOzc8LtFmqAZplpo59kQc9uylCvxYDw3xP96a837pvGfA8y7pJU+Y8TTo5tAdxoaCGS1Gtoh8GqU+wHQAfFsym8ztPNcf+ftrqe1bcLPPgtj66GstdaJhqj+WiPP9db9+qDV68cLcUBZa1uN+cO1/2/Xt9NaB7y0Elj9jaw1fty8Tzv+z6RPwMfO3WFa38k8rbJ/P6ODdJAO0kE6SAfpIB2kg3SQDtJBOkgH6SAdpIN0kA7SQTro/4Do74FsweMPb2GJ/49u3MLhytmK1HMtnSv9oidsi2gAr1E3MZbo4vJQblMVwoOb0w1kaF/7Jk1PL1KPOd7K2ZjpM0YQqDcTJ8qvDggAxelgrubnACtDOwROOSNaYkhSiAuUxqpUD0kKGgRJuWvz9fyFwE1XgydfUJIAZ25C+W1qV09xToAiciPMPKwKKx+X68eIRehsTuY5x853v0YdT5kPwq8Ni+4EwVzTVRWp3c9y3r/25Vfh1ub3CF3vKwR4TT9doxJocLwOJaphfja9PWeQhURgZbxwIWtR1d1cMW09t2zCqMP8/v02qsNc5GCtBrpxp83YFAKZa8Dp4wlO8ddFDfUTM1W8r4FONilmUjr9+qChnTHlHE+6VDpnn8B8n2+Wcj71YZawLKVLNrqHFk5omEwUdk1dFxaKOTNIc5/Hqh22lCFJh7DocHBtdd/1I/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W+6OAdcdESUxz23sSr5tcX9+oICu++WzPTh2SS5JbFOsVv1yxrmvkqJB9p/WiAVklDXOJSvRd+2grpXW7KTEQKHIuDaevtKVVxoZMGcyjYPq8ZAouVfDzlHAYygNmOTLDGLWx5/m9UC7DdjtMB55cFVxPmC9KJwHtGXh/Ye6RlnGA+y6On/S2suOCVhwsEkhRSgDeXokNL6aivwBn4oN4G0dZtP3ZLnSJV8nyQhcahuEggUZG49e7Sxm1SW8/SEz3It3fiYPqJ9dHbtOGE403p0dv0P3Jk5gmXgFCn2qGLryvdf2A2MrNm/3GM6F2bYlkgK1Ga27WX48ydQ1nKABE1HcGkZpKTMMX3ZU7yykDwJP6eszIanUoR2BZH0iyuAFD2Anh4k/nMbhyF1GYu35/9ObBynwfzqr30ss7TN9psXniZxMzwLmOSZRdiYzvBRSB8F/K8OqZsR4x1TmFvSJk1dEA6oh54UH2QBeU6JwxkdfkGSk1k3f5VHMrnYTHgOZDLkz330NlbITdqvTX7+hPDaQ4fBn6EPxIGd62ZOLHfrLHC3ohmwnoAO8tYKpaGiumGDbbWJEL6PidWx8Thy1MwYknWi1InYH2icDWYxp+hng9uwWRjXBfjRrBFZ9q5meOfo4YaVdCUEM8R2MaqsJCoDqCVfRBy3h5/8BlumfZ+4Cj3whcIQdNcumPP+opomW2J8Fh/x3SX1EMVU5kRSzXNXGkJvcU0ooyTzkCKL40Otp/1KItiKanL5omuIgHFXCYJLGyRRfDnZOdFOLF8wufeXKTbIN1kKAPcK1tOdCxJxxosfxTgVIsa/ErQxoV7ju5A3CZI76OhytfYsil+Xeypn9YCGdc6cpUrQ6oGhMPo6nLX9Wc2g3NEfHc39sWtUzQYqAyDEFtkus91dpLl6M94wIpIanxQirZP7btrylobcxkR8r6uR01IG7bb9T5HEdmxk633U7oXkMUGEAhzm2XuK1yx/8hXLitnfypRUneFzRau37JE4NWyNfmukwn3JFfnK7OnI4OOStTB0lF4cHxVFgJw+ydKuuCcH9WdPllHcmZls6CUqX3hPvCo/JonONpjxjBZ4UMLBDu78YMYVsykxhIkDn/OLM0Cz6vPn2GtjyU+bM72qu1cZpmJJ30vk2Oj95pgkgeWL7+oWIKTsEjxZVBODpQQDwuA28Z5FM2XiVvN7cgjmJpom8n/mslXrOyyyg+r9rbbuy6BbKCZaHW0Lhmx2HcMN/17ixW8dJigms93PUjoAtclwiftvMXWpy0plQN0dFbDg1JKVfQRxGJwmy3ZviB+7xe7GvLRxWXjD/K+mR996ZLX/7kl9v1r0U2bqvM9B66gogvFs3qBov85n1fYAv9kU5Z+OHur5h8HjoV9R5bWj8jf5HqiMD99P96peLndSXuhwgteEJYbPo5bpTi/FDUU4BUfMxTCOSbg55KDColsg7x+/JECLLvyNA1aeetL2RW1WoLvyXn3fFtEMXTlt3AwO3XzkmkAtcrn/PcAnStsTTYRMjiBijEI5KspMPUtKn47ZSC1sLM2/SzuB/zCNec/fnW2GGk9vGPAJnF/gcpeszuwOtoGvB8uJphwnIZUIZrm2EcVyxJ0d2DfPVMfQjnX8ihBhpn2qp02A9zGfeCRq/yeDcoa03KjteiQzAd489KGeCEodHgUCmD1NMNYi4JkZgZd2Tasvbo+a+nZyFF5OAczqYXKeLitEF45g1CO2+wYwNCT3D678teuCWGeL0Ib3TH9hRSCmR2BDw8duGa+9PV/W9lPKdv6LTWrbJdqZMJEeT3D8Xc8nRt3dUTlNCBk9bDj6zFJEMg9D/lY3GL2SyyvNTmu+1M7YVqlqc9l8gP3N1fRgjhuiWkp5tlDusxJPDtem6905WetmJSCcrMe5Pk9JkYZ1zbzoXHPDvsUqhwKttvJqt6Osh3y+t+oFQKEZX874RBjKoNzpKksJueabBojSX8O1axLxd6MsUe4XhSx7JQCPfUQ9/eiRqBQgMTMW5hBIFcEudLBhiBRVII3LnqMLOEeG1xxXA6zIk/6ftcgrhiQhn9rQiseS4sC1u5pReAmPoOJXhHp2IWLIUK2sz3va0qgaG1lJzHdkwJ4pJiJFY/Sr5EVJ7ts6LInt0nODXcGR11DS58/jJnCrwstE1FY1w1HvJIjqsIsXTs+9kyO2vV901+h1eHIPKOXKVNUov6HLfqvD2ecCM0C6ODY5oxsAZZ20Vi1ysvrb3kQXTW+SBN0byyump9t/PnI8V4xFV0+4fGW1qNevDnfYUK/0cujc89Wq6AWJ7Ub7RV65m7EhKSE/SjaSJtp5AvtXKo4FgGqB2aJLruSkpRNnfb1jPm6ion5DjlK72NY0B//zFIFFjlkdQz60Z8J7pwsAhuIIXOtyP6b74pDjXd2RCnQfkgi2/utVlYX5QrHkYuE3b1d92dik83XE6liqwNkf7o3TnTflmPwbgYdZr6S+eSvkV44LhPDPHy0obYGVHrXqHBoAn2GCM67hjad03RxowQU0xM/VVkip/BjGG3LF/llQvHDp7K5O3OFSIciB6s0ypL0F3LcHgb3DdpNvFwMgVzowd2UNPHzUsavglloFkoz+4OUEZxdMDFH46f2qOU5wvQv/LOUgARHW5sUbIymPMpMVs15atAHLdIo7pLOdnXn3wy7DscD2X8FVuy2QlI1o+1F9w8AGWBJmTIdF9ySTpuq37ft7u2oJfljOH5DSoxQANkIs0C3Y8mDw4Dxu3Y3n+WdGj8etor9IShBkTrXTpW0x1Ja5Vaw+mWSeZjDHxX2kelEsCRdu2CnmMakmsHzbYi5GR4BAdFSpAKso3v7gnvI7ixym8Rl+YlPbVSd9/puF0O7GXjPNdiPw+ty+id+lUG1higyJ95fKUZo6LC91aybtmAlzBYeTJYsWQOHuqfLPNMbSRld19UyfoQR9F3vGteWK6Ka8ge1n2eYe/4v9fqrWkmPpnu/3scvMNSrwuLFM9oGgY2lGeCS4hJ8tRV9Wgil5GyTxlAeom069tj0GwMxKYTZo1FLsk5qm3dH0+44XdC3O7YOyhupfsc0WvTX+vk1CV/y/HEW55o0mxzFrSdjln5p0Pr9Tgeeaj75bd5/AFBLAwQUAAIACAAAU35L8AGbtksAAABrAAAAGwAAAHVuaXZlcnNhbC91bml2ZXJzYWwucG5nLnhtbLOxr8jNUShLLSrOzM+zVTLUM1Cyt+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VJ+SyqWD2f+AgAAlwsAACYAAAAAAAAAAQAAAAAABgsAAHVuaXZlcnNhbC9odG1sX3B1Ymxpc2hpbmdfc2V0dGluZ3MueG1sUEsBAgAAFAACAAgA/VJ+S2hxUpGaAQAAHwYAAB8AAAAAAAAAAQAAAAAASA4AAHVuaXZlcnNhbC9odG1sX3NraW5fc2V0dGluZ3MuanNQSwECAAAUAAIACAD9Un5LPTwv0cEAAADlAQAAGgAAAAAAAAABAAAAAAAfEAAAdW5pdmVyc2FsL2kxOG5fcHJlc2V0cy54bWxQSwECAAAUAAIACAD9Un5LI/NDO3IAAAByAAAAHAAAAAAAAAABAAAAAAAYEQAAdW5pdmVyc2FsL2xvY2FsX3NldHRpbmdzLnhtbFBLAQIAABQAAgAIAESUV0cjtE77+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
  <p:tag name="ISPRING_PRESENTATION_TITLE" val="演示文稿7"/>
</p:tagLst>
</file>

<file path=ppt/theme/theme1.xml><?xml version="1.0" encoding="utf-8"?>
<a:theme xmlns:a="http://schemas.openxmlformats.org/drawingml/2006/main" name="PPT定制1801380800">
  <a:themeElements>
    <a:clrScheme name="橙红色">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3617</Words>
  <Application>WPS 演示</Application>
  <PresentationFormat>宽屏</PresentationFormat>
  <Paragraphs>204</Paragraphs>
  <Slides>32</Slides>
  <Notes>32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32</vt:i4>
      </vt:variant>
    </vt:vector>
  </HeadingPairs>
  <TitlesOfParts>
    <vt:vector size="46" baseType="lpstr">
      <vt:lpstr>Arial</vt:lpstr>
      <vt:lpstr>宋体</vt:lpstr>
      <vt:lpstr>Wingdings</vt:lpstr>
      <vt:lpstr>方正有猫在_GBK</vt:lpstr>
      <vt:lpstr>方正卡通简体</vt:lpstr>
      <vt:lpstr>Arial</vt:lpstr>
      <vt:lpstr>微软雅黑</vt:lpstr>
      <vt:lpstr>Times New Roman</vt:lpstr>
      <vt:lpstr>Arial Unicode MS</vt:lpstr>
      <vt:lpstr>等线</vt:lpstr>
      <vt:lpstr>FZLANTY_XIANJW--GB1-0</vt:lpstr>
      <vt:lpstr>Segoe Print</vt:lpstr>
      <vt:lpstr>Calibri</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演示文稿7</dc:title>
  <dc:creator>柚子设计</dc:creator>
  <cp:keywords>MC-PPT模板</cp:keywords>
  <cp:category>模板</cp:category>
  <cp:lastModifiedBy>lihuan</cp:lastModifiedBy>
  <cp:revision>326</cp:revision>
  <dcterms:created xsi:type="dcterms:W3CDTF">2017-12-03T06:36:00Z</dcterms:created>
  <dcterms:modified xsi:type="dcterms:W3CDTF">2021-03-25T09:17:16Z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10B23E08918F470ABCD55CBB520F8ECA</vt:lpwstr>
  </property>
</Properties>
</file>