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7" r:id="rId6"/>
    <p:sldId id="312" r:id="rId7"/>
    <p:sldId id="434" r:id="rId8"/>
    <p:sldId id="552" r:id="rId9"/>
    <p:sldId id="537" r:id="rId10"/>
    <p:sldId id="553" r:id="rId11"/>
    <p:sldId id="554" r:id="rId12"/>
    <p:sldId id="555" r:id="rId13"/>
    <p:sldId id="556" r:id="rId14"/>
    <p:sldId id="557" r:id="rId15"/>
    <p:sldId id="558" r:id="rId16"/>
    <p:sldId id="559" r:id="rId17"/>
    <p:sldId id="525" r:id="rId18"/>
    <p:sldId id="560" r:id="rId19"/>
    <p:sldId id="538" r:id="rId20"/>
    <p:sldId id="561" r:id="rId21"/>
    <p:sldId id="562" r:id="rId22"/>
    <p:sldId id="563" r:id="rId23"/>
    <p:sldId id="326" r:id="rId24"/>
    <p:sldId id="364" r:id="rId25"/>
    <p:sldId id="564" r:id="rId26"/>
    <p:sldId id="532" r:id="rId27"/>
    <p:sldId id="565" r:id="rId28"/>
    <p:sldId id="502" r:id="rId29"/>
    <p:sldId id="299" r:id="rId30"/>
    <p:sldId id="566" r:id="rId31"/>
    <p:sldId id="504" r:id="rId32"/>
    <p:sldId id="503" r:id="rId33"/>
    <p:sldId id="536" r:id="rId34"/>
    <p:sldId id="568" r:id="rId35"/>
    <p:sldId id="567" r:id="rId36"/>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ue shu" initials="X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9615"/>
    <a:srgbClr val="FF9933"/>
    <a:srgbClr val="E99E17"/>
    <a:srgbClr val="00A9D0"/>
    <a:srgbClr val="44BE9B"/>
    <a:srgbClr val="F3F3F3"/>
    <a:srgbClr val="F7FCFE"/>
    <a:srgbClr val="FFFFFC"/>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88" autoAdjust="0"/>
    <p:restoredTop sz="94618" autoAdjust="0"/>
  </p:normalViewPr>
  <p:slideViewPr>
    <p:cSldViewPr snapToGrid="0" showGuides="1">
      <p:cViewPr varScale="1">
        <p:scale>
          <a:sx n="91" d="100"/>
          <a:sy n="91" d="100"/>
        </p:scale>
        <p:origin x="56" y="244"/>
      </p:cViewPr>
      <p:guideLst>
        <p:guide orient="horz" pos="129"/>
        <p:guide orient="horz" pos="4229"/>
        <p:guide pos="230"/>
        <p:guide pos="7449"/>
        <p:guide orient="horz" pos="561"/>
        <p:guide orient="horz" pos="691"/>
        <p:guide orient="horz" pos="4017"/>
        <p:guide orient="horz" pos="391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gs" Target="tags/tag2.xml"/><Relationship Id="rId40" Type="http://schemas.openxmlformats.org/officeDocument/2006/relationships/commentAuthors" Target="commentAuthors.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3" name="矩形: 圆角 2"/>
          <p:cNvSpPr/>
          <p:nvPr userDrawn="1"/>
        </p:nvSpPr>
        <p:spPr>
          <a:xfrm>
            <a:off x="562175" y="719807"/>
            <a:ext cx="11393714" cy="60814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sp>
        <p:nvSpPr>
          <p:cNvPr id="3" name="矩形: 圆角 2"/>
          <p:cNvSpPr/>
          <p:nvPr userDrawn="1"/>
        </p:nvSpPr>
        <p:spPr>
          <a:xfrm>
            <a:off x="497198" y="707234"/>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3" name="矩形: 圆角 2"/>
          <p:cNvSpPr/>
          <p:nvPr userDrawn="1"/>
        </p:nvSpPr>
        <p:spPr>
          <a:xfrm>
            <a:off x="590695" y="721410"/>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sp>
        <p:nvSpPr>
          <p:cNvPr id="3" name="矩形: 圆角 2"/>
          <p:cNvSpPr/>
          <p:nvPr userDrawn="1"/>
        </p:nvSpPr>
        <p:spPr>
          <a:xfrm>
            <a:off x="526903" y="721410"/>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sp>
        <p:nvSpPr>
          <p:cNvPr id="3" name="矩形: 圆角 2"/>
          <p:cNvSpPr/>
          <p:nvPr userDrawn="1"/>
        </p:nvSpPr>
        <p:spPr>
          <a:xfrm>
            <a:off x="519812" y="684365"/>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sp>
        <p:nvSpPr>
          <p:cNvPr id="3" name="矩形: 圆角 2"/>
          <p:cNvSpPr/>
          <p:nvPr userDrawn="1"/>
        </p:nvSpPr>
        <p:spPr>
          <a:xfrm>
            <a:off x="491460" y="703776"/>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1.pn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8"/>
          <a:stretch>
            <a:fillRect/>
          </a:stretch>
        </p:blipFill>
        <p:spPr>
          <a:xfrm>
            <a:off x="0" y="0"/>
            <a:ext cx="12192000" cy="685799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3.xml"/><Relationship Id="rId2" Type="http://schemas.openxmlformats.org/officeDocument/2006/relationships/image" Target="../media/image5.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3.xml"/><Relationship Id="rId2" Type="http://schemas.openxmlformats.org/officeDocument/2006/relationships/image" Target="../media/image13.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3.xml"/><Relationship Id="rId2" Type="http://schemas.openxmlformats.org/officeDocument/2006/relationships/image" Target="../media/image6.png"/><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3.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3.xml"/><Relationship Id="rId2" Type="http://schemas.openxmlformats.org/officeDocument/2006/relationships/image" Target="../media/image20.png"/><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3.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3.xml"/><Relationship Id="rId2" Type="http://schemas.openxmlformats.org/officeDocument/2006/relationships/image" Target="../media/image27.png"/><Relationship Id="rId1"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image" Target="../media/image22.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3.xml"/><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image" Target="../media/image28.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3.xml"/><Relationship Id="rId2" Type="http://schemas.openxmlformats.org/officeDocument/2006/relationships/image" Target="../media/image31.png"/><Relationship Id="rId1" Type="http://schemas.openxmlformats.org/officeDocument/2006/relationships/image" Target="../media/image30.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3.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_文本框 6"/>
          <p:cNvSpPr txBox="1"/>
          <p:nvPr>
            <p:custDataLst>
              <p:tags r:id="rId1"/>
            </p:custDataLst>
          </p:nvPr>
        </p:nvSpPr>
        <p:spPr>
          <a:xfrm>
            <a:off x="561975" y="2513239"/>
            <a:ext cx="6768917" cy="1579663"/>
          </a:xfrm>
          <a:prstGeom prst="rect">
            <a:avLst/>
          </a:prstGeom>
          <a:noFill/>
        </p:spPr>
        <p:txBody>
          <a:bodyPr wrap="square" rtlCol="0" anchor="ctr">
            <a:spAutoFit/>
          </a:bodyPr>
          <a:lstStyle/>
          <a:p>
            <a:pPr algn="ctr">
              <a:lnSpc>
                <a:spcPct val="120000"/>
              </a:lnSpc>
            </a:pPr>
            <a:r>
              <a:rPr lang="zh-CN" altLang="en-US" sz="8800" b="1" dirty="0">
                <a:solidFill>
                  <a:schemeClr val="bg1"/>
                </a:solidFill>
                <a:effectLst>
                  <a:outerShdw blurRad="63500" sx="102000" sy="102000" algn="ctr" rotWithShape="0">
                    <a:prstClr val="black">
                      <a:alpha val="40000"/>
                    </a:prstClr>
                  </a:outerShdw>
                </a:effectLst>
                <a:latin typeface="方正有猫在_GBK" panose="02000000000000000000" pitchFamily="2" charset="-122"/>
                <a:ea typeface="方正有猫在_GBK" panose="02000000000000000000" pitchFamily="2" charset="-122"/>
              </a:rPr>
              <a:t>初识函数</a:t>
            </a:r>
            <a:endParaRPr lang="zh-CN" sz="8800" b="1" dirty="0">
              <a:solidFill>
                <a:schemeClr val="bg1"/>
              </a:solidFill>
              <a:effectLst>
                <a:outerShdw blurRad="63500" sx="102000" sy="102000" algn="ctr" rotWithShape="0">
                  <a:prstClr val="black">
                    <a:alpha val="40000"/>
                  </a:prstClr>
                </a:outerShdw>
              </a:effectLst>
              <a:latin typeface="方正有猫在_GBK" panose="02000000000000000000" pitchFamily="2" charset="-122"/>
              <a:ea typeface="方正有猫在_GBK"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set>
                                      <p:cBhvr>
                                        <p:cTn id="7" dur="455" fill="hold">
                                          <p:stCondLst>
                                            <p:cond delay="0"/>
                                          </p:stCondLst>
                                        </p:cTn>
                                        <p:tgtEl>
                                          <p:spTgt spid="12"/>
                                        </p:tgtEl>
                                        <p:attrNameLst>
                                          <p:attrName>style.rotation</p:attrName>
                                        </p:attrNameLst>
                                      </p:cBhvr>
                                      <p:to>
                                        <p:strVal val="-45.0"/>
                                      </p:to>
                                    </p:set>
                                    <p:anim calcmode="lin" valueType="num">
                                      <p:cBhvr>
                                        <p:cTn id="8"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81733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1.2 Python </a:t>
            </a:r>
            <a:r>
              <a:rPr lang="zh-CN" altLang="en-US" sz="5400" b="1" kern="0" dirty="0">
                <a:latin typeface="方正卡通简体" panose="02000000000000000000" pitchFamily="2" charset="-122"/>
                <a:ea typeface="方正卡通简体" panose="02000000000000000000" pitchFamily="2" charset="-122"/>
                <a:cs typeface="+mn-ea"/>
                <a:sym typeface="+mn-lt"/>
              </a:rPr>
              <a:t>内置函数</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7" name="文本框 6"/>
          <p:cNvSpPr txBox="1"/>
          <p:nvPr/>
        </p:nvSpPr>
        <p:spPr>
          <a:xfrm>
            <a:off x="913469" y="2214797"/>
            <a:ext cx="2725081" cy="580415"/>
          </a:xfrm>
          <a:prstGeom prst="rect">
            <a:avLst/>
          </a:prstGeom>
          <a:noFill/>
        </p:spPr>
        <p:txBody>
          <a:bodyPr wrap="square">
            <a:spAutoFit/>
          </a:bodyPr>
          <a:lstStyle/>
          <a:p>
            <a:pPr>
              <a:lnSpc>
                <a:spcPct val="150000"/>
              </a:lnSpc>
            </a:pPr>
            <a:r>
              <a:rPr lang="zh-CN" altLang="en-US" sz="2400" dirty="0">
                <a:solidFill>
                  <a:srgbClr val="FF0000"/>
                </a:solidFill>
              </a:rPr>
              <a:t>（</a:t>
            </a:r>
            <a:r>
              <a:rPr lang="en-US" altLang="zh-CN" sz="2400" dirty="0">
                <a:solidFill>
                  <a:srgbClr val="FF0000"/>
                </a:solidFill>
              </a:rPr>
              <a:t>2</a:t>
            </a:r>
            <a:r>
              <a:rPr lang="zh-CN" altLang="en-US" sz="2400" dirty="0">
                <a:solidFill>
                  <a:srgbClr val="FF0000"/>
                </a:solidFill>
              </a:rPr>
              <a:t>）类型转换</a:t>
            </a:r>
            <a:endParaRPr lang="zh-CN" altLang="en-US" sz="2400" dirty="0">
              <a:solidFill>
                <a:srgbClr val="FF0000"/>
              </a:solidFill>
            </a:endParaRPr>
          </a:p>
        </p:txBody>
      </p:sp>
      <p:pic>
        <p:nvPicPr>
          <p:cNvPr id="3" name="图片 2"/>
          <p:cNvPicPr>
            <a:picLocks noChangeAspect="1"/>
          </p:cNvPicPr>
          <p:nvPr/>
        </p:nvPicPr>
        <p:blipFill>
          <a:blip r:embed="rId1"/>
          <a:stretch>
            <a:fillRect/>
          </a:stretch>
        </p:blipFill>
        <p:spPr>
          <a:xfrm>
            <a:off x="3874239" y="2293620"/>
            <a:ext cx="7560036" cy="38481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81733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1.2 Python </a:t>
            </a:r>
            <a:r>
              <a:rPr lang="zh-CN" altLang="en-US" sz="5400" b="1" kern="0" dirty="0">
                <a:latin typeface="方正卡通简体" panose="02000000000000000000" pitchFamily="2" charset="-122"/>
                <a:ea typeface="方正卡通简体" panose="02000000000000000000" pitchFamily="2" charset="-122"/>
                <a:cs typeface="+mn-ea"/>
                <a:sym typeface="+mn-lt"/>
              </a:rPr>
              <a:t>内置函数</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7" name="文本框 6"/>
          <p:cNvSpPr txBox="1"/>
          <p:nvPr/>
        </p:nvSpPr>
        <p:spPr>
          <a:xfrm>
            <a:off x="971254" y="2251627"/>
            <a:ext cx="2725081" cy="580415"/>
          </a:xfrm>
          <a:prstGeom prst="rect">
            <a:avLst/>
          </a:prstGeom>
          <a:noFill/>
        </p:spPr>
        <p:txBody>
          <a:bodyPr wrap="square">
            <a:spAutoFit/>
          </a:bodyPr>
          <a:lstStyle/>
          <a:p>
            <a:pPr>
              <a:lnSpc>
                <a:spcPct val="150000"/>
              </a:lnSpc>
            </a:pPr>
            <a:r>
              <a:rPr lang="zh-CN" altLang="en-US" sz="2400" dirty="0">
                <a:solidFill>
                  <a:srgbClr val="FF0000"/>
                </a:solidFill>
              </a:rPr>
              <a:t>（</a:t>
            </a:r>
            <a:r>
              <a:rPr lang="en-US" altLang="zh-CN" sz="2400" dirty="0">
                <a:solidFill>
                  <a:srgbClr val="FF0000"/>
                </a:solidFill>
              </a:rPr>
              <a:t>2</a:t>
            </a:r>
            <a:r>
              <a:rPr lang="zh-CN" altLang="en-US" sz="2400" dirty="0">
                <a:solidFill>
                  <a:srgbClr val="FF0000"/>
                </a:solidFill>
              </a:rPr>
              <a:t>）类型转换</a:t>
            </a:r>
            <a:endParaRPr lang="zh-CN" altLang="en-US" sz="2400" dirty="0">
              <a:solidFill>
                <a:srgbClr val="FF0000"/>
              </a:solidFill>
            </a:endParaRPr>
          </a:p>
        </p:txBody>
      </p:sp>
      <p:sp>
        <p:nvSpPr>
          <p:cNvPr id="6" name="文本框 5"/>
          <p:cNvSpPr txBox="1"/>
          <p:nvPr/>
        </p:nvSpPr>
        <p:spPr>
          <a:xfrm>
            <a:off x="1703705" y="3030855"/>
            <a:ext cx="9590405" cy="1014730"/>
          </a:xfrm>
          <a:prstGeom prst="rect">
            <a:avLst/>
          </a:prstGeom>
          <a:noFill/>
        </p:spPr>
        <p:txBody>
          <a:bodyPr wrap="square">
            <a:spAutoFit/>
          </a:bodyPr>
          <a:lstStyle/>
          <a:p>
            <a:pPr>
              <a:lnSpc>
                <a:spcPct val="150000"/>
              </a:lnSpc>
            </a:pPr>
            <a:r>
              <a:rPr lang="zh-CN" altLang="en-US" sz="2000" dirty="0"/>
              <a:t>例如， </a:t>
            </a:r>
            <a:r>
              <a:rPr lang="en-US" altLang="zh-CN" sz="2000" dirty="0" err="1"/>
              <a:t>chr</a:t>
            </a:r>
            <a:r>
              <a:rPr lang="en-US" altLang="zh-CN" sz="2000" dirty="0"/>
              <a:t>()</a:t>
            </a:r>
            <a:r>
              <a:rPr lang="zh-CN" altLang="en-US" sz="2000" dirty="0"/>
              <a:t>函数将一个范围在</a:t>
            </a:r>
            <a:r>
              <a:rPr lang="en-US" altLang="zh-CN" sz="2000" dirty="0"/>
              <a:t>range(256)</a:t>
            </a:r>
            <a:r>
              <a:rPr lang="zh-CN" altLang="en-US" sz="2000" dirty="0"/>
              <a:t>内（即</a:t>
            </a:r>
            <a:r>
              <a:rPr lang="en-US" altLang="zh-CN" sz="2000" dirty="0"/>
              <a:t>0 </a:t>
            </a:r>
            <a:r>
              <a:rPr lang="zh-CN" altLang="en-US" sz="2000" dirty="0"/>
              <a:t>～ </a:t>
            </a:r>
            <a:r>
              <a:rPr lang="en-US" altLang="zh-CN" sz="2000" dirty="0"/>
              <a:t>255</a:t>
            </a:r>
            <a:r>
              <a:rPr lang="zh-CN" altLang="en-US" sz="2000" dirty="0"/>
              <a:t>）的整数转化为字符，返回一个对应的</a:t>
            </a:r>
            <a:r>
              <a:rPr lang="en-US" altLang="zh-CN" sz="2000" dirty="0"/>
              <a:t>ASCII</a:t>
            </a:r>
            <a:r>
              <a:rPr lang="zh-CN" altLang="en-US" sz="2000" dirty="0"/>
              <a:t>数值。</a:t>
            </a:r>
            <a:endParaRPr lang="zh-CN" altLang="en-US" sz="2000" dirty="0"/>
          </a:p>
        </p:txBody>
      </p:sp>
      <p:pic>
        <p:nvPicPr>
          <p:cNvPr id="5" name="图片 4"/>
          <p:cNvPicPr>
            <a:picLocks noChangeAspect="1"/>
          </p:cNvPicPr>
          <p:nvPr/>
        </p:nvPicPr>
        <p:blipFill>
          <a:blip r:embed="rId1"/>
          <a:stretch>
            <a:fillRect/>
          </a:stretch>
        </p:blipFill>
        <p:spPr>
          <a:xfrm>
            <a:off x="2863479" y="4381537"/>
            <a:ext cx="6105525" cy="866775"/>
          </a:xfrm>
          <a:prstGeom prst="rect">
            <a:avLst/>
          </a:prstGeom>
        </p:spPr>
      </p:pic>
      <p:pic>
        <p:nvPicPr>
          <p:cNvPr id="8" name="图片 7"/>
          <p:cNvPicPr>
            <a:picLocks noChangeAspect="1"/>
          </p:cNvPicPr>
          <p:nvPr/>
        </p:nvPicPr>
        <p:blipFill>
          <a:blip r:embed="rId2"/>
          <a:stretch>
            <a:fillRect/>
          </a:stretch>
        </p:blipFill>
        <p:spPr>
          <a:xfrm>
            <a:off x="9263557" y="4381558"/>
            <a:ext cx="1780186" cy="21520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81733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1.2 Python </a:t>
            </a:r>
            <a:r>
              <a:rPr lang="zh-CN" altLang="en-US" sz="5400" b="1" kern="0" dirty="0">
                <a:latin typeface="方正卡通简体" panose="02000000000000000000" pitchFamily="2" charset="-122"/>
                <a:ea typeface="方正卡通简体" panose="02000000000000000000" pitchFamily="2" charset="-122"/>
                <a:cs typeface="+mn-ea"/>
                <a:sym typeface="+mn-lt"/>
              </a:rPr>
              <a:t>内置函数</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7" name="文本框 6"/>
          <p:cNvSpPr txBox="1"/>
          <p:nvPr/>
        </p:nvSpPr>
        <p:spPr>
          <a:xfrm>
            <a:off x="570569" y="1896027"/>
            <a:ext cx="2725081" cy="580415"/>
          </a:xfrm>
          <a:prstGeom prst="rect">
            <a:avLst/>
          </a:prstGeom>
          <a:noFill/>
        </p:spPr>
        <p:txBody>
          <a:bodyPr wrap="square">
            <a:spAutoFit/>
          </a:bodyPr>
          <a:lstStyle/>
          <a:p>
            <a:pPr>
              <a:lnSpc>
                <a:spcPct val="150000"/>
              </a:lnSpc>
            </a:pPr>
            <a:r>
              <a:rPr lang="zh-CN" altLang="en-US" sz="2400" dirty="0">
                <a:solidFill>
                  <a:srgbClr val="FF0000"/>
                </a:solidFill>
              </a:rPr>
              <a:t>（</a:t>
            </a:r>
            <a:r>
              <a:rPr lang="en-US" altLang="zh-CN" sz="2400" dirty="0">
                <a:solidFill>
                  <a:srgbClr val="FF0000"/>
                </a:solidFill>
              </a:rPr>
              <a:t>2</a:t>
            </a:r>
            <a:r>
              <a:rPr lang="zh-CN" altLang="en-US" sz="2400" dirty="0">
                <a:solidFill>
                  <a:srgbClr val="FF0000"/>
                </a:solidFill>
              </a:rPr>
              <a:t>）类型转换</a:t>
            </a:r>
            <a:endParaRPr lang="zh-CN" altLang="en-US" sz="2400" dirty="0">
              <a:solidFill>
                <a:srgbClr val="FF0000"/>
              </a:solidFill>
            </a:endParaRPr>
          </a:p>
        </p:txBody>
      </p:sp>
      <p:sp>
        <p:nvSpPr>
          <p:cNvPr id="6" name="文本框 5"/>
          <p:cNvSpPr txBox="1"/>
          <p:nvPr/>
        </p:nvSpPr>
        <p:spPr>
          <a:xfrm>
            <a:off x="4478972" y="2183960"/>
            <a:ext cx="3948113" cy="499111"/>
          </a:xfrm>
          <a:prstGeom prst="rect">
            <a:avLst/>
          </a:prstGeom>
          <a:noFill/>
        </p:spPr>
        <p:txBody>
          <a:bodyPr wrap="square">
            <a:spAutoFit/>
          </a:bodyPr>
          <a:lstStyle/>
          <a:p>
            <a:pPr>
              <a:lnSpc>
                <a:spcPct val="150000"/>
              </a:lnSpc>
            </a:pPr>
            <a:r>
              <a:rPr lang="zh-CN" altLang="en-US" sz="2000" dirty="0"/>
              <a:t>编程练习：判断输入是否为数字</a:t>
            </a:r>
            <a:endParaRPr lang="zh-CN" altLang="en-US" sz="2000" dirty="0"/>
          </a:p>
        </p:txBody>
      </p:sp>
      <p:pic>
        <p:nvPicPr>
          <p:cNvPr id="3" name="图片 2"/>
          <p:cNvPicPr>
            <a:picLocks noChangeAspect="1"/>
          </p:cNvPicPr>
          <p:nvPr/>
        </p:nvPicPr>
        <p:blipFill>
          <a:blip r:embed="rId1"/>
          <a:stretch>
            <a:fillRect/>
          </a:stretch>
        </p:blipFill>
        <p:spPr>
          <a:xfrm>
            <a:off x="2586260" y="2838407"/>
            <a:ext cx="4069270" cy="3680861"/>
          </a:xfrm>
          <a:prstGeom prst="rect">
            <a:avLst/>
          </a:prstGeom>
        </p:spPr>
      </p:pic>
      <p:pic>
        <p:nvPicPr>
          <p:cNvPr id="9" name="图片 8"/>
          <p:cNvPicPr>
            <a:picLocks noChangeAspect="1"/>
          </p:cNvPicPr>
          <p:nvPr/>
        </p:nvPicPr>
        <p:blipFill>
          <a:blip r:embed="rId2"/>
          <a:stretch>
            <a:fillRect/>
          </a:stretch>
        </p:blipFill>
        <p:spPr>
          <a:xfrm>
            <a:off x="7777277" y="4027327"/>
            <a:ext cx="2867025" cy="1885950"/>
          </a:xfrm>
          <a:prstGeom prst="rect">
            <a:avLst/>
          </a:prstGeom>
        </p:spPr>
      </p:pic>
      <p:sp>
        <p:nvSpPr>
          <p:cNvPr id="12" name="文本框 11"/>
          <p:cNvSpPr txBox="1"/>
          <p:nvPr/>
        </p:nvSpPr>
        <p:spPr>
          <a:xfrm>
            <a:off x="1077299" y="3931990"/>
            <a:ext cx="1295400" cy="458459"/>
          </a:xfrm>
          <a:prstGeom prst="rect">
            <a:avLst/>
          </a:prstGeom>
          <a:noFill/>
        </p:spPr>
        <p:txBody>
          <a:bodyPr wrap="square">
            <a:spAutoFit/>
          </a:bodyPr>
          <a:lstStyle/>
          <a:p>
            <a:pPr>
              <a:lnSpc>
                <a:spcPct val="150000"/>
              </a:lnSpc>
            </a:pPr>
            <a:r>
              <a:rPr lang="zh-CN" altLang="en-US" dirty="0"/>
              <a:t>代码示例</a:t>
            </a:r>
            <a:endParaRPr lang="zh-CN" altLang="en-US" dirty="0"/>
          </a:p>
        </p:txBody>
      </p:sp>
      <p:sp>
        <p:nvSpPr>
          <p:cNvPr id="14" name="文本框 13"/>
          <p:cNvSpPr txBox="1"/>
          <p:nvPr/>
        </p:nvSpPr>
        <p:spPr>
          <a:xfrm>
            <a:off x="8154035" y="3262006"/>
            <a:ext cx="1676400" cy="458459"/>
          </a:xfrm>
          <a:prstGeom prst="rect">
            <a:avLst/>
          </a:prstGeom>
          <a:noFill/>
        </p:spPr>
        <p:txBody>
          <a:bodyPr wrap="square">
            <a:spAutoFit/>
          </a:bodyPr>
          <a:lstStyle/>
          <a:p>
            <a:pPr>
              <a:lnSpc>
                <a:spcPct val="150000"/>
              </a:lnSpc>
            </a:pPr>
            <a:r>
              <a:rPr lang="zh-CN" altLang="en-US" dirty="0"/>
              <a:t>程序运行结果</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81733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1.2 Python </a:t>
            </a:r>
            <a:r>
              <a:rPr lang="zh-CN" altLang="en-US" sz="5400" b="1" kern="0" dirty="0">
                <a:latin typeface="方正卡通简体" panose="02000000000000000000" pitchFamily="2" charset="-122"/>
                <a:ea typeface="方正卡通简体" panose="02000000000000000000" pitchFamily="2" charset="-122"/>
                <a:cs typeface="+mn-ea"/>
                <a:sym typeface="+mn-lt"/>
              </a:rPr>
              <a:t>内置函数</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7" name="文本框 6"/>
          <p:cNvSpPr txBox="1"/>
          <p:nvPr/>
        </p:nvSpPr>
        <p:spPr>
          <a:xfrm>
            <a:off x="834729" y="2223687"/>
            <a:ext cx="2725081" cy="580415"/>
          </a:xfrm>
          <a:prstGeom prst="rect">
            <a:avLst/>
          </a:prstGeom>
          <a:noFill/>
        </p:spPr>
        <p:txBody>
          <a:bodyPr wrap="square">
            <a:spAutoFit/>
          </a:bodyPr>
          <a:lstStyle/>
          <a:p>
            <a:pPr>
              <a:lnSpc>
                <a:spcPct val="150000"/>
              </a:lnSpc>
            </a:pPr>
            <a:r>
              <a:rPr lang="zh-CN" altLang="en-US" sz="2400" dirty="0">
                <a:solidFill>
                  <a:srgbClr val="FF0000"/>
                </a:solidFill>
              </a:rPr>
              <a:t>（</a:t>
            </a:r>
            <a:r>
              <a:rPr lang="en-US" altLang="zh-CN" sz="2400" dirty="0">
                <a:solidFill>
                  <a:srgbClr val="FF0000"/>
                </a:solidFill>
              </a:rPr>
              <a:t>3</a:t>
            </a:r>
            <a:r>
              <a:rPr lang="zh-CN" altLang="en-US" sz="2400" dirty="0">
                <a:solidFill>
                  <a:srgbClr val="FF0000"/>
                </a:solidFill>
              </a:rPr>
              <a:t>）输入输出</a:t>
            </a:r>
            <a:endParaRPr lang="zh-CN" altLang="en-US" sz="2400" dirty="0">
              <a:solidFill>
                <a:srgbClr val="FF0000"/>
              </a:solidFill>
            </a:endParaRPr>
          </a:p>
        </p:txBody>
      </p:sp>
      <p:pic>
        <p:nvPicPr>
          <p:cNvPr id="4" name="图片 3"/>
          <p:cNvPicPr>
            <a:picLocks noChangeAspect="1"/>
          </p:cNvPicPr>
          <p:nvPr/>
        </p:nvPicPr>
        <p:blipFill>
          <a:blip r:embed="rId1"/>
          <a:stretch>
            <a:fillRect/>
          </a:stretch>
        </p:blipFill>
        <p:spPr>
          <a:xfrm>
            <a:off x="1314302" y="2975567"/>
            <a:ext cx="9745006" cy="1558289"/>
          </a:xfrm>
          <a:prstGeom prst="rect">
            <a:avLst/>
          </a:prstGeom>
        </p:spPr>
      </p:pic>
      <p:pic>
        <p:nvPicPr>
          <p:cNvPr id="5" name="图片 4"/>
          <p:cNvPicPr>
            <a:picLocks noChangeAspect="1"/>
          </p:cNvPicPr>
          <p:nvPr/>
        </p:nvPicPr>
        <p:blipFill>
          <a:blip r:embed="rId2"/>
          <a:stretch>
            <a:fillRect/>
          </a:stretch>
        </p:blipFill>
        <p:spPr>
          <a:xfrm>
            <a:off x="9838055" y="4742815"/>
            <a:ext cx="1546225" cy="18700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81733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1.2 Python </a:t>
            </a:r>
            <a:r>
              <a:rPr lang="zh-CN" altLang="en-US" sz="5400" b="1" kern="0" dirty="0">
                <a:latin typeface="方正卡通简体" panose="02000000000000000000" pitchFamily="2" charset="-122"/>
                <a:ea typeface="方正卡通简体" panose="02000000000000000000" pitchFamily="2" charset="-122"/>
                <a:cs typeface="+mn-ea"/>
                <a:sym typeface="+mn-lt"/>
              </a:rPr>
              <a:t>内置函数</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7" name="文本框 6"/>
          <p:cNvSpPr txBox="1"/>
          <p:nvPr/>
        </p:nvSpPr>
        <p:spPr>
          <a:xfrm>
            <a:off x="570569" y="1896027"/>
            <a:ext cx="2725081" cy="580415"/>
          </a:xfrm>
          <a:prstGeom prst="rect">
            <a:avLst/>
          </a:prstGeom>
          <a:noFill/>
        </p:spPr>
        <p:txBody>
          <a:bodyPr wrap="square">
            <a:spAutoFit/>
          </a:bodyPr>
          <a:lstStyle/>
          <a:p>
            <a:pPr>
              <a:lnSpc>
                <a:spcPct val="150000"/>
              </a:lnSpc>
            </a:pPr>
            <a:r>
              <a:rPr lang="zh-CN" altLang="en-US" sz="2400" dirty="0">
                <a:solidFill>
                  <a:srgbClr val="FF0000"/>
                </a:solidFill>
              </a:rPr>
              <a:t>（</a:t>
            </a:r>
            <a:r>
              <a:rPr lang="en-US" altLang="zh-CN" sz="2400" dirty="0">
                <a:solidFill>
                  <a:srgbClr val="FF0000"/>
                </a:solidFill>
              </a:rPr>
              <a:t>3</a:t>
            </a:r>
            <a:r>
              <a:rPr lang="zh-CN" altLang="en-US" sz="2400" dirty="0">
                <a:solidFill>
                  <a:srgbClr val="FF0000"/>
                </a:solidFill>
              </a:rPr>
              <a:t>）输入输出</a:t>
            </a:r>
            <a:endParaRPr lang="zh-CN" altLang="en-US" sz="2400" dirty="0">
              <a:solidFill>
                <a:srgbClr val="FF0000"/>
              </a:solidFill>
            </a:endParaRPr>
          </a:p>
        </p:txBody>
      </p:sp>
      <p:sp>
        <p:nvSpPr>
          <p:cNvPr id="8" name="文本框 7"/>
          <p:cNvSpPr txBox="1"/>
          <p:nvPr/>
        </p:nvSpPr>
        <p:spPr>
          <a:xfrm>
            <a:off x="4456407" y="2124023"/>
            <a:ext cx="3819525" cy="499111"/>
          </a:xfrm>
          <a:prstGeom prst="rect">
            <a:avLst/>
          </a:prstGeom>
          <a:noFill/>
        </p:spPr>
        <p:txBody>
          <a:bodyPr wrap="square">
            <a:spAutoFit/>
          </a:bodyPr>
          <a:lstStyle/>
          <a:p>
            <a:pPr>
              <a:lnSpc>
                <a:spcPct val="150000"/>
              </a:lnSpc>
            </a:pPr>
            <a:r>
              <a:rPr lang="zh-CN" altLang="en-US" sz="2000" dirty="0"/>
              <a:t>编程练习：模拟用户登录</a:t>
            </a:r>
            <a:endParaRPr lang="zh-CN" altLang="en-US" sz="2000" dirty="0"/>
          </a:p>
        </p:txBody>
      </p:sp>
      <p:pic>
        <p:nvPicPr>
          <p:cNvPr id="6" name="图片 5"/>
          <p:cNvPicPr>
            <a:picLocks noChangeAspect="1"/>
          </p:cNvPicPr>
          <p:nvPr/>
        </p:nvPicPr>
        <p:blipFill>
          <a:blip r:embed="rId1"/>
          <a:stretch>
            <a:fillRect/>
          </a:stretch>
        </p:blipFill>
        <p:spPr>
          <a:xfrm>
            <a:off x="2501900" y="3244832"/>
            <a:ext cx="4137320" cy="3314538"/>
          </a:xfrm>
          <a:prstGeom prst="rect">
            <a:avLst/>
          </a:prstGeom>
        </p:spPr>
      </p:pic>
      <p:pic>
        <p:nvPicPr>
          <p:cNvPr id="11" name="图片 10"/>
          <p:cNvPicPr>
            <a:picLocks noChangeAspect="1"/>
          </p:cNvPicPr>
          <p:nvPr/>
        </p:nvPicPr>
        <p:blipFill>
          <a:blip r:embed="rId2"/>
          <a:stretch>
            <a:fillRect/>
          </a:stretch>
        </p:blipFill>
        <p:spPr>
          <a:xfrm>
            <a:off x="2501899" y="2852072"/>
            <a:ext cx="4137319" cy="392760"/>
          </a:xfrm>
          <a:prstGeom prst="rect">
            <a:avLst/>
          </a:prstGeom>
        </p:spPr>
      </p:pic>
      <p:pic>
        <p:nvPicPr>
          <p:cNvPr id="13" name="图片 12"/>
          <p:cNvPicPr>
            <a:picLocks noChangeAspect="1"/>
          </p:cNvPicPr>
          <p:nvPr/>
        </p:nvPicPr>
        <p:blipFill>
          <a:blip r:embed="rId3"/>
          <a:stretch>
            <a:fillRect/>
          </a:stretch>
        </p:blipFill>
        <p:spPr>
          <a:xfrm>
            <a:off x="7312002" y="4006215"/>
            <a:ext cx="2600325" cy="2095500"/>
          </a:xfrm>
          <a:prstGeom prst="rect">
            <a:avLst/>
          </a:prstGeom>
        </p:spPr>
      </p:pic>
      <p:sp>
        <p:nvSpPr>
          <p:cNvPr id="15" name="文本框 14"/>
          <p:cNvSpPr txBox="1"/>
          <p:nvPr/>
        </p:nvSpPr>
        <p:spPr>
          <a:xfrm>
            <a:off x="7741897" y="3244635"/>
            <a:ext cx="1933575" cy="499111"/>
          </a:xfrm>
          <a:prstGeom prst="rect">
            <a:avLst/>
          </a:prstGeom>
          <a:noFill/>
        </p:spPr>
        <p:txBody>
          <a:bodyPr wrap="square">
            <a:spAutoFit/>
          </a:bodyPr>
          <a:lstStyle/>
          <a:p>
            <a:pPr>
              <a:lnSpc>
                <a:spcPct val="150000"/>
              </a:lnSpc>
            </a:pPr>
            <a:r>
              <a:rPr lang="zh-CN" altLang="en-US" sz="2000" dirty="0"/>
              <a:t>程序运行结果</a:t>
            </a:r>
            <a:endParaRPr lang="zh-CN" altLang="en-US" sz="2000" dirty="0"/>
          </a:p>
        </p:txBody>
      </p:sp>
      <p:sp>
        <p:nvSpPr>
          <p:cNvPr id="17" name="文本框 16"/>
          <p:cNvSpPr txBox="1"/>
          <p:nvPr/>
        </p:nvSpPr>
        <p:spPr>
          <a:xfrm>
            <a:off x="975380" y="3179756"/>
            <a:ext cx="1408407" cy="499111"/>
          </a:xfrm>
          <a:prstGeom prst="rect">
            <a:avLst/>
          </a:prstGeom>
          <a:noFill/>
        </p:spPr>
        <p:txBody>
          <a:bodyPr wrap="square">
            <a:spAutoFit/>
          </a:bodyPr>
          <a:lstStyle/>
          <a:p>
            <a:pPr>
              <a:lnSpc>
                <a:spcPct val="150000"/>
              </a:lnSpc>
            </a:pPr>
            <a:r>
              <a:rPr lang="zh-CN" altLang="en-US" sz="2000" dirty="0"/>
              <a:t>代码示例</a:t>
            </a:r>
            <a:endParaRPr lang="zh-CN" alt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8249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1.3 </a:t>
            </a:r>
            <a:r>
              <a:rPr lang="zh-CN" altLang="en-US" sz="5400" b="1" kern="0" dirty="0">
                <a:latin typeface="方正卡通简体" panose="02000000000000000000" pitchFamily="2" charset="-122"/>
                <a:ea typeface="方正卡通简体" panose="02000000000000000000" pitchFamily="2" charset="-122"/>
                <a:cs typeface="+mn-ea"/>
                <a:sym typeface="+mn-lt"/>
              </a:rPr>
              <a:t>内置函数用法查询</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1264920" y="2337435"/>
            <a:ext cx="9855200" cy="263017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通过以上表格中列出的内置函数情况可以看出，要调用其中的内置函数，首先需要知道该函数的名称，还要了解该函数的输入参数等细节。 </a:t>
            </a:r>
            <a:r>
              <a:rPr kumimoji="0" lang="en-US" altLang="zh-CN"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Python</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的内置了函数有</a:t>
            </a:r>
            <a:r>
              <a:rPr kumimoji="0" lang="en-US" altLang="zh-CN"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80</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多个，对初学者来说，很难一下掌握这么多函数的具体用法。编程时如果需要了解某个函数的参数和具体用法，可以利用在</a:t>
            </a:r>
            <a:r>
              <a:rPr kumimoji="0" lang="en-US" altLang="zh-CN"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Python</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交互式命令行中使用</a:t>
            </a:r>
            <a:r>
              <a:rPr kumimoji="0" lang="en-US" altLang="zh-CN"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help()</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函数进行查询。</a:t>
            </a:r>
            <a:endParaRPr kumimoji="0" lang="zh-CN" altLang="en-US"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endParaRPr>
          </a:p>
        </p:txBody>
      </p:sp>
      <p:pic>
        <p:nvPicPr>
          <p:cNvPr id="2" name="图片 1"/>
          <p:cNvPicPr>
            <a:picLocks noChangeAspect="1"/>
          </p:cNvPicPr>
          <p:nvPr/>
        </p:nvPicPr>
        <p:blipFill>
          <a:blip r:embed="rId1"/>
          <a:stretch>
            <a:fillRect/>
          </a:stretch>
        </p:blipFill>
        <p:spPr>
          <a:xfrm>
            <a:off x="9340392" y="4525297"/>
            <a:ext cx="1780186" cy="21520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8249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1.3 </a:t>
            </a:r>
            <a:r>
              <a:rPr lang="zh-CN" altLang="en-US" sz="5400" b="1" kern="0" dirty="0">
                <a:latin typeface="方正卡通简体" panose="02000000000000000000" pitchFamily="2" charset="-122"/>
                <a:ea typeface="方正卡通简体" panose="02000000000000000000" pitchFamily="2" charset="-122"/>
                <a:cs typeface="+mn-ea"/>
                <a:sym typeface="+mn-lt"/>
              </a:rPr>
              <a:t>内置函数用法查询</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1098254" y="2032552"/>
            <a:ext cx="9678331" cy="59880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例如查询</a:t>
            </a:r>
            <a:r>
              <a:rPr kumimoji="0" lang="en-US" altLang="zh-CN"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abs()</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函数的用法，可以进行如下操作。</a:t>
            </a:r>
            <a:endParaRPr kumimoji="0" lang="zh-CN" altLang="en-US"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endParaRPr>
          </a:p>
        </p:txBody>
      </p:sp>
      <p:pic>
        <p:nvPicPr>
          <p:cNvPr id="4" name="图片 3"/>
          <p:cNvPicPr>
            <a:picLocks noChangeAspect="1"/>
          </p:cNvPicPr>
          <p:nvPr/>
        </p:nvPicPr>
        <p:blipFill>
          <a:blip r:embed="rId1"/>
          <a:stretch>
            <a:fillRect/>
          </a:stretch>
        </p:blipFill>
        <p:spPr>
          <a:xfrm>
            <a:off x="3001962" y="3716824"/>
            <a:ext cx="7572375" cy="2860218"/>
          </a:xfrm>
          <a:prstGeom prst="rect">
            <a:avLst/>
          </a:prstGeom>
        </p:spPr>
      </p:pic>
      <p:pic>
        <p:nvPicPr>
          <p:cNvPr id="6" name="图片 5"/>
          <p:cNvPicPr>
            <a:picLocks noChangeAspect="1"/>
          </p:cNvPicPr>
          <p:nvPr/>
        </p:nvPicPr>
        <p:blipFill>
          <a:blip r:embed="rId2"/>
          <a:stretch>
            <a:fillRect/>
          </a:stretch>
        </p:blipFill>
        <p:spPr>
          <a:xfrm>
            <a:off x="3001962" y="2712505"/>
            <a:ext cx="7572375" cy="103259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88020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 Python </a:t>
            </a:r>
            <a:r>
              <a:rPr lang="zh-CN" altLang="en-US" sz="5400" b="1" kern="0" dirty="0">
                <a:latin typeface="方正卡通简体" panose="02000000000000000000" pitchFamily="2" charset="-122"/>
                <a:ea typeface="方正卡通简体" panose="02000000000000000000" pitchFamily="2" charset="-122"/>
                <a:cs typeface="+mn-ea"/>
                <a:sym typeface="+mn-lt"/>
              </a:rPr>
              <a:t>自定义函数</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858520" y="2123440"/>
            <a:ext cx="10643235" cy="119888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函数能显著提高代码的重复利用率，提高编程效率。 </a:t>
            </a:r>
            <a:r>
              <a:rPr kumimoji="0" lang="en-US" altLang="zh-CN" sz="24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Python</a:t>
            </a:r>
            <a:r>
              <a:rPr kumimoji="0" lang="zh-CN" altLang="en-US" sz="24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提供了许多内建函数，也可以自己创建函数，这就是用户自定义函数。</a:t>
            </a:r>
            <a:endParaRPr kumimoji="0" lang="zh-CN" altLang="en-US"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endParaRPr>
          </a:p>
        </p:txBody>
      </p:sp>
      <p:pic>
        <p:nvPicPr>
          <p:cNvPr id="4" name="图片 3"/>
          <p:cNvPicPr>
            <a:picLocks noChangeAspect="1"/>
          </p:cNvPicPr>
          <p:nvPr/>
        </p:nvPicPr>
        <p:blipFill>
          <a:blip r:embed="rId1"/>
          <a:stretch>
            <a:fillRect/>
          </a:stretch>
        </p:blipFill>
        <p:spPr>
          <a:xfrm>
            <a:off x="2296477" y="3549099"/>
            <a:ext cx="8181975" cy="296305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88020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 Python </a:t>
            </a:r>
            <a:r>
              <a:rPr lang="zh-CN" altLang="en-US" sz="5400" b="1" kern="0" dirty="0">
                <a:latin typeface="方正卡通简体" panose="02000000000000000000" pitchFamily="2" charset="-122"/>
                <a:ea typeface="方正卡通简体" panose="02000000000000000000" pitchFamily="2" charset="-122"/>
                <a:cs typeface="+mn-ea"/>
                <a:sym typeface="+mn-lt"/>
              </a:rPr>
              <a:t>自定义函数</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6" name="文本框 5"/>
          <p:cNvSpPr txBox="1"/>
          <p:nvPr/>
        </p:nvSpPr>
        <p:spPr>
          <a:xfrm>
            <a:off x="913766" y="2325181"/>
            <a:ext cx="10763250" cy="2861310"/>
          </a:xfrm>
          <a:prstGeom prst="rect">
            <a:avLst/>
          </a:prstGeom>
          <a:noFill/>
        </p:spPr>
        <p:txBody>
          <a:bodyPr wrap="square">
            <a:spAutoFit/>
          </a:bodyPr>
          <a:lstStyle/>
          <a:p>
            <a:pPr>
              <a:lnSpc>
                <a:spcPct val="150000"/>
              </a:lnSpc>
            </a:pPr>
            <a:r>
              <a:rPr lang="zh-CN" altLang="en-US" sz="2000" dirty="0"/>
              <a:t>以上自定义函数的方法中，需要说明的是：</a:t>
            </a:r>
            <a:endParaRPr lang="zh-CN" altLang="en-US" sz="2000" dirty="0"/>
          </a:p>
          <a:p>
            <a:pPr>
              <a:lnSpc>
                <a:spcPct val="150000"/>
              </a:lnSpc>
            </a:pPr>
            <a:r>
              <a:rPr lang="zh-CN" altLang="en-US" sz="2000" dirty="0"/>
              <a:t> </a:t>
            </a:r>
            <a:r>
              <a:rPr lang="en-US" altLang="zh-CN" sz="2000" dirty="0"/>
              <a:t>def</a:t>
            </a:r>
            <a:r>
              <a:rPr lang="zh-CN" altLang="en-US" sz="2000" dirty="0"/>
              <a:t>：是表示自定义函数的关键字。</a:t>
            </a:r>
            <a:endParaRPr lang="zh-CN" altLang="en-US" sz="2000" dirty="0"/>
          </a:p>
          <a:p>
            <a:pPr>
              <a:lnSpc>
                <a:spcPct val="150000"/>
              </a:lnSpc>
            </a:pPr>
            <a:r>
              <a:rPr lang="zh-CN" altLang="en-US" sz="2000" dirty="0"/>
              <a:t> 函数名：新定义的函数的名称，后续是根据该函数名来调用函数的。</a:t>
            </a:r>
            <a:endParaRPr lang="zh-CN" altLang="en-US" sz="2000" dirty="0"/>
          </a:p>
          <a:p>
            <a:pPr>
              <a:lnSpc>
                <a:spcPct val="150000"/>
              </a:lnSpc>
            </a:pPr>
            <a:r>
              <a:rPr lang="zh-CN" altLang="en-US" sz="2000" dirty="0"/>
              <a:t> 函数体：函数中进行一系列的逻辑计算，如：计算判别式、计算列表中的最大数和最小数等。</a:t>
            </a:r>
            <a:endParaRPr lang="zh-CN" altLang="en-US" sz="2000" dirty="0"/>
          </a:p>
          <a:p>
            <a:pPr>
              <a:lnSpc>
                <a:spcPct val="150000"/>
              </a:lnSpc>
            </a:pPr>
            <a:r>
              <a:rPr lang="zh-CN" altLang="en-US" sz="2000" dirty="0"/>
              <a:t> 参数：为函数体提供数据，</a:t>
            </a:r>
            <a:endParaRPr lang="zh-CN" altLang="en-US" sz="2000" dirty="0"/>
          </a:p>
          <a:p>
            <a:pPr>
              <a:lnSpc>
                <a:spcPct val="150000"/>
              </a:lnSpc>
            </a:pPr>
            <a:r>
              <a:rPr lang="zh-CN" altLang="en-US" sz="2000" dirty="0"/>
              <a:t> 返回值：当函数体执行完毕后，用来返回给调用者的计算结果数据。</a:t>
            </a:r>
            <a:endParaRPr lang="zh-CN" altLang="en-US" dirty="0"/>
          </a:p>
        </p:txBody>
      </p:sp>
      <p:pic>
        <p:nvPicPr>
          <p:cNvPr id="3" name="图片 2"/>
          <p:cNvPicPr>
            <a:picLocks noChangeAspect="1"/>
          </p:cNvPicPr>
          <p:nvPr/>
        </p:nvPicPr>
        <p:blipFill>
          <a:blip r:embed="rId1"/>
          <a:stretch>
            <a:fillRect/>
          </a:stretch>
        </p:blipFill>
        <p:spPr>
          <a:xfrm>
            <a:off x="9210217" y="4457792"/>
            <a:ext cx="1780186" cy="21520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88020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 Python </a:t>
            </a:r>
            <a:r>
              <a:rPr lang="zh-CN" altLang="en-US" sz="5400" b="1" kern="0" dirty="0">
                <a:latin typeface="方正卡通简体" panose="02000000000000000000" pitchFamily="2" charset="-122"/>
                <a:ea typeface="方正卡通简体" panose="02000000000000000000" pitchFamily="2" charset="-122"/>
                <a:cs typeface="+mn-ea"/>
                <a:sym typeface="+mn-lt"/>
              </a:rPr>
              <a:t>自定义函数</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6" name="文本框 5"/>
          <p:cNvSpPr txBox="1"/>
          <p:nvPr/>
        </p:nvSpPr>
        <p:spPr>
          <a:xfrm>
            <a:off x="699770" y="2252345"/>
            <a:ext cx="10972165" cy="1614805"/>
          </a:xfrm>
          <a:prstGeom prst="rect">
            <a:avLst/>
          </a:prstGeom>
          <a:noFill/>
        </p:spPr>
        <p:txBody>
          <a:bodyPr wrap="square">
            <a:spAutoFit/>
          </a:bodyPr>
          <a:lstStyle/>
          <a:p>
            <a:pPr>
              <a:lnSpc>
                <a:spcPct val="150000"/>
              </a:lnSpc>
            </a:pPr>
            <a:r>
              <a:rPr lang="zh-CN" altLang="en-US" sz="2200" dirty="0"/>
              <a:t>和其他高级语言相比， </a:t>
            </a:r>
            <a:r>
              <a:rPr lang="en-US" altLang="zh-CN" sz="2200" dirty="0"/>
              <a:t>Python</a:t>
            </a:r>
            <a:r>
              <a:rPr lang="zh-CN" altLang="en-US" sz="2200" dirty="0"/>
              <a:t>自定义函数在声明函数名语句末尾要有冒号，其次就是它不需要用花括号将语句块括起来，再者就是函数体语句块采用缩进方式进行组织。</a:t>
            </a:r>
            <a:r>
              <a:rPr lang="en-US" altLang="zh-CN" sz="2200" dirty="0"/>
              <a:t>Python</a:t>
            </a:r>
            <a:r>
              <a:rPr lang="zh-CN" altLang="en-US" sz="2200" dirty="0"/>
              <a:t>自定义函数以及调用自定义函数的实现方法示例如下：</a:t>
            </a:r>
            <a:endParaRPr lang="zh-CN" altLang="en-US" sz="2200" dirty="0"/>
          </a:p>
        </p:txBody>
      </p:sp>
      <p:pic>
        <p:nvPicPr>
          <p:cNvPr id="4" name="图片 3"/>
          <p:cNvPicPr>
            <a:picLocks noChangeAspect="1"/>
          </p:cNvPicPr>
          <p:nvPr/>
        </p:nvPicPr>
        <p:blipFill>
          <a:blip r:embed="rId1"/>
          <a:stretch>
            <a:fillRect/>
          </a:stretch>
        </p:blipFill>
        <p:spPr>
          <a:xfrm>
            <a:off x="4481195" y="4021802"/>
            <a:ext cx="3633787" cy="1671376"/>
          </a:xfrm>
          <a:prstGeom prst="rect">
            <a:avLst/>
          </a:prstGeom>
        </p:spPr>
      </p:pic>
      <p:pic>
        <p:nvPicPr>
          <p:cNvPr id="9" name="图片 8"/>
          <p:cNvPicPr>
            <a:picLocks noChangeAspect="1"/>
          </p:cNvPicPr>
          <p:nvPr/>
        </p:nvPicPr>
        <p:blipFill>
          <a:blip r:embed="rId2"/>
          <a:stretch>
            <a:fillRect/>
          </a:stretch>
        </p:blipFill>
        <p:spPr>
          <a:xfrm>
            <a:off x="4481195" y="5612041"/>
            <a:ext cx="3633787" cy="892667"/>
          </a:xfrm>
          <a:prstGeom prst="rect">
            <a:avLst/>
          </a:prstGeom>
        </p:spPr>
      </p:pic>
      <p:pic>
        <p:nvPicPr>
          <p:cNvPr id="11" name="图片 10"/>
          <p:cNvPicPr>
            <a:picLocks noChangeAspect="1"/>
          </p:cNvPicPr>
          <p:nvPr/>
        </p:nvPicPr>
        <p:blipFill>
          <a:blip r:embed="rId3"/>
          <a:stretch>
            <a:fillRect/>
          </a:stretch>
        </p:blipFill>
        <p:spPr>
          <a:xfrm>
            <a:off x="9547402" y="4290258"/>
            <a:ext cx="1780186" cy="21520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648692" y="2962881"/>
            <a:ext cx="7667008" cy="615553"/>
          </a:xfrm>
          <a:prstGeom prst="rect">
            <a:avLst/>
          </a:prstGeom>
        </p:spPr>
        <p:txBody>
          <a:bodyPr wrap="square" lIns="0" tIns="0" rIns="0" bIns="0">
            <a:spAutoFit/>
            <a:scene3d>
              <a:camera prst="orthographicFront"/>
              <a:lightRig rig="soft" dir="t">
                <a:rot lat="0" lon="0" rev="15600000"/>
              </a:lightRig>
            </a:scene3d>
            <a:sp3d extrusionH="57150" prstMaterial="softEdge">
              <a:bevelT w="25400" h="38100"/>
            </a:sp3d>
          </a:bodyPr>
          <a:lstStyle/>
          <a:p>
            <a:r>
              <a:rPr lang="zh-CN" altLang="en-US" sz="4000" b="1" dirty="0">
                <a:solidFill>
                  <a:schemeClr val="tx1"/>
                </a:solidFill>
                <a:latin typeface="方正有猫在_GBK" panose="02000000000000000000" pitchFamily="2" charset="-122"/>
                <a:ea typeface="方正有猫在_GBK" panose="02000000000000000000" pitchFamily="2" charset="-122"/>
                <a:cs typeface="+mn-ea"/>
                <a:sym typeface="+mn-lt"/>
              </a:rPr>
              <a:t>如何用一个通用的算法求解方程呢？</a:t>
            </a:r>
            <a:endParaRPr kumimoji="0" lang="zh-CN" altLang="en-US" sz="4000" b="1" i="0" u="none" strike="noStrike" kern="0" cap="none" spc="0" normalizeH="0" baseline="0" noProof="0" dirty="0">
              <a:solidFill>
                <a:schemeClr val="tx1"/>
              </a:solidFill>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4" name="图片 3"/>
          <p:cNvPicPr>
            <a:picLocks noChangeAspect="1"/>
          </p:cNvPicPr>
          <p:nvPr/>
        </p:nvPicPr>
        <p:blipFill>
          <a:blip r:embed="rId1"/>
          <a:stretch>
            <a:fillRect/>
          </a:stretch>
        </p:blipFill>
        <p:spPr>
          <a:xfrm>
            <a:off x="1257976" y="1938431"/>
            <a:ext cx="2143066" cy="298113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88020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 Python </a:t>
            </a:r>
            <a:r>
              <a:rPr lang="zh-CN" altLang="en-US" sz="5400" b="1" kern="0" dirty="0">
                <a:latin typeface="方正卡通简体" panose="02000000000000000000" pitchFamily="2" charset="-122"/>
                <a:ea typeface="方正卡通简体" panose="02000000000000000000" pitchFamily="2" charset="-122"/>
                <a:cs typeface="+mn-ea"/>
                <a:sym typeface="+mn-lt"/>
              </a:rPr>
              <a:t>自定义函数</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6" name="文本框 5"/>
          <p:cNvSpPr txBox="1"/>
          <p:nvPr/>
        </p:nvSpPr>
        <p:spPr>
          <a:xfrm>
            <a:off x="1045210" y="2143138"/>
            <a:ext cx="3981449" cy="539763"/>
          </a:xfrm>
          <a:prstGeom prst="rect">
            <a:avLst/>
          </a:prstGeom>
          <a:noFill/>
        </p:spPr>
        <p:txBody>
          <a:bodyPr wrap="square">
            <a:spAutoFit/>
          </a:bodyPr>
          <a:lstStyle/>
          <a:p>
            <a:pPr>
              <a:lnSpc>
                <a:spcPct val="150000"/>
              </a:lnSpc>
            </a:pPr>
            <a:r>
              <a:rPr lang="zh-CN" altLang="en-US" sz="2200" dirty="0">
                <a:solidFill>
                  <a:srgbClr val="FF0000"/>
                </a:solidFill>
              </a:rPr>
              <a:t>编程练习</a:t>
            </a:r>
            <a:r>
              <a:rPr lang="zh-CN" altLang="en-US" sz="2200" dirty="0"/>
              <a:t>：封装求质数的函数</a:t>
            </a:r>
            <a:endParaRPr lang="zh-CN" altLang="en-US" sz="2200" dirty="0"/>
          </a:p>
        </p:txBody>
      </p:sp>
      <p:pic>
        <p:nvPicPr>
          <p:cNvPr id="3" name="图片 2"/>
          <p:cNvPicPr>
            <a:picLocks noChangeAspect="1"/>
          </p:cNvPicPr>
          <p:nvPr/>
        </p:nvPicPr>
        <p:blipFill>
          <a:blip r:embed="rId1"/>
          <a:stretch>
            <a:fillRect/>
          </a:stretch>
        </p:blipFill>
        <p:spPr>
          <a:xfrm>
            <a:off x="2796743" y="3035039"/>
            <a:ext cx="4080942" cy="3374956"/>
          </a:xfrm>
          <a:prstGeom prst="rect">
            <a:avLst/>
          </a:prstGeom>
        </p:spPr>
      </p:pic>
      <p:sp>
        <p:nvSpPr>
          <p:cNvPr id="12" name="文本框 11"/>
          <p:cNvSpPr txBox="1"/>
          <p:nvPr/>
        </p:nvSpPr>
        <p:spPr>
          <a:xfrm>
            <a:off x="1172210" y="4038406"/>
            <a:ext cx="1952625" cy="499111"/>
          </a:xfrm>
          <a:prstGeom prst="rect">
            <a:avLst/>
          </a:prstGeom>
          <a:noFill/>
        </p:spPr>
        <p:txBody>
          <a:bodyPr wrap="square">
            <a:spAutoFit/>
          </a:bodyPr>
          <a:lstStyle/>
          <a:p>
            <a:pPr>
              <a:lnSpc>
                <a:spcPct val="150000"/>
              </a:lnSpc>
            </a:pPr>
            <a:r>
              <a:rPr lang="zh-CN" altLang="en-US" sz="2000" dirty="0"/>
              <a:t>代码示例</a:t>
            </a:r>
            <a:endParaRPr lang="zh-CN" altLang="en-US" sz="2000" dirty="0"/>
          </a:p>
        </p:txBody>
      </p:sp>
      <p:sp>
        <p:nvSpPr>
          <p:cNvPr id="13" name="文本框 12"/>
          <p:cNvSpPr txBox="1"/>
          <p:nvPr/>
        </p:nvSpPr>
        <p:spPr>
          <a:xfrm>
            <a:off x="7003891" y="3539295"/>
            <a:ext cx="1714500" cy="499111"/>
          </a:xfrm>
          <a:prstGeom prst="rect">
            <a:avLst/>
          </a:prstGeom>
          <a:noFill/>
        </p:spPr>
        <p:txBody>
          <a:bodyPr wrap="square">
            <a:spAutoFit/>
          </a:bodyPr>
          <a:lstStyle/>
          <a:p>
            <a:pPr>
              <a:lnSpc>
                <a:spcPct val="150000"/>
              </a:lnSpc>
            </a:pPr>
            <a:r>
              <a:rPr lang="zh-CN" altLang="en-US" sz="2000" dirty="0"/>
              <a:t>程序运行结果</a:t>
            </a:r>
            <a:endParaRPr lang="zh-CN" altLang="en-US" sz="2000" dirty="0"/>
          </a:p>
        </p:txBody>
      </p:sp>
      <p:pic>
        <p:nvPicPr>
          <p:cNvPr id="14" name="图片 13"/>
          <p:cNvPicPr>
            <a:picLocks noChangeAspect="1"/>
          </p:cNvPicPr>
          <p:nvPr/>
        </p:nvPicPr>
        <p:blipFill>
          <a:blip r:embed="rId2"/>
          <a:stretch>
            <a:fillRect/>
          </a:stretch>
        </p:blipFill>
        <p:spPr>
          <a:xfrm>
            <a:off x="9387522" y="2819523"/>
            <a:ext cx="1438275" cy="30289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474572" y="3212340"/>
            <a:ext cx="5907803" cy="700192"/>
          </a:xfrm>
          <a:prstGeom prst="rect">
            <a:avLst/>
          </a:prstGeom>
        </p:spPr>
        <p:txBody>
          <a:bodyPr wrap="square" lIns="0" tIns="0" rIns="0" bIns="0">
            <a:spAutoFit/>
          </a:bodyPr>
          <a:lstStyle/>
          <a:p>
            <a:r>
              <a:rPr kumimoji="0" lang="en-US" altLang="zh-CN" sz="4550" b="1" i="0" u="none" strike="noStrike" kern="1200" cap="none" spc="0" normalizeH="0" baseline="0" noProof="0" dirty="0">
                <a:ln>
                  <a:noFill/>
                </a:ln>
                <a:solidFill>
                  <a:prstClr val="black"/>
                </a:solidFill>
                <a:effectLst/>
                <a:uLnTx/>
                <a:uFillTx/>
                <a:latin typeface="方正有猫在_GBK" panose="02000000000000000000" pitchFamily="2" charset="-122"/>
                <a:ea typeface="方正有猫在_GBK" panose="02000000000000000000" pitchFamily="2" charset="-122"/>
                <a:cs typeface="+mn-ea"/>
                <a:sym typeface="+mn-lt"/>
              </a:rPr>
              <a:t>2. </a:t>
            </a:r>
            <a:r>
              <a:rPr kumimoji="0" lang="zh-CN" altLang="en-US" sz="4550" b="1" i="0" u="none" strike="noStrike" kern="1200" cap="none" spc="0" normalizeH="0" baseline="0" noProof="0" dirty="0">
                <a:ln>
                  <a:noFill/>
                </a:ln>
                <a:solidFill>
                  <a:prstClr val="black"/>
                </a:solidFill>
                <a:effectLst/>
                <a:uLnTx/>
                <a:uFillTx/>
                <a:latin typeface="方正有猫在_GBK" panose="02000000000000000000" pitchFamily="2" charset="-122"/>
                <a:ea typeface="方正有猫在_GBK" panose="02000000000000000000" pitchFamily="2" charset="-122"/>
                <a:cs typeface="+mn-ea"/>
                <a:sym typeface="+mn-lt"/>
              </a:rPr>
              <a:t>求解一元二次方程</a:t>
            </a:r>
            <a:endParaRPr kumimoji="0" lang="zh-CN" altLang="en-US" sz="4550" b="1" i="0" u="none" strike="noStrike" kern="1200" cap="none" spc="0" normalizeH="0" baseline="0" noProof="0" dirty="0">
              <a:ln>
                <a:noFill/>
              </a:ln>
              <a:solidFill>
                <a:prstClr val="black"/>
              </a:solidFill>
              <a:effectLst/>
              <a:uLnTx/>
              <a:uFillTx/>
              <a:latin typeface="方正有猫在_GBK" panose="02000000000000000000" pitchFamily="2" charset="-122"/>
              <a:ea typeface="方正有猫在_GBK" panose="02000000000000000000" pitchFamily="2" charset="-122"/>
              <a:cs typeface="+mn-ea"/>
              <a:sym typeface="+mn-lt"/>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28363" t="20781" r="38504" b="18206"/>
          <a:stretch>
            <a:fillRect/>
          </a:stretch>
        </p:blipFill>
        <p:spPr>
          <a:xfrm>
            <a:off x="1083374" y="1489569"/>
            <a:ext cx="3962573" cy="418420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14170" y="3033395"/>
            <a:ext cx="8846820" cy="1846580"/>
          </a:xfrm>
          <a:prstGeom prst="rect">
            <a:avLst/>
          </a:prstGeom>
        </p:spPr>
        <p:txBody>
          <a:bodyPr wrap="square" lIns="0" tIns="0" rIns="0" bIns="0">
            <a:spAutoFit/>
          </a:bodyPr>
          <a:lstStyle/>
          <a:p>
            <a:pPr>
              <a:lnSpc>
                <a:spcPct val="150000"/>
              </a:lnSpc>
            </a:pPr>
            <a:r>
              <a:rPr lang="zh-CN" altLang="en-US" sz="2000" dirty="0">
                <a:sym typeface="+mn-lt"/>
              </a:rPr>
              <a:t>只含有</a:t>
            </a:r>
            <a:r>
              <a:rPr lang="en-US" altLang="zh-CN" sz="2000" dirty="0">
                <a:sym typeface="+mn-lt"/>
              </a:rPr>
              <a:t>1</a:t>
            </a:r>
            <a:r>
              <a:rPr lang="zh-CN" altLang="en-US" sz="2000" dirty="0">
                <a:sym typeface="+mn-lt"/>
              </a:rPr>
              <a:t>个未知数（一元），并且未知数项的最高次数是</a:t>
            </a:r>
            <a:r>
              <a:rPr lang="en-US" altLang="zh-CN" sz="2000" dirty="0">
                <a:sym typeface="+mn-lt"/>
              </a:rPr>
              <a:t>2</a:t>
            </a:r>
            <a:r>
              <a:rPr lang="zh-CN" altLang="en-US" sz="2000" dirty="0">
                <a:sym typeface="+mn-lt"/>
              </a:rPr>
              <a:t>（二次）的整式方程叫作一元二次方程。设计一个程序，能够根据输入的一元二次方程系数，对所有的一元二次方程求解，并且区分出解的不同情况，包括有两个实数解，一个实数解和两个虚数解。</a:t>
            </a:r>
            <a:endParaRPr lang="zh-CN" altLang="en-US" sz="2000" dirty="0">
              <a:sym typeface="+mn-lt"/>
            </a:endParaRPr>
          </a:p>
        </p:txBody>
      </p:sp>
      <p:sp>
        <p:nvSpPr>
          <p:cNvPr id="10" name="矩形 9"/>
          <p:cNvSpPr/>
          <p:nvPr/>
        </p:nvSpPr>
        <p:spPr>
          <a:xfrm>
            <a:off x="913468" y="972697"/>
            <a:ext cx="9903387"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2 </a:t>
            </a:r>
            <a:r>
              <a:rPr lang="zh-CN" altLang="en-US" sz="4800" b="1" kern="0" dirty="0">
                <a:latin typeface="方正卡通简体" panose="02000000000000000000" pitchFamily="2" charset="-122"/>
                <a:ea typeface="方正卡通简体" panose="02000000000000000000" pitchFamily="2" charset="-122"/>
                <a:cs typeface="+mn-ea"/>
                <a:sym typeface="+mn-lt"/>
              </a:rPr>
              <a:t>求解一元二次方程</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9" name="文本框 8"/>
          <p:cNvSpPr txBox="1"/>
          <p:nvPr/>
        </p:nvSpPr>
        <p:spPr>
          <a:xfrm>
            <a:off x="993495" y="2239411"/>
            <a:ext cx="2444108" cy="580415"/>
          </a:xfrm>
          <a:prstGeom prst="rect">
            <a:avLst/>
          </a:prstGeom>
          <a:noFill/>
        </p:spPr>
        <p:txBody>
          <a:bodyPr wrap="square">
            <a:spAutoFit/>
          </a:bodyPr>
          <a:lstStyle/>
          <a:p>
            <a:pPr marL="285750" indent="-285750">
              <a:lnSpc>
                <a:spcPct val="150000"/>
              </a:lnSpc>
              <a:buFont typeface="Wingdings" panose="05000000000000000000" pitchFamily="2" charset="2"/>
              <a:buChar char="l"/>
            </a:pPr>
            <a:r>
              <a:rPr lang="zh-CN" altLang="en-US" sz="2400" dirty="0">
                <a:solidFill>
                  <a:srgbClr val="FF0000"/>
                </a:solidFill>
              </a:rPr>
              <a:t>任务描述</a:t>
            </a:r>
            <a:endParaRPr lang="zh-CN" altLang="en-US" sz="2400" dirty="0">
              <a:solidFill>
                <a:srgbClr val="FF0000"/>
              </a:solidFill>
            </a:endParaRPr>
          </a:p>
        </p:txBody>
      </p:sp>
      <p:pic>
        <p:nvPicPr>
          <p:cNvPr id="3" name="图片 2"/>
          <p:cNvPicPr>
            <a:picLocks noChangeAspect="1"/>
          </p:cNvPicPr>
          <p:nvPr/>
        </p:nvPicPr>
        <p:blipFill>
          <a:blip r:embed="rId1"/>
          <a:stretch>
            <a:fillRect/>
          </a:stretch>
        </p:blipFill>
        <p:spPr>
          <a:xfrm>
            <a:off x="10024922" y="4414807"/>
            <a:ext cx="1780186" cy="21520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8" y="972697"/>
            <a:ext cx="9903387"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2 </a:t>
            </a:r>
            <a:r>
              <a:rPr lang="zh-CN" altLang="en-US" sz="4800" b="1" kern="0" dirty="0">
                <a:latin typeface="方正卡通简体" panose="02000000000000000000" pitchFamily="2" charset="-122"/>
                <a:ea typeface="方正卡通简体" panose="02000000000000000000" pitchFamily="2" charset="-122"/>
                <a:cs typeface="+mn-ea"/>
                <a:sym typeface="+mn-lt"/>
              </a:rPr>
              <a:t>求解一元二次方程</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pic>
        <p:nvPicPr>
          <p:cNvPr id="3" name="图片 2"/>
          <p:cNvPicPr>
            <a:picLocks noChangeAspect="1"/>
          </p:cNvPicPr>
          <p:nvPr/>
        </p:nvPicPr>
        <p:blipFill>
          <a:blip r:embed="rId1"/>
          <a:stretch>
            <a:fillRect/>
          </a:stretch>
        </p:blipFill>
        <p:spPr>
          <a:xfrm>
            <a:off x="1691343" y="2640564"/>
            <a:ext cx="2176461" cy="719390"/>
          </a:xfrm>
          <a:prstGeom prst="rect">
            <a:avLst/>
          </a:prstGeom>
        </p:spPr>
      </p:pic>
      <p:pic>
        <p:nvPicPr>
          <p:cNvPr id="6" name="图片 5"/>
          <p:cNvPicPr>
            <a:picLocks noChangeAspect="1"/>
          </p:cNvPicPr>
          <p:nvPr/>
        </p:nvPicPr>
        <p:blipFill>
          <a:blip r:embed="rId2"/>
          <a:stretch>
            <a:fillRect/>
          </a:stretch>
        </p:blipFill>
        <p:spPr>
          <a:xfrm>
            <a:off x="3867954" y="1978259"/>
            <a:ext cx="5757749" cy="4539558"/>
          </a:xfrm>
          <a:prstGeom prst="rect">
            <a:avLst/>
          </a:prstGeom>
        </p:spPr>
      </p:pic>
      <p:pic>
        <p:nvPicPr>
          <p:cNvPr id="7" name="图片 6"/>
          <p:cNvPicPr>
            <a:picLocks noChangeAspect="1"/>
          </p:cNvPicPr>
          <p:nvPr/>
        </p:nvPicPr>
        <p:blipFill>
          <a:blip r:embed="rId3"/>
          <a:stretch>
            <a:fillRect/>
          </a:stretch>
        </p:blipFill>
        <p:spPr>
          <a:xfrm>
            <a:off x="9834422" y="4238107"/>
            <a:ext cx="1780186" cy="21520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8" y="972697"/>
            <a:ext cx="9903387"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2 </a:t>
            </a:r>
            <a:r>
              <a:rPr lang="zh-CN" altLang="en-US" sz="4800" b="1" kern="0" dirty="0">
                <a:latin typeface="方正卡通简体" panose="02000000000000000000" pitchFamily="2" charset="-122"/>
                <a:ea typeface="方正卡通简体" panose="02000000000000000000" pitchFamily="2" charset="-122"/>
                <a:cs typeface="+mn-ea"/>
                <a:sym typeface="+mn-lt"/>
              </a:rPr>
              <a:t>求解一元二次方程</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9" name="文本框 8"/>
          <p:cNvSpPr txBox="1"/>
          <p:nvPr/>
        </p:nvSpPr>
        <p:spPr>
          <a:xfrm>
            <a:off x="2076437" y="3409314"/>
            <a:ext cx="2444108" cy="580415"/>
          </a:xfrm>
          <a:prstGeom prst="rect">
            <a:avLst/>
          </a:prstGeom>
          <a:noFill/>
        </p:spPr>
        <p:txBody>
          <a:bodyPr wrap="square">
            <a:spAutoFit/>
          </a:bodyPr>
          <a:lstStyle/>
          <a:p>
            <a:pPr marL="285750" indent="-285750">
              <a:lnSpc>
                <a:spcPct val="150000"/>
              </a:lnSpc>
              <a:buFont typeface="Wingdings" panose="05000000000000000000" pitchFamily="2" charset="2"/>
              <a:buChar char="l"/>
            </a:pPr>
            <a:r>
              <a:rPr lang="zh-CN" altLang="en-US" sz="2400" dirty="0">
                <a:solidFill>
                  <a:srgbClr val="FF0000"/>
                </a:solidFill>
              </a:rPr>
              <a:t>参考代码</a:t>
            </a:r>
            <a:endParaRPr lang="zh-CN" altLang="en-US" sz="2400" dirty="0">
              <a:solidFill>
                <a:srgbClr val="FF0000"/>
              </a:solidFill>
            </a:endParaRPr>
          </a:p>
        </p:txBody>
      </p:sp>
      <p:pic>
        <p:nvPicPr>
          <p:cNvPr id="3" name="图片 2"/>
          <p:cNvPicPr>
            <a:picLocks noChangeAspect="1"/>
          </p:cNvPicPr>
          <p:nvPr/>
        </p:nvPicPr>
        <p:blipFill>
          <a:blip r:embed="rId1"/>
          <a:stretch>
            <a:fillRect/>
          </a:stretch>
        </p:blipFill>
        <p:spPr>
          <a:xfrm>
            <a:off x="5146675" y="1935121"/>
            <a:ext cx="3895725" cy="2987757"/>
          </a:xfrm>
          <a:prstGeom prst="rect">
            <a:avLst/>
          </a:prstGeom>
        </p:spPr>
      </p:pic>
      <p:pic>
        <p:nvPicPr>
          <p:cNvPr id="6" name="图片 5"/>
          <p:cNvPicPr>
            <a:picLocks noChangeAspect="1"/>
          </p:cNvPicPr>
          <p:nvPr/>
        </p:nvPicPr>
        <p:blipFill>
          <a:blip r:embed="rId2"/>
          <a:stretch>
            <a:fillRect/>
          </a:stretch>
        </p:blipFill>
        <p:spPr>
          <a:xfrm>
            <a:off x="5143656" y="4922878"/>
            <a:ext cx="3895725" cy="166080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8" y="972697"/>
            <a:ext cx="9903387"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2 </a:t>
            </a:r>
            <a:r>
              <a:rPr lang="zh-CN" altLang="en-US" sz="4800" b="1" kern="0" dirty="0">
                <a:latin typeface="方正卡通简体" panose="02000000000000000000" pitchFamily="2" charset="-122"/>
                <a:ea typeface="方正卡通简体" panose="02000000000000000000" pitchFamily="2" charset="-122"/>
                <a:cs typeface="+mn-ea"/>
                <a:sym typeface="+mn-lt"/>
              </a:rPr>
              <a:t>求解一元二次方程</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914035" y="2101901"/>
            <a:ext cx="1981200" cy="580415"/>
          </a:xfrm>
          <a:prstGeom prst="rect">
            <a:avLst/>
          </a:prstGeom>
          <a:noFill/>
        </p:spPr>
        <p:txBody>
          <a:bodyPr wrap="square">
            <a:spAutoFit/>
          </a:bodyPr>
          <a:lstStyle/>
          <a:p>
            <a:pPr marL="342900" indent="-342900">
              <a:lnSpc>
                <a:spcPct val="150000"/>
              </a:lnSpc>
              <a:buFont typeface="Wingdings" panose="05000000000000000000" pitchFamily="2" charset="2"/>
              <a:buChar char="l"/>
            </a:pPr>
            <a:r>
              <a:rPr lang="zh-CN" altLang="en-US" sz="2400" dirty="0">
                <a:solidFill>
                  <a:srgbClr val="FF0000"/>
                </a:solidFill>
              </a:rPr>
              <a:t>运行结果</a:t>
            </a:r>
            <a:endParaRPr lang="zh-CN" altLang="en-US" sz="2400" dirty="0">
              <a:solidFill>
                <a:srgbClr val="FF0000"/>
              </a:solidFill>
            </a:endParaRPr>
          </a:p>
        </p:txBody>
      </p:sp>
      <p:pic>
        <p:nvPicPr>
          <p:cNvPr id="11" name="图片 10"/>
          <p:cNvPicPr>
            <a:picLocks noChangeAspect="1"/>
          </p:cNvPicPr>
          <p:nvPr/>
        </p:nvPicPr>
        <p:blipFill>
          <a:blip r:embed="rId1"/>
          <a:stretch>
            <a:fillRect/>
          </a:stretch>
        </p:blipFill>
        <p:spPr>
          <a:xfrm>
            <a:off x="3450293" y="2782391"/>
            <a:ext cx="2591705" cy="1493878"/>
          </a:xfrm>
          <a:prstGeom prst="rect">
            <a:avLst/>
          </a:prstGeom>
        </p:spPr>
      </p:pic>
      <p:pic>
        <p:nvPicPr>
          <p:cNvPr id="14" name="图片 13"/>
          <p:cNvPicPr>
            <a:picLocks noChangeAspect="1"/>
          </p:cNvPicPr>
          <p:nvPr/>
        </p:nvPicPr>
        <p:blipFill>
          <a:blip r:embed="rId2"/>
          <a:stretch>
            <a:fillRect/>
          </a:stretch>
        </p:blipFill>
        <p:spPr>
          <a:xfrm>
            <a:off x="7021803" y="2682061"/>
            <a:ext cx="2732876" cy="1493878"/>
          </a:xfrm>
          <a:prstGeom prst="rect">
            <a:avLst/>
          </a:prstGeom>
        </p:spPr>
      </p:pic>
      <p:pic>
        <p:nvPicPr>
          <p:cNvPr id="16" name="图片 15"/>
          <p:cNvPicPr>
            <a:picLocks noChangeAspect="1"/>
          </p:cNvPicPr>
          <p:nvPr/>
        </p:nvPicPr>
        <p:blipFill>
          <a:blip r:embed="rId3"/>
          <a:stretch>
            <a:fillRect/>
          </a:stretch>
        </p:blipFill>
        <p:spPr>
          <a:xfrm>
            <a:off x="1747114" y="4573921"/>
            <a:ext cx="9236479" cy="160059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588872" y="3212340"/>
            <a:ext cx="6812630" cy="738664"/>
          </a:xfrm>
          <a:prstGeom prst="rect">
            <a:avLst/>
          </a:prstGeom>
        </p:spPr>
        <p:txBody>
          <a:bodyPr wrap="square" lIns="0" tIns="0" rIns="0" bIns="0">
            <a:spAutoFit/>
          </a:bodyPr>
          <a:lstStyle/>
          <a:p>
            <a:r>
              <a:rPr lang="en-US" altLang="zh-CN" sz="4550" b="1" dirty="0">
                <a:solidFill>
                  <a:prstClr val="black"/>
                </a:solidFill>
                <a:latin typeface="方正有猫在_GBK" panose="02000000000000000000" pitchFamily="2" charset="-122"/>
                <a:ea typeface="方正有猫在_GBK" panose="02000000000000000000" pitchFamily="2" charset="-122"/>
                <a:cs typeface="+mn-ea"/>
                <a:sym typeface="+mn-lt"/>
              </a:rPr>
              <a:t>3</a:t>
            </a:r>
            <a:r>
              <a:rPr kumimoji="0" lang="en-US" altLang="zh-CN" sz="4550" b="1" i="0" u="none" strike="noStrike" kern="1200" cap="none" spc="0" normalizeH="0" baseline="0" noProof="0" dirty="0">
                <a:ln>
                  <a:noFill/>
                </a:ln>
                <a:solidFill>
                  <a:prstClr val="black"/>
                </a:solidFill>
                <a:effectLst/>
                <a:uLnTx/>
                <a:uFillTx/>
                <a:latin typeface="方正有猫在_GBK" panose="02000000000000000000" pitchFamily="2" charset="-122"/>
                <a:ea typeface="方正有猫在_GBK" panose="02000000000000000000" pitchFamily="2" charset="-122"/>
                <a:cs typeface="+mn-ea"/>
                <a:sym typeface="+mn-lt"/>
              </a:rPr>
              <a:t>. </a:t>
            </a:r>
            <a:r>
              <a:rPr lang="zh-CN" altLang="en-US" sz="4800" b="1" dirty="0">
                <a:solidFill>
                  <a:schemeClr val="tx1"/>
                </a:solidFill>
                <a:latin typeface="方正有猫在_GBK" panose="02000000000000000000" pitchFamily="2" charset="-122"/>
                <a:ea typeface="方正有猫在_GBK" panose="02000000000000000000" pitchFamily="2" charset="-122"/>
                <a:cs typeface="+mn-ea"/>
                <a:sym typeface="+mn-lt"/>
              </a:rPr>
              <a:t>思维拓展</a:t>
            </a:r>
            <a:endParaRPr kumimoji="0" lang="zh-CN" altLang="en-US" sz="48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28363" t="20781" r="38504" b="18206"/>
          <a:stretch>
            <a:fillRect/>
          </a:stretch>
        </p:blipFill>
        <p:spPr>
          <a:xfrm>
            <a:off x="1054799" y="1489569"/>
            <a:ext cx="3962573" cy="418420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3.1 </a:t>
            </a:r>
            <a:r>
              <a:rPr lang="zh-CN" altLang="en-US" sz="4800" b="1" kern="0" dirty="0">
                <a:latin typeface="方正卡通简体" panose="02000000000000000000" pitchFamily="2" charset="-122"/>
                <a:ea typeface="方正卡通简体" panose="02000000000000000000" pitchFamily="2" charset="-122"/>
                <a:cs typeface="+mn-ea"/>
                <a:sym typeface="+mn-lt"/>
              </a:rPr>
              <a:t>函数的作用</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1143000" y="2093595"/>
            <a:ext cx="10352405" cy="1614805"/>
          </a:xfrm>
          <a:prstGeom prst="rect">
            <a:avLst/>
          </a:prstGeom>
          <a:noFill/>
        </p:spPr>
        <p:txBody>
          <a:bodyPr wrap="square" rtlCol="0" anchor="ctr">
            <a:spAutoFit/>
          </a:bodyPr>
          <a:lstStyle/>
          <a:p>
            <a:pPr marL="0" marR="0" lvl="0" indent="0" defTabSz="914400" eaLnBrk="1" fontAlgn="auto" latinLnBrk="0" hangingPunct="1">
              <a:lnSpc>
                <a:spcPct val="150000"/>
              </a:lnSpc>
              <a:spcBef>
                <a:spcPts val="0"/>
              </a:spcBef>
              <a:spcAft>
                <a:spcPts val="0"/>
              </a:spcAft>
              <a:buClrTx/>
              <a:buSzTx/>
              <a:buFontTx/>
              <a:buNone/>
              <a:defRPr/>
            </a:pPr>
            <a:r>
              <a:rPr lang="zh-CN" altLang="en-US" sz="2200" b="0" i="0" dirty="0">
                <a:solidFill>
                  <a:srgbClr val="242021"/>
                </a:solidFill>
                <a:effectLst/>
                <a:latin typeface="Times New Roman" panose="02020603050405020304" pitchFamily="18" charset="0"/>
                <a:cs typeface="Times New Roman" panose="02020603050405020304" pitchFamily="18" charset="0"/>
              </a:rPr>
              <a:t>在程序设计中，一般把需要反复执行的代码模块封装成函数，在需要该功能模块时进行调用。函数是指将一组语句的集合通过一个名字（函数名）封装起来，要想执行这个函数，只需要调用其函数名即可。</a:t>
            </a:r>
            <a:endParaRPr lang="zh-CN" altLang="en-US" sz="2200" b="0" i="0" dirty="0">
              <a:solidFill>
                <a:srgbClr val="242021"/>
              </a:solidFill>
              <a:effectLst/>
              <a:latin typeface="Times New Roman" panose="02020603050405020304" pitchFamily="18" charset="0"/>
              <a:cs typeface="Times New Roman" panose="02020603050405020304" pitchFamily="18" charset="0"/>
            </a:endParaRPr>
          </a:p>
        </p:txBody>
      </p:sp>
      <p:sp>
        <p:nvSpPr>
          <p:cNvPr id="6" name="文本框 5"/>
          <p:cNvSpPr txBox="1"/>
          <p:nvPr/>
        </p:nvSpPr>
        <p:spPr>
          <a:xfrm>
            <a:off x="944245" y="3708400"/>
            <a:ext cx="10749915" cy="2399665"/>
          </a:xfrm>
          <a:prstGeom prst="rect">
            <a:avLst/>
          </a:prstGeom>
          <a:noFill/>
        </p:spPr>
        <p:txBody>
          <a:bodyPr wrap="square">
            <a:spAutoFit/>
          </a:bodyPr>
          <a:lstStyle/>
          <a:p>
            <a:pPr>
              <a:lnSpc>
                <a:spcPct val="150000"/>
              </a:lnSpc>
            </a:pPr>
            <a:r>
              <a:rPr lang="zh-CN" altLang="en-US" sz="2000" dirty="0"/>
              <a:t>函数的主要作用有：</a:t>
            </a:r>
            <a:endParaRPr lang="zh-CN" altLang="en-US" sz="2000" dirty="0"/>
          </a:p>
          <a:p>
            <a:pPr>
              <a:lnSpc>
                <a:spcPct val="150000"/>
              </a:lnSpc>
            </a:pPr>
            <a:r>
              <a:rPr lang="zh-CN" altLang="en-US" sz="2000" dirty="0">
                <a:solidFill>
                  <a:srgbClr val="FF0000"/>
                </a:solidFill>
              </a:rPr>
              <a:t>（</a:t>
            </a:r>
            <a:r>
              <a:rPr lang="en-US" altLang="zh-CN" sz="2000" dirty="0">
                <a:solidFill>
                  <a:srgbClr val="FF0000"/>
                </a:solidFill>
              </a:rPr>
              <a:t>1</a:t>
            </a:r>
            <a:r>
              <a:rPr lang="zh-CN" altLang="en-US" sz="2000" dirty="0">
                <a:solidFill>
                  <a:srgbClr val="FF0000"/>
                </a:solidFill>
              </a:rPr>
              <a:t>）程序复用。</a:t>
            </a:r>
            <a:r>
              <a:rPr lang="zh-CN" altLang="en-US" sz="2000" dirty="0"/>
              <a:t>编程时可以调用封装好了的函数，实现了功能代码模块的复用，减少了重复编写代码的工作，有效降低了程序的总长度。</a:t>
            </a:r>
            <a:endParaRPr lang="zh-CN" altLang="en-US" sz="2000" dirty="0"/>
          </a:p>
          <a:p>
            <a:pPr>
              <a:lnSpc>
                <a:spcPct val="150000"/>
              </a:lnSpc>
            </a:pPr>
            <a:r>
              <a:rPr lang="zh-CN" altLang="en-US" sz="2000" dirty="0">
                <a:solidFill>
                  <a:srgbClr val="FF0000"/>
                </a:solidFill>
              </a:rPr>
              <a:t>（</a:t>
            </a:r>
            <a:r>
              <a:rPr lang="en-US" altLang="zh-CN" sz="2000" dirty="0">
                <a:solidFill>
                  <a:srgbClr val="FF0000"/>
                </a:solidFill>
              </a:rPr>
              <a:t>2</a:t>
            </a:r>
            <a:r>
              <a:rPr lang="zh-CN" altLang="en-US" sz="2000" dirty="0">
                <a:solidFill>
                  <a:srgbClr val="FF0000"/>
                </a:solidFill>
              </a:rPr>
              <a:t>）代码一致性。</a:t>
            </a:r>
            <a:r>
              <a:rPr lang="zh-CN" altLang="en-US" sz="2000" dirty="0"/>
              <a:t>将特定功能设计成函数后，遇到需要修改这些功能时，只需要统一修改函数内的代码即可。对于规模较大的程序，有利于保持代码的一致性。</a:t>
            </a:r>
            <a:endParaRPr lang="zh-CN" alt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3.1 </a:t>
            </a:r>
            <a:r>
              <a:rPr lang="zh-CN" altLang="en-US" sz="4800" b="1" kern="0" dirty="0">
                <a:latin typeface="方正卡通简体" panose="02000000000000000000" pitchFamily="2" charset="-122"/>
                <a:ea typeface="方正卡通简体" panose="02000000000000000000" pitchFamily="2" charset="-122"/>
                <a:cs typeface="+mn-ea"/>
                <a:sym typeface="+mn-lt"/>
              </a:rPr>
              <a:t>函数的作用</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6" name="文本框 5"/>
          <p:cNvSpPr txBox="1"/>
          <p:nvPr/>
        </p:nvSpPr>
        <p:spPr>
          <a:xfrm>
            <a:off x="1062672" y="2548840"/>
            <a:ext cx="10258425" cy="2345770"/>
          </a:xfrm>
          <a:prstGeom prst="rect">
            <a:avLst/>
          </a:prstGeom>
          <a:noFill/>
        </p:spPr>
        <p:txBody>
          <a:bodyPr wrap="square">
            <a:spAutoFit/>
          </a:bodyPr>
          <a:lstStyle/>
          <a:p>
            <a:pPr>
              <a:lnSpc>
                <a:spcPct val="150000"/>
              </a:lnSpc>
            </a:pPr>
            <a:r>
              <a:rPr lang="zh-CN" altLang="en-US" sz="2000" dirty="0">
                <a:solidFill>
                  <a:srgbClr val="FF0000"/>
                </a:solidFill>
              </a:rPr>
              <a:t>（</a:t>
            </a:r>
            <a:r>
              <a:rPr lang="en-US" altLang="zh-CN" sz="2000" dirty="0">
                <a:solidFill>
                  <a:srgbClr val="FF0000"/>
                </a:solidFill>
              </a:rPr>
              <a:t>3</a:t>
            </a:r>
            <a:r>
              <a:rPr lang="zh-CN" altLang="en-US" sz="2000" dirty="0">
                <a:solidFill>
                  <a:srgbClr val="FF0000"/>
                </a:solidFill>
              </a:rPr>
              <a:t>）可读性。</a:t>
            </a:r>
            <a:r>
              <a:rPr lang="zh-CN" altLang="en-US" sz="2000" dirty="0"/>
              <a:t>通过调研公共函数，主程序的代码得到精简，程序的可读性提高。</a:t>
            </a:r>
            <a:endParaRPr lang="zh-CN" altLang="en-US" sz="2000" dirty="0"/>
          </a:p>
          <a:p>
            <a:pPr>
              <a:lnSpc>
                <a:spcPct val="150000"/>
              </a:lnSpc>
            </a:pPr>
            <a:r>
              <a:rPr lang="zh-CN" altLang="en-US" sz="2000" dirty="0">
                <a:solidFill>
                  <a:srgbClr val="FF0000"/>
                </a:solidFill>
              </a:rPr>
              <a:t>（</a:t>
            </a:r>
            <a:r>
              <a:rPr lang="en-US" altLang="zh-CN" sz="2000" dirty="0">
                <a:solidFill>
                  <a:srgbClr val="FF0000"/>
                </a:solidFill>
              </a:rPr>
              <a:t>4</a:t>
            </a:r>
            <a:r>
              <a:rPr lang="zh-CN" altLang="en-US" sz="2000" dirty="0">
                <a:solidFill>
                  <a:srgbClr val="FF0000"/>
                </a:solidFill>
              </a:rPr>
              <a:t>）调试及维护。</a:t>
            </a:r>
            <a:r>
              <a:rPr lang="zh-CN" altLang="en-US" sz="2000" dirty="0"/>
              <a:t>使用函数，会方便程序主体的修改，方便了程序的调试，易于扩展功能设计。使用函数，也方便了程序的调试，降低了后期维护代码的难度。</a:t>
            </a:r>
            <a:endParaRPr lang="zh-CN" altLang="en-US" sz="2000" dirty="0"/>
          </a:p>
          <a:p>
            <a:pPr>
              <a:lnSpc>
                <a:spcPct val="150000"/>
              </a:lnSpc>
            </a:pPr>
            <a:r>
              <a:rPr lang="zh-CN" altLang="en-US" sz="2000" dirty="0">
                <a:solidFill>
                  <a:srgbClr val="FF0000"/>
                </a:solidFill>
              </a:rPr>
              <a:t>（</a:t>
            </a:r>
            <a:r>
              <a:rPr lang="en-US" altLang="zh-CN" sz="2000" dirty="0">
                <a:solidFill>
                  <a:srgbClr val="FF0000"/>
                </a:solidFill>
              </a:rPr>
              <a:t>5</a:t>
            </a:r>
            <a:r>
              <a:rPr lang="zh-CN" altLang="en-US" sz="2000" dirty="0">
                <a:solidFill>
                  <a:srgbClr val="FF0000"/>
                </a:solidFill>
              </a:rPr>
              <a:t>）开发周期。</a:t>
            </a:r>
            <a:r>
              <a:rPr lang="zh-CN" altLang="en-US" sz="2000" dirty="0"/>
              <a:t>将功能复杂的程序进行模块化设计，调用系统内部函数，或自定义函数，有利于分工合作，缩短开发周期。</a:t>
            </a:r>
            <a:endParaRPr lang="zh-CN" altLang="en-US" sz="2000" dirty="0"/>
          </a:p>
        </p:txBody>
      </p:sp>
      <p:pic>
        <p:nvPicPr>
          <p:cNvPr id="2" name="图片 1"/>
          <p:cNvPicPr>
            <a:picLocks noChangeAspect="1"/>
          </p:cNvPicPr>
          <p:nvPr/>
        </p:nvPicPr>
        <p:blipFill>
          <a:blip r:embed="rId1"/>
          <a:stretch>
            <a:fillRect/>
          </a:stretch>
        </p:blipFill>
        <p:spPr>
          <a:xfrm>
            <a:off x="9395002" y="4560222"/>
            <a:ext cx="1780186" cy="215207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3.2 </a:t>
            </a:r>
            <a:r>
              <a:rPr lang="zh-CN" altLang="en-US" sz="4800" b="1" kern="0" dirty="0">
                <a:latin typeface="方正卡通简体" panose="02000000000000000000" pitchFamily="2" charset="-122"/>
                <a:ea typeface="方正卡通简体" panose="02000000000000000000" pitchFamily="2" charset="-122"/>
                <a:cs typeface="+mn-ea"/>
                <a:sym typeface="+mn-lt"/>
              </a:rPr>
              <a:t>命名好习惯</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858520" y="1991360"/>
            <a:ext cx="10898505" cy="1014730"/>
          </a:xfrm>
          <a:prstGeom prst="rect">
            <a:avLst/>
          </a:prstGeom>
          <a:noFill/>
        </p:spPr>
        <p:txBody>
          <a:bodyPr wrap="square" rtlCol="0" anchor="ctr">
            <a:spAutoFit/>
          </a:bodyPr>
          <a:lstStyle/>
          <a:p>
            <a:pPr marL="0" marR="0" lvl="0" indent="0" defTabSz="914400" eaLnBrk="1" fontAlgn="auto" latinLnBrk="0" hangingPunct="1">
              <a:lnSpc>
                <a:spcPct val="150000"/>
              </a:lnSpc>
              <a:spcBef>
                <a:spcPts val="0"/>
              </a:spcBef>
              <a:spcAft>
                <a:spcPts val="0"/>
              </a:spcAft>
              <a:buClrTx/>
              <a:buSzTx/>
              <a:buFontTx/>
              <a:buNone/>
              <a:defRPr/>
            </a:pPr>
            <a:r>
              <a:rPr lang="en-US" altLang="zh-CN" sz="2000" b="0" i="0" dirty="0">
                <a:solidFill>
                  <a:srgbClr val="242021"/>
                </a:solidFill>
                <a:effectLst/>
                <a:latin typeface="Times New Roman" panose="02020603050405020304" pitchFamily="18" charset="0"/>
                <a:cs typeface="Times New Roman" panose="02020603050405020304" pitchFamily="18" charset="0"/>
              </a:rPr>
              <a:t>PEP8</a:t>
            </a:r>
            <a:r>
              <a:rPr lang="zh-CN" altLang="en-US" sz="2000" b="0" i="0" dirty="0">
                <a:solidFill>
                  <a:srgbClr val="242021"/>
                </a:solidFill>
                <a:effectLst/>
                <a:latin typeface="Times New Roman" panose="02020603050405020304" pitchFamily="18" charset="0"/>
                <a:cs typeface="Times New Roman" panose="02020603050405020304" pitchFamily="18" charset="0"/>
              </a:rPr>
              <a:t>编程规范中，总结了许多编程经验供初学者学习。关于变量及自定义函数的命名习惯，有如下建议供学习者借鉴</a:t>
            </a:r>
            <a:endParaRPr lang="zh-CN" altLang="en-US" sz="2000" b="0" i="0" dirty="0">
              <a:solidFill>
                <a:srgbClr val="242021"/>
              </a:solidFill>
              <a:effectLst/>
              <a:latin typeface="Times New Roman" panose="02020603050405020304" pitchFamily="18" charset="0"/>
              <a:cs typeface="Times New Roman" panose="02020603050405020304" pitchFamily="18" charset="0"/>
            </a:endParaRPr>
          </a:p>
        </p:txBody>
      </p:sp>
      <p:sp>
        <p:nvSpPr>
          <p:cNvPr id="11" name="文本框 10"/>
          <p:cNvSpPr txBox="1"/>
          <p:nvPr/>
        </p:nvSpPr>
        <p:spPr>
          <a:xfrm>
            <a:off x="947420" y="3112135"/>
            <a:ext cx="10721340" cy="2999740"/>
          </a:xfrm>
          <a:prstGeom prst="rect">
            <a:avLst/>
          </a:prstGeom>
          <a:noFill/>
        </p:spPr>
        <p:txBody>
          <a:bodyPr wrap="square">
            <a:spAutoFit/>
          </a:bodyPr>
          <a:lstStyle/>
          <a:p>
            <a:pPr>
              <a:lnSpc>
                <a:spcPct val="150000"/>
              </a:lnSpc>
            </a:pPr>
            <a:r>
              <a:rPr lang="zh-CN" altLang="en-US" dirty="0"/>
              <a:t>（</a:t>
            </a:r>
            <a:r>
              <a:rPr lang="en-US" altLang="zh-CN" dirty="0"/>
              <a:t>1</a:t>
            </a:r>
            <a:r>
              <a:rPr lang="zh-CN" altLang="en-US" dirty="0"/>
              <a:t>）永远不要使用容易混淆的字母，如“</a:t>
            </a:r>
            <a:r>
              <a:rPr lang="en-US" altLang="zh-CN" dirty="0"/>
              <a:t>l”</a:t>
            </a:r>
            <a:r>
              <a:rPr lang="zh-CN" altLang="en-US" dirty="0"/>
              <a:t>（小写的</a:t>
            </a:r>
            <a:r>
              <a:rPr lang="en-US" altLang="zh-CN" dirty="0"/>
              <a:t>l</a:t>
            </a:r>
            <a:r>
              <a:rPr lang="zh-CN" altLang="en-US" dirty="0"/>
              <a:t>）、“</a:t>
            </a:r>
            <a:r>
              <a:rPr lang="en-US" altLang="zh-CN" dirty="0"/>
              <a:t>O”</a:t>
            </a:r>
            <a:r>
              <a:rPr lang="zh-CN" altLang="en-US" dirty="0"/>
              <a:t>（大写的</a:t>
            </a:r>
            <a:r>
              <a:rPr lang="en-US" altLang="zh-CN" dirty="0"/>
              <a:t>O</a:t>
            </a:r>
            <a:r>
              <a:rPr lang="zh-CN" altLang="en-US" dirty="0"/>
              <a:t>）或“</a:t>
            </a:r>
            <a:r>
              <a:rPr lang="en-US" altLang="zh-CN" dirty="0"/>
              <a:t>I”</a:t>
            </a:r>
            <a:r>
              <a:rPr lang="zh-CN" altLang="en-US" dirty="0"/>
              <a:t>（大写的</a:t>
            </a:r>
            <a:r>
              <a:rPr lang="en-US" altLang="zh-CN" dirty="0"/>
              <a:t>I</a:t>
            </a:r>
            <a:r>
              <a:rPr lang="zh-CN" altLang="en-US" dirty="0"/>
              <a:t>）等，作为单字符变量名，也尽量在变量名中避免使用这些易混淆的字母。这样，有利于降低编程过程中产生错误。</a:t>
            </a:r>
            <a:endParaRPr lang="zh-CN" altLang="en-US" dirty="0"/>
          </a:p>
          <a:p>
            <a:pPr>
              <a:lnSpc>
                <a:spcPct val="150000"/>
              </a:lnSpc>
            </a:pPr>
            <a:r>
              <a:rPr lang="zh-CN" altLang="en-US" dirty="0"/>
              <a:t>（</a:t>
            </a:r>
            <a:r>
              <a:rPr lang="en-US" altLang="zh-CN" dirty="0"/>
              <a:t>2</a:t>
            </a:r>
            <a:r>
              <a:rPr lang="zh-CN" altLang="en-US" dirty="0"/>
              <a:t>）有些字体里，小写的字母</a:t>
            </a:r>
            <a:r>
              <a:rPr lang="en-US" altLang="zh-CN" dirty="0"/>
              <a:t>O</a:t>
            </a:r>
            <a:r>
              <a:rPr lang="zh-CN" altLang="en-US" dirty="0"/>
              <a:t>和小写的字母</a:t>
            </a:r>
            <a:r>
              <a:rPr lang="en-US" altLang="zh-CN" dirty="0"/>
              <a:t>l</a:t>
            </a:r>
            <a:r>
              <a:rPr lang="zh-CN" altLang="en-US" dirty="0"/>
              <a:t>等字符难以和数字</a:t>
            </a:r>
            <a:r>
              <a:rPr lang="en-US" altLang="zh-CN" dirty="0"/>
              <a:t>0</a:t>
            </a:r>
            <a:r>
              <a:rPr lang="zh-CN" altLang="en-US" dirty="0"/>
              <a:t>和</a:t>
            </a:r>
            <a:r>
              <a:rPr lang="en-US" altLang="zh-CN" dirty="0"/>
              <a:t>1</a:t>
            </a:r>
            <a:r>
              <a:rPr lang="zh-CN" altLang="en-US" dirty="0"/>
              <a:t>区分，编程时应该尽量不用。如果想用字母“</a:t>
            </a:r>
            <a:r>
              <a:rPr lang="en-US" altLang="zh-CN" dirty="0"/>
              <a:t>l”</a:t>
            </a:r>
            <a:r>
              <a:rPr lang="zh-CN" altLang="en-US" dirty="0"/>
              <a:t>，可以用‘ </a:t>
            </a:r>
            <a:r>
              <a:rPr lang="en-US" altLang="zh-CN" dirty="0"/>
              <a:t>L’</a:t>
            </a:r>
            <a:r>
              <a:rPr lang="zh-CN" altLang="en-US" dirty="0"/>
              <a:t>代替。</a:t>
            </a:r>
            <a:endParaRPr lang="zh-CN" altLang="en-US" dirty="0"/>
          </a:p>
          <a:p>
            <a:pPr>
              <a:lnSpc>
                <a:spcPct val="150000"/>
              </a:lnSpc>
            </a:pPr>
            <a:r>
              <a:rPr lang="zh-CN" altLang="en-US" dirty="0"/>
              <a:t>（</a:t>
            </a:r>
            <a:r>
              <a:rPr lang="en-US" altLang="zh-CN" dirty="0"/>
              <a:t>3</a:t>
            </a:r>
            <a:r>
              <a:rPr lang="zh-CN" altLang="en-US" dirty="0"/>
              <a:t>）函数名应该小写。如果想提高可读性，可以用下划线作分隔。</a:t>
            </a:r>
            <a:endParaRPr lang="zh-CN" altLang="en-US" dirty="0"/>
          </a:p>
          <a:p>
            <a:pPr>
              <a:lnSpc>
                <a:spcPct val="150000"/>
              </a:lnSpc>
            </a:pPr>
            <a:r>
              <a:rPr lang="zh-CN" altLang="en-US" dirty="0"/>
              <a:t>（</a:t>
            </a:r>
            <a:r>
              <a:rPr lang="en-US" altLang="zh-CN" dirty="0"/>
              <a:t>4</a:t>
            </a:r>
            <a:r>
              <a:rPr lang="zh-CN" altLang="en-US" dirty="0"/>
              <a:t>）命名时，大小写混合仅在为了兼容原有大小写混合风格的情况下使用。为了向后兼容，可以多用下划线进行组合。</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180015" y="2014078"/>
            <a:ext cx="4519804" cy="1048976"/>
            <a:chOff x="3920027" y="1008636"/>
            <a:chExt cx="3362664" cy="744699"/>
          </a:xfrm>
        </p:grpSpPr>
        <p:grpSp>
          <p:nvGrpSpPr>
            <p:cNvPr id="11" name="组合 10"/>
            <p:cNvGrpSpPr/>
            <p:nvPr/>
          </p:nvGrpSpPr>
          <p:grpSpPr>
            <a:xfrm>
              <a:off x="3974544" y="1008636"/>
              <a:ext cx="741472" cy="741472"/>
              <a:chOff x="3059832" y="3339719"/>
              <a:chExt cx="3607562" cy="3607562"/>
            </a:xfrm>
          </p:grpSpPr>
          <p:sp>
            <p:nvSpPr>
              <p:cNvPr id="17" name="椭圆 16"/>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8"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12" name="Group 5"/>
            <p:cNvGrpSpPr/>
            <p:nvPr/>
          </p:nvGrpSpPr>
          <p:grpSpPr>
            <a:xfrm>
              <a:off x="3920027" y="1151945"/>
              <a:ext cx="3362664" cy="601390"/>
              <a:chOff x="1438990" y="1392789"/>
              <a:chExt cx="4483553" cy="801851"/>
            </a:xfrm>
          </p:grpSpPr>
          <p:sp>
            <p:nvSpPr>
              <p:cNvPr id="13" name="TextBox 6"/>
              <p:cNvSpPr txBox="1"/>
              <p:nvPr/>
            </p:nvSpPr>
            <p:spPr>
              <a:xfrm>
                <a:off x="1438990" y="1392789"/>
                <a:ext cx="659461" cy="801851"/>
              </a:xfrm>
              <a:prstGeom prst="rect">
                <a:avLst/>
              </a:prstGeom>
              <a:noFill/>
            </p:spPr>
            <p:txBody>
              <a:bodyPr wrap="none" anchor="ctr">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01</a:t>
                </a:r>
                <a:endPar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5" name="TextBox 8"/>
              <p:cNvSpPr txBox="1"/>
              <p:nvPr/>
            </p:nvSpPr>
            <p:spPr>
              <a:xfrm>
                <a:off x="1959969" y="1410757"/>
                <a:ext cx="3962574" cy="675945"/>
              </a:xfrm>
              <a:prstGeom prst="rect">
                <a:avLst/>
              </a:prstGeom>
              <a:noFill/>
            </p:spPr>
            <p:txBody>
              <a:bodyPr wrap="none" lIns="480000" tIns="0" rIns="0" bIns="0" anchor="b" anchorCtr="0">
                <a:norm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3600" b="1" dirty="0">
                    <a:solidFill>
                      <a:schemeClr val="tx1"/>
                    </a:solidFill>
                    <a:latin typeface="方正有猫在_GBK" panose="02000000000000000000" pitchFamily="2" charset="-122"/>
                    <a:ea typeface="方正有猫在_GBK" panose="02000000000000000000" pitchFamily="2" charset="-122"/>
                    <a:cs typeface="+mn-ea"/>
                    <a:sym typeface="+mn-lt"/>
                  </a:rPr>
                  <a:t>函数的认识</a:t>
                </a:r>
                <a:endParaRPr kumimoji="0" lang="zh-CN" altLang="en-US" sz="36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grpSp>
        <p:nvGrpSpPr>
          <p:cNvPr id="29" name="组合 28"/>
          <p:cNvGrpSpPr/>
          <p:nvPr/>
        </p:nvGrpSpPr>
        <p:grpSpPr>
          <a:xfrm>
            <a:off x="5643397" y="3105564"/>
            <a:ext cx="988629" cy="988629"/>
            <a:chOff x="3059832" y="3339719"/>
            <a:chExt cx="3607562" cy="3607562"/>
          </a:xfrm>
        </p:grpSpPr>
        <p:sp>
          <p:nvSpPr>
            <p:cNvPr id="35" name="椭圆 34"/>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36"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38" name="组合 37"/>
          <p:cNvGrpSpPr/>
          <p:nvPr/>
        </p:nvGrpSpPr>
        <p:grpSpPr>
          <a:xfrm>
            <a:off x="5388218" y="4385767"/>
            <a:ext cx="988629" cy="988629"/>
            <a:chOff x="3059832" y="3339719"/>
            <a:chExt cx="3607562" cy="3607562"/>
          </a:xfrm>
        </p:grpSpPr>
        <p:sp>
          <p:nvSpPr>
            <p:cNvPr id="44" name="椭圆 43"/>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45"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sp>
        <p:nvSpPr>
          <p:cNvPr id="46" name="矩形 45"/>
          <p:cNvSpPr/>
          <p:nvPr/>
        </p:nvSpPr>
        <p:spPr>
          <a:xfrm>
            <a:off x="9031208" y="957655"/>
            <a:ext cx="2202931" cy="995209"/>
          </a:xfrm>
          <a:prstGeom prst="rect">
            <a:avLst/>
          </a:prstGeom>
        </p:spPr>
        <p:txBody>
          <a:bodyPr wrap="square">
            <a:spAutoFit/>
          </a:bodyPr>
          <a:lstStyle/>
          <a:p>
            <a:pPr defTabSz="1245870">
              <a:defRPr/>
            </a:pPr>
            <a:r>
              <a:rPr lang="zh-CN" altLang="en-US" sz="5865" b="1" kern="0" dirty="0">
                <a:latin typeface="方正卡通简体" panose="02000000000000000000" pitchFamily="2" charset="-122"/>
                <a:ea typeface="方正卡通简体" panose="02000000000000000000" pitchFamily="2" charset="-122"/>
                <a:cs typeface="+mn-ea"/>
                <a:sym typeface="+mn-lt"/>
              </a:rPr>
              <a:t>目 录</a:t>
            </a:r>
            <a:endParaRPr lang="zh-CN" altLang="en-US" sz="5865" b="1" kern="0" dirty="0">
              <a:latin typeface="方正卡通简体" panose="02000000000000000000" pitchFamily="2" charset="-122"/>
              <a:ea typeface="方正卡通简体" panose="02000000000000000000" pitchFamily="2" charset="-122"/>
              <a:cs typeface="+mn-ea"/>
              <a:sym typeface="+mn-lt"/>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26743" t="7594" r="40124" b="12128"/>
          <a:stretch>
            <a:fillRect/>
          </a:stretch>
        </p:blipFill>
        <p:spPr>
          <a:xfrm flipH="1">
            <a:off x="669435" y="1441084"/>
            <a:ext cx="3275836" cy="4551324"/>
          </a:xfrm>
          <a:prstGeom prst="rect">
            <a:avLst/>
          </a:prstGeom>
        </p:spPr>
      </p:pic>
      <p:grpSp>
        <p:nvGrpSpPr>
          <p:cNvPr id="3" name="组合 2"/>
          <p:cNvGrpSpPr/>
          <p:nvPr/>
        </p:nvGrpSpPr>
        <p:grpSpPr>
          <a:xfrm>
            <a:off x="4161392" y="3360199"/>
            <a:ext cx="4538429" cy="1046682"/>
            <a:chOff x="5513840" y="3616828"/>
            <a:chExt cx="4538429" cy="1046682"/>
          </a:xfrm>
        </p:grpSpPr>
        <p:grpSp>
          <p:nvGrpSpPr>
            <p:cNvPr id="19" name="组合 18"/>
            <p:cNvGrpSpPr/>
            <p:nvPr/>
          </p:nvGrpSpPr>
          <p:grpSpPr>
            <a:xfrm>
              <a:off x="5513840" y="3674882"/>
              <a:ext cx="1015440" cy="988628"/>
              <a:chOff x="3954436" y="1846512"/>
              <a:chExt cx="761580" cy="741472"/>
            </a:xfrm>
          </p:grpSpPr>
          <p:grpSp>
            <p:nvGrpSpPr>
              <p:cNvPr id="20" name="组合 19"/>
              <p:cNvGrpSpPr/>
              <p:nvPr/>
            </p:nvGrpSpPr>
            <p:grpSpPr>
              <a:xfrm>
                <a:off x="3974544" y="1846512"/>
                <a:ext cx="741472" cy="741472"/>
                <a:chOff x="3059832" y="3339719"/>
                <a:chExt cx="3607562" cy="3607562"/>
              </a:xfrm>
            </p:grpSpPr>
            <p:sp>
              <p:nvSpPr>
                <p:cNvPr id="26" name="椭圆 25"/>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27"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sp>
            <p:nvSpPr>
              <p:cNvPr id="22" name="TextBox 11"/>
              <p:cNvSpPr txBox="1"/>
              <p:nvPr/>
            </p:nvSpPr>
            <p:spPr>
              <a:xfrm>
                <a:off x="3954436" y="2008870"/>
                <a:ext cx="623933" cy="563660"/>
              </a:xfrm>
              <a:prstGeom prst="rect">
                <a:avLst/>
              </a:prstGeom>
              <a:noFill/>
            </p:spPr>
            <p:txBody>
              <a:bodyPr wrap="none" anchor="ct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02</a:t>
                </a:r>
                <a:endParaRPr kumimoji="0" lang="en-US" altLang="zh-CN" sz="5335"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sp>
          <p:nvSpPr>
            <p:cNvPr id="2" name="TextBox 8"/>
            <p:cNvSpPr txBox="1"/>
            <p:nvPr/>
          </p:nvSpPr>
          <p:spPr>
            <a:xfrm>
              <a:off x="6089696" y="3616828"/>
              <a:ext cx="3962573" cy="822958"/>
            </a:xfrm>
            <a:prstGeom prst="rect">
              <a:avLst/>
            </a:prstGeom>
            <a:noFill/>
          </p:spPr>
          <p:txBody>
            <a:bodyPr wrap="none" lIns="480000" tIns="0" rIns="0" bIns="0" anchor="b" anchorCtr="0">
              <a:normAutofit/>
            </a:bodyPr>
            <a:lstStyle/>
            <a:p>
              <a:pPr>
                <a:defRPr/>
              </a:pPr>
              <a:r>
                <a:rPr kumimoji="0" lang="zh-CN" altLang="en-US" sz="3600" b="1" i="0" u="none" strike="noStrike" kern="0" cap="none" spc="0" normalizeH="0" baseline="0" noProof="0" dirty="0">
                  <a:ln>
                    <a:noFill/>
                  </a:ln>
                  <a:effectLst/>
                  <a:uLnTx/>
                  <a:uFillTx/>
                  <a:latin typeface="方正卡通简体" panose="02000000000000000000" pitchFamily="2" charset="-122"/>
                  <a:ea typeface="方正有猫在_GBK" panose="02000000000000000000" pitchFamily="2" charset="-122"/>
                  <a:cs typeface="+mn-ea"/>
                  <a:sym typeface="+mn-lt"/>
                </a:rPr>
                <a:t>求解一元二次方程</a:t>
              </a:r>
              <a:endParaRPr kumimoji="0" lang="zh-CN" altLang="en-US" sz="36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24" name="组合 23"/>
          <p:cNvGrpSpPr/>
          <p:nvPr/>
        </p:nvGrpSpPr>
        <p:grpSpPr>
          <a:xfrm>
            <a:off x="4217901" y="4555447"/>
            <a:ext cx="4575125" cy="1067958"/>
            <a:chOff x="3878870" y="1008636"/>
            <a:chExt cx="3403822" cy="758175"/>
          </a:xfrm>
        </p:grpSpPr>
        <p:grpSp>
          <p:nvGrpSpPr>
            <p:cNvPr id="25" name="组合 24"/>
            <p:cNvGrpSpPr/>
            <p:nvPr/>
          </p:nvGrpSpPr>
          <p:grpSpPr>
            <a:xfrm>
              <a:off x="3974544" y="1008636"/>
              <a:ext cx="741472" cy="741472"/>
              <a:chOff x="3059832" y="3339719"/>
              <a:chExt cx="3607562" cy="3607562"/>
            </a:xfrm>
          </p:grpSpPr>
          <p:sp>
            <p:nvSpPr>
              <p:cNvPr id="32" name="椭圆 31"/>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33"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28" name="Group 5"/>
            <p:cNvGrpSpPr/>
            <p:nvPr/>
          </p:nvGrpSpPr>
          <p:grpSpPr>
            <a:xfrm>
              <a:off x="3878870" y="1165421"/>
              <a:ext cx="3403822" cy="601390"/>
              <a:chOff x="1384114" y="1410757"/>
              <a:chExt cx="4538429" cy="801851"/>
            </a:xfrm>
          </p:grpSpPr>
          <p:sp>
            <p:nvSpPr>
              <p:cNvPr id="30" name="TextBox 6"/>
              <p:cNvSpPr txBox="1"/>
              <p:nvPr/>
            </p:nvSpPr>
            <p:spPr>
              <a:xfrm>
                <a:off x="1384114" y="1410757"/>
                <a:ext cx="659461" cy="801851"/>
              </a:xfrm>
              <a:prstGeom prst="rect">
                <a:avLst/>
              </a:prstGeom>
              <a:noFill/>
            </p:spPr>
            <p:txBody>
              <a:bodyPr wrap="none" anchor="ctr">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03</a:t>
                </a:r>
                <a:endPar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31" name="TextBox 8"/>
              <p:cNvSpPr txBox="1"/>
              <p:nvPr/>
            </p:nvSpPr>
            <p:spPr>
              <a:xfrm>
                <a:off x="1959969" y="1410757"/>
                <a:ext cx="3962574" cy="675945"/>
              </a:xfrm>
              <a:prstGeom prst="rect">
                <a:avLst/>
              </a:prstGeom>
              <a:noFill/>
            </p:spPr>
            <p:txBody>
              <a:bodyPr wrap="none" lIns="480000" tIns="0" rIns="0" bIns="0" anchor="b" anchorCtr="0">
                <a:norm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3600" b="1" dirty="0">
                    <a:solidFill>
                      <a:schemeClr val="tx1"/>
                    </a:solidFill>
                    <a:latin typeface="方正有猫在_GBK" panose="02000000000000000000" pitchFamily="2" charset="-122"/>
                    <a:ea typeface="方正有猫在_GBK" panose="02000000000000000000" pitchFamily="2" charset="-122"/>
                    <a:cs typeface="+mn-ea"/>
                    <a:sym typeface="+mn-lt"/>
                  </a:rPr>
                  <a:t>思维拓展</a:t>
                </a:r>
                <a:endParaRPr kumimoji="0" lang="zh-CN" altLang="en-US" sz="36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544600" y="982137"/>
            <a:ext cx="7656372" cy="923330"/>
          </a:xfrm>
          <a:prstGeom prst="rect">
            <a:avLst/>
          </a:prstGeom>
        </p:spPr>
        <p:txBody>
          <a:bodyPr wrap="square">
            <a:spAutoFit/>
          </a:bodyPr>
          <a:lstStyle/>
          <a:p>
            <a:pPr defTabSz="1245870">
              <a:defRPr/>
            </a:pPr>
            <a:r>
              <a:rPr lang="zh-CN" altLang="en-US" sz="5400" b="1" kern="0" dirty="0">
                <a:latin typeface="方正卡通简体" panose="02000000000000000000" pitchFamily="2" charset="-122"/>
                <a:ea typeface="方正卡通简体" panose="02000000000000000000" pitchFamily="2" charset="-122"/>
                <a:cs typeface="+mn-ea"/>
                <a:sym typeface="+mn-lt"/>
              </a:rPr>
              <a:t>小结</a:t>
            </a:r>
            <a:endParaRPr lang="zh-CN" altLang="en-US" sz="54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1921641" y="2843612"/>
            <a:ext cx="4335649" cy="669863"/>
          </a:xfrm>
          <a:prstGeom prst="rect">
            <a:avLst/>
          </a:prstGeom>
          <a:noFill/>
        </p:spPr>
        <p:txBody>
          <a:bodyPr wrap="square" rtlCol="0" anchor="ctr">
            <a:spAutoFit/>
          </a:bodyPr>
          <a:lstStyle/>
          <a:p>
            <a:pPr marL="342900" marR="0" lvl="0" indent="-342900" defTabSz="91440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2800" dirty="0">
                <a:solidFill>
                  <a:srgbClr val="242021"/>
                </a:solidFill>
                <a:latin typeface="FZLANTY_XIANJW--GB1-0"/>
              </a:rPr>
              <a:t>函数的认识</a:t>
            </a:r>
            <a:endParaRPr lang="zh-CN" altLang="en-US" sz="2800" b="0" i="0" dirty="0">
              <a:solidFill>
                <a:srgbClr val="FF0000"/>
              </a:solidFill>
              <a:effectLst/>
              <a:latin typeface="FZLANTY_XIANJW--GB1-0"/>
            </a:endParaRPr>
          </a:p>
        </p:txBody>
      </p:sp>
      <p:pic>
        <p:nvPicPr>
          <p:cNvPr id="2" name="图片 1"/>
          <p:cNvPicPr>
            <a:picLocks noChangeAspect="1"/>
          </p:cNvPicPr>
          <p:nvPr/>
        </p:nvPicPr>
        <p:blipFill>
          <a:blip r:embed="rId1"/>
          <a:stretch>
            <a:fillRect/>
          </a:stretch>
        </p:blipFill>
        <p:spPr>
          <a:xfrm>
            <a:off x="10068649" y="1380351"/>
            <a:ext cx="1061027" cy="2048649"/>
          </a:xfrm>
          <a:prstGeom prst="rect">
            <a:avLst/>
          </a:prstGeom>
        </p:spPr>
      </p:pic>
      <p:sp>
        <p:nvSpPr>
          <p:cNvPr id="7" name="文本框 6"/>
          <p:cNvSpPr txBox="1"/>
          <p:nvPr/>
        </p:nvSpPr>
        <p:spPr>
          <a:xfrm>
            <a:off x="2391689" y="3545665"/>
            <a:ext cx="8066125" cy="539763"/>
          </a:xfrm>
          <a:prstGeom prst="rect">
            <a:avLst/>
          </a:prstGeom>
          <a:noFill/>
        </p:spPr>
        <p:txBody>
          <a:bodyPr wrap="square">
            <a:spAutoFit/>
          </a:bodyPr>
          <a:lstStyle/>
          <a:p>
            <a:pPr>
              <a:lnSpc>
                <a:spcPct val="150000"/>
              </a:lnSpc>
            </a:pPr>
            <a:r>
              <a:rPr lang="zh-CN" altLang="en-US" sz="2200" dirty="0"/>
              <a:t>函数的概念、</a:t>
            </a:r>
            <a:r>
              <a:rPr lang="en-US" altLang="zh-CN" sz="2200" dirty="0"/>
              <a:t>Python</a:t>
            </a:r>
            <a:r>
              <a:rPr lang="zh-CN" altLang="en-US" sz="2200" dirty="0"/>
              <a:t>内置函数、内置函数用法查询、自定义函数</a:t>
            </a:r>
            <a:endParaRPr lang="zh-CN" altLang="en-US" sz="2200" dirty="0"/>
          </a:p>
        </p:txBody>
      </p:sp>
      <p:sp>
        <p:nvSpPr>
          <p:cNvPr id="9" name="文本框 8"/>
          <p:cNvSpPr txBox="1"/>
          <p:nvPr/>
        </p:nvSpPr>
        <p:spPr>
          <a:xfrm>
            <a:off x="1921641" y="4298523"/>
            <a:ext cx="6096000" cy="661848"/>
          </a:xfrm>
          <a:prstGeom prst="rect">
            <a:avLst/>
          </a:prstGeom>
          <a:noFill/>
        </p:spPr>
        <p:txBody>
          <a:bodyPr wrap="square">
            <a:spAutoFit/>
          </a:bodyPr>
          <a:lstStyle/>
          <a:p>
            <a:pPr marL="457200" indent="-457200">
              <a:lnSpc>
                <a:spcPct val="150000"/>
              </a:lnSpc>
              <a:buFont typeface="Wingdings" panose="05000000000000000000" pitchFamily="2" charset="2"/>
              <a:buChar char="l"/>
            </a:pPr>
            <a:r>
              <a:rPr lang="zh-CN" altLang="en-US" sz="2800" dirty="0"/>
              <a:t>求解一元二次方程</a:t>
            </a:r>
            <a:endParaRPr lang="zh-CN" alt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986124" y="897551"/>
            <a:ext cx="7656372" cy="923330"/>
          </a:xfrm>
          <a:prstGeom prst="rect">
            <a:avLst/>
          </a:prstGeom>
        </p:spPr>
        <p:txBody>
          <a:bodyPr wrap="square">
            <a:spAutoFit/>
          </a:bodyPr>
          <a:lstStyle/>
          <a:p>
            <a:pPr defTabSz="1245870">
              <a:defRPr/>
            </a:pPr>
            <a:r>
              <a:rPr lang="zh-CN" altLang="en-US" sz="5400" b="1" kern="0" dirty="0">
                <a:latin typeface="方正卡通简体" panose="02000000000000000000" pitchFamily="2" charset="-122"/>
                <a:ea typeface="方正卡通简体" panose="02000000000000000000" pitchFamily="2" charset="-122"/>
                <a:cs typeface="+mn-ea"/>
                <a:sym typeface="+mn-lt"/>
              </a:rPr>
              <a:t>杨辉三角</a:t>
            </a:r>
            <a:endParaRPr lang="zh-CN" altLang="en-US" sz="54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1095586" y="2079355"/>
            <a:ext cx="9355365" cy="553085"/>
          </a:xfrm>
          <a:prstGeom prst="rect">
            <a:avLst/>
          </a:prstGeom>
          <a:noFill/>
        </p:spPr>
        <p:txBody>
          <a:bodyPr wrap="square" rtlCol="0" anchor="ctr">
            <a:spAutoFit/>
          </a:bodyPr>
          <a:lstStyle/>
          <a:p>
            <a:pPr marL="0" marR="0" lvl="0" indent="0" defTabSz="914400" eaLnBrk="1" fontAlgn="auto" latinLnBrk="0" hangingPunct="1">
              <a:lnSpc>
                <a:spcPct val="150000"/>
              </a:lnSpc>
              <a:spcBef>
                <a:spcPts val="0"/>
              </a:spcBef>
              <a:spcAft>
                <a:spcPts val="0"/>
              </a:spcAft>
              <a:buClrTx/>
              <a:buSzTx/>
              <a:buFontTx/>
              <a:buNone/>
              <a:defRPr/>
            </a:pPr>
            <a:r>
              <a:rPr lang="zh-CN" altLang="en-US" sz="2000" b="0" i="0" dirty="0">
                <a:solidFill>
                  <a:srgbClr val="242021"/>
                </a:solidFill>
                <a:effectLst/>
                <a:latin typeface="FZLANTY_XIANJW--GB1-0"/>
              </a:rPr>
              <a:t>杨辉三角的各项系数如图所示，其中各项系数的生成规律说明如下：</a:t>
            </a:r>
            <a:endParaRPr lang="zh-CN" altLang="en-US" sz="2000" b="0" i="0" dirty="0">
              <a:solidFill>
                <a:srgbClr val="FF0000"/>
              </a:solidFill>
              <a:effectLst/>
              <a:latin typeface="FZLANTY_XIANJW--GB1-0"/>
            </a:endParaRPr>
          </a:p>
        </p:txBody>
      </p:sp>
      <p:pic>
        <p:nvPicPr>
          <p:cNvPr id="4" name="图片 3"/>
          <p:cNvPicPr>
            <a:picLocks noChangeAspect="1"/>
          </p:cNvPicPr>
          <p:nvPr/>
        </p:nvPicPr>
        <p:blipFill>
          <a:blip r:embed="rId1"/>
          <a:stretch>
            <a:fillRect/>
          </a:stretch>
        </p:blipFill>
        <p:spPr>
          <a:xfrm>
            <a:off x="7795894" y="2744757"/>
            <a:ext cx="3571907" cy="3534474"/>
          </a:xfrm>
          <a:prstGeom prst="rect">
            <a:avLst/>
          </a:prstGeom>
        </p:spPr>
      </p:pic>
      <p:sp>
        <p:nvSpPr>
          <p:cNvPr id="9" name="文本框 8"/>
          <p:cNvSpPr txBox="1"/>
          <p:nvPr/>
        </p:nvSpPr>
        <p:spPr>
          <a:xfrm>
            <a:off x="1454787" y="2944236"/>
            <a:ext cx="6096000" cy="2345770"/>
          </a:xfrm>
          <a:prstGeom prst="rect">
            <a:avLst/>
          </a:prstGeom>
          <a:noFill/>
        </p:spPr>
        <p:txBody>
          <a:bodyPr wrap="square">
            <a:spAutoFit/>
          </a:bodyPr>
          <a:lstStyle/>
          <a:p>
            <a:pPr>
              <a:lnSpc>
                <a:spcPct val="150000"/>
              </a:lnSpc>
            </a:pPr>
            <a:r>
              <a:rPr lang="zh-CN" altLang="en-US" sz="2000" dirty="0"/>
              <a:t>（</a:t>
            </a:r>
            <a:r>
              <a:rPr lang="en-US" altLang="zh-CN" sz="2000" dirty="0"/>
              <a:t>1</a:t>
            </a:r>
            <a:r>
              <a:rPr lang="zh-CN" altLang="en-US" sz="2000" dirty="0"/>
              <a:t>）每行端点与结尾的数为</a:t>
            </a:r>
            <a:r>
              <a:rPr lang="en-US" altLang="zh-CN" sz="2000" dirty="0"/>
              <a:t>1</a:t>
            </a:r>
            <a:r>
              <a:rPr lang="zh-CN" altLang="en-US" sz="2000" dirty="0"/>
              <a:t>。</a:t>
            </a:r>
            <a:endParaRPr lang="zh-CN" altLang="en-US" sz="2000" dirty="0"/>
          </a:p>
          <a:p>
            <a:pPr>
              <a:lnSpc>
                <a:spcPct val="150000"/>
              </a:lnSpc>
            </a:pPr>
            <a:r>
              <a:rPr lang="zh-CN" altLang="en-US" sz="2000" dirty="0"/>
              <a:t>（</a:t>
            </a:r>
            <a:r>
              <a:rPr lang="en-US" altLang="zh-CN" sz="2000" dirty="0"/>
              <a:t>2</a:t>
            </a:r>
            <a:r>
              <a:rPr lang="zh-CN" altLang="en-US" sz="2000" dirty="0"/>
              <a:t>）每个数等于它上方两数之和；</a:t>
            </a:r>
            <a:endParaRPr lang="zh-CN" altLang="en-US" sz="2000" dirty="0"/>
          </a:p>
          <a:p>
            <a:pPr>
              <a:lnSpc>
                <a:spcPct val="150000"/>
              </a:lnSpc>
            </a:pPr>
            <a:r>
              <a:rPr lang="zh-CN" altLang="en-US" sz="2000" dirty="0"/>
              <a:t>（</a:t>
            </a:r>
            <a:r>
              <a:rPr lang="en-US" altLang="zh-CN" sz="2000" dirty="0"/>
              <a:t>3</a:t>
            </a:r>
            <a:r>
              <a:rPr lang="zh-CN" altLang="en-US" sz="2000" dirty="0"/>
              <a:t>）第</a:t>
            </a:r>
            <a:r>
              <a:rPr lang="en-US" altLang="zh-CN" sz="2000" dirty="0"/>
              <a:t>n</a:t>
            </a:r>
            <a:r>
              <a:rPr lang="zh-CN" altLang="en-US" sz="2000" dirty="0"/>
              <a:t>项的数字有</a:t>
            </a:r>
            <a:r>
              <a:rPr lang="en-US" altLang="zh-CN" sz="2000" dirty="0"/>
              <a:t>n</a:t>
            </a:r>
            <a:r>
              <a:rPr lang="zh-CN" altLang="en-US" sz="2000" dirty="0"/>
              <a:t>项，第</a:t>
            </a:r>
            <a:r>
              <a:rPr lang="en-US" altLang="zh-CN" sz="2000" dirty="0"/>
              <a:t>n</a:t>
            </a:r>
            <a:r>
              <a:rPr lang="zh-CN" altLang="en-US" sz="2000" dirty="0"/>
              <a:t>行数字之和为</a:t>
            </a:r>
            <a:r>
              <a:rPr lang="en-US" altLang="zh-CN" sz="2000" dirty="0"/>
              <a:t>2n-1</a:t>
            </a:r>
            <a:r>
              <a:rPr lang="zh-CN" altLang="en-US" sz="2000" dirty="0"/>
              <a:t>；</a:t>
            </a:r>
            <a:endParaRPr lang="zh-CN" altLang="en-US" sz="2000" dirty="0"/>
          </a:p>
          <a:p>
            <a:pPr>
              <a:lnSpc>
                <a:spcPct val="150000"/>
              </a:lnSpc>
            </a:pPr>
            <a:r>
              <a:rPr lang="zh-CN" altLang="en-US" sz="2000" dirty="0"/>
              <a:t>（</a:t>
            </a:r>
            <a:r>
              <a:rPr lang="en-US" altLang="zh-CN" sz="2000" dirty="0"/>
              <a:t>4</a:t>
            </a:r>
            <a:r>
              <a:rPr lang="zh-CN" altLang="en-US" sz="2000" dirty="0"/>
              <a:t>）第</a:t>
            </a:r>
            <a:r>
              <a:rPr lang="en-US" altLang="zh-CN" sz="2000" dirty="0"/>
              <a:t>n</a:t>
            </a:r>
            <a:r>
              <a:rPr lang="zh-CN" altLang="en-US" sz="2000" dirty="0"/>
              <a:t>行的</a:t>
            </a:r>
            <a:r>
              <a:rPr lang="en-US" altLang="zh-CN" sz="2000" dirty="0"/>
              <a:t>m</a:t>
            </a:r>
            <a:r>
              <a:rPr lang="zh-CN" altLang="en-US" sz="2000" dirty="0"/>
              <a:t>个数可表示为 </a:t>
            </a:r>
            <a:r>
              <a:rPr lang="en-US" altLang="zh-CN" sz="2000" dirty="0"/>
              <a:t>C(n-1</a:t>
            </a:r>
            <a:r>
              <a:rPr lang="zh-CN" altLang="en-US" sz="2000" dirty="0"/>
              <a:t>， </a:t>
            </a:r>
            <a:r>
              <a:rPr lang="en-US" altLang="zh-CN" sz="2000" dirty="0"/>
              <a:t>m-1)</a:t>
            </a:r>
            <a:r>
              <a:rPr lang="zh-CN" altLang="en-US" sz="2000" dirty="0"/>
              <a:t>，即为从</a:t>
            </a:r>
            <a:r>
              <a:rPr lang="en-US" altLang="zh-CN" sz="2000" dirty="0"/>
              <a:t>n-1</a:t>
            </a:r>
            <a:r>
              <a:rPr lang="zh-CN" altLang="en-US" sz="2000" dirty="0"/>
              <a:t>个不同元素中取</a:t>
            </a:r>
            <a:r>
              <a:rPr lang="en-US" altLang="zh-CN" sz="2000" dirty="0"/>
              <a:t>m-1</a:t>
            </a:r>
            <a:r>
              <a:rPr lang="zh-CN" altLang="en-US" sz="2000" dirty="0"/>
              <a:t>个元素的组合数；</a:t>
            </a:r>
            <a:endParaRPr lang="zh-CN" alt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986124" y="897551"/>
            <a:ext cx="7656372" cy="923330"/>
          </a:xfrm>
          <a:prstGeom prst="rect">
            <a:avLst/>
          </a:prstGeom>
        </p:spPr>
        <p:txBody>
          <a:bodyPr wrap="square">
            <a:spAutoFit/>
          </a:bodyPr>
          <a:lstStyle/>
          <a:p>
            <a:pPr defTabSz="1245870">
              <a:defRPr/>
            </a:pPr>
            <a:r>
              <a:rPr lang="zh-CN" altLang="en-US" sz="5400" b="1" kern="0" dirty="0">
                <a:latin typeface="方正卡通简体" panose="02000000000000000000" pitchFamily="2" charset="-122"/>
                <a:ea typeface="方正卡通简体" panose="02000000000000000000" pitchFamily="2" charset="-122"/>
                <a:cs typeface="+mn-ea"/>
                <a:sym typeface="+mn-lt"/>
              </a:rPr>
              <a:t>杨辉三角</a:t>
            </a:r>
            <a:endParaRPr lang="zh-CN" altLang="en-US" sz="54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913341" y="1960610"/>
            <a:ext cx="9355365" cy="553085"/>
          </a:xfrm>
          <a:prstGeom prst="rect">
            <a:avLst/>
          </a:prstGeom>
          <a:noFill/>
        </p:spPr>
        <p:txBody>
          <a:bodyPr wrap="square" rtlCol="0" anchor="ctr">
            <a:spAutoFit/>
          </a:bodyPr>
          <a:lstStyle/>
          <a:p>
            <a:pPr marL="0" marR="0" lvl="0" indent="0" defTabSz="914400" eaLnBrk="1" fontAlgn="auto" latinLnBrk="0" hangingPunct="1">
              <a:lnSpc>
                <a:spcPct val="150000"/>
              </a:lnSpc>
              <a:spcBef>
                <a:spcPts val="0"/>
              </a:spcBef>
              <a:spcAft>
                <a:spcPts val="0"/>
              </a:spcAft>
              <a:buClrTx/>
              <a:buSzTx/>
              <a:buFontTx/>
              <a:buNone/>
              <a:defRPr/>
            </a:pPr>
            <a:r>
              <a:rPr lang="zh-CN" altLang="en-US" sz="2000" b="0" i="0" dirty="0">
                <a:solidFill>
                  <a:srgbClr val="242021"/>
                </a:solidFill>
                <a:effectLst/>
                <a:latin typeface="FZLANTY_XIANJW--GB1-0"/>
              </a:rPr>
              <a:t>杨辉三角的各项系数如图所示，其中各项系数的生成规律说明如下：</a:t>
            </a:r>
            <a:endParaRPr lang="zh-CN" altLang="en-US" sz="2000" b="0" i="0" dirty="0">
              <a:solidFill>
                <a:srgbClr val="FF0000"/>
              </a:solidFill>
              <a:effectLst/>
              <a:latin typeface="FZLANTY_XIANJW--GB1-0"/>
            </a:endParaRPr>
          </a:p>
        </p:txBody>
      </p:sp>
      <p:pic>
        <p:nvPicPr>
          <p:cNvPr id="4" name="图片 3"/>
          <p:cNvPicPr>
            <a:picLocks noChangeAspect="1"/>
          </p:cNvPicPr>
          <p:nvPr/>
        </p:nvPicPr>
        <p:blipFill>
          <a:blip r:embed="rId1"/>
          <a:stretch>
            <a:fillRect/>
          </a:stretch>
        </p:blipFill>
        <p:spPr>
          <a:xfrm>
            <a:off x="8405495" y="2421890"/>
            <a:ext cx="3357880" cy="3322955"/>
          </a:xfrm>
          <a:prstGeom prst="rect">
            <a:avLst/>
          </a:prstGeom>
        </p:spPr>
      </p:pic>
      <p:sp>
        <p:nvSpPr>
          <p:cNvPr id="9" name="文本框 8"/>
          <p:cNvSpPr txBox="1"/>
          <p:nvPr/>
        </p:nvSpPr>
        <p:spPr>
          <a:xfrm>
            <a:off x="913130" y="2761615"/>
            <a:ext cx="7612380" cy="2861310"/>
          </a:xfrm>
          <a:prstGeom prst="rect">
            <a:avLst/>
          </a:prstGeom>
          <a:noFill/>
        </p:spPr>
        <p:txBody>
          <a:bodyPr wrap="square">
            <a:spAutoFit/>
          </a:bodyPr>
          <a:lstStyle/>
          <a:p>
            <a:pPr>
              <a:lnSpc>
                <a:spcPct val="150000"/>
              </a:lnSpc>
            </a:pPr>
            <a:r>
              <a:rPr lang="zh-CN" altLang="en-US" sz="2000" dirty="0"/>
              <a:t>（</a:t>
            </a:r>
            <a:r>
              <a:rPr lang="en-US" altLang="zh-CN" sz="2000" dirty="0"/>
              <a:t>5</a:t>
            </a:r>
            <a:r>
              <a:rPr lang="zh-CN" altLang="en-US" sz="2000" dirty="0"/>
              <a:t>）第</a:t>
            </a:r>
            <a:r>
              <a:rPr lang="en-US" altLang="zh-CN" sz="2000" dirty="0"/>
              <a:t>n</a:t>
            </a:r>
            <a:r>
              <a:rPr lang="zh-CN" altLang="en-US" sz="2000" dirty="0"/>
              <a:t>行的第</a:t>
            </a:r>
            <a:r>
              <a:rPr lang="en-US" altLang="zh-CN" sz="2000" dirty="0"/>
              <a:t>m</a:t>
            </a:r>
            <a:r>
              <a:rPr lang="zh-CN" altLang="en-US" sz="2000" dirty="0"/>
              <a:t>个数和第</a:t>
            </a:r>
            <a:r>
              <a:rPr lang="en-US" altLang="zh-CN" sz="2000" dirty="0"/>
              <a:t>n-m+1</a:t>
            </a:r>
            <a:r>
              <a:rPr lang="zh-CN" altLang="en-US" sz="2000" dirty="0"/>
              <a:t>个数相等 ，为组合数性质之一。</a:t>
            </a:r>
            <a:endParaRPr lang="zh-CN" altLang="en-US" sz="2000" dirty="0"/>
          </a:p>
          <a:p>
            <a:pPr>
              <a:lnSpc>
                <a:spcPct val="150000"/>
              </a:lnSpc>
            </a:pPr>
            <a:r>
              <a:rPr lang="zh-CN" altLang="en-US" sz="2000" dirty="0"/>
              <a:t>（</a:t>
            </a:r>
            <a:r>
              <a:rPr lang="en-US" altLang="zh-CN" sz="2000" dirty="0"/>
              <a:t>6</a:t>
            </a:r>
            <a:r>
              <a:rPr lang="zh-CN" altLang="en-US" sz="2000" dirty="0"/>
              <a:t>）每个数字等于上一行的左右两个数字之和。可用此性质写出整个杨辉三角。即第</a:t>
            </a:r>
            <a:r>
              <a:rPr lang="en-US" altLang="zh-CN" sz="2000" dirty="0"/>
              <a:t>n+1</a:t>
            </a:r>
            <a:r>
              <a:rPr lang="zh-CN" altLang="en-US" sz="2000" dirty="0"/>
              <a:t>行的第</a:t>
            </a:r>
            <a:r>
              <a:rPr lang="en-US" altLang="zh-CN" sz="2000" dirty="0" err="1"/>
              <a:t>i</a:t>
            </a:r>
            <a:r>
              <a:rPr lang="zh-CN" altLang="en-US" sz="2000" dirty="0"/>
              <a:t>个数等于第</a:t>
            </a:r>
            <a:r>
              <a:rPr lang="en-US" altLang="zh-CN" sz="2000" dirty="0"/>
              <a:t>n</a:t>
            </a:r>
            <a:r>
              <a:rPr lang="zh-CN" altLang="en-US" sz="2000" dirty="0"/>
              <a:t>行的第</a:t>
            </a:r>
            <a:r>
              <a:rPr lang="en-US" altLang="zh-CN" sz="2000" dirty="0"/>
              <a:t>i-1</a:t>
            </a:r>
            <a:r>
              <a:rPr lang="zh-CN" altLang="en-US" sz="2000" dirty="0"/>
              <a:t>个数和第</a:t>
            </a:r>
            <a:r>
              <a:rPr lang="en-US" altLang="zh-CN" sz="2000" dirty="0" err="1"/>
              <a:t>i</a:t>
            </a:r>
            <a:r>
              <a:rPr lang="zh-CN" altLang="en-US" sz="2000" dirty="0"/>
              <a:t>个数之和，这也是组合数的性质之一。即 </a:t>
            </a:r>
            <a:r>
              <a:rPr lang="en-US" altLang="zh-CN" sz="2000" dirty="0"/>
              <a:t>C(n+1,i)=C(n,i)+C(n,i-1)</a:t>
            </a:r>
            <a:r>
              <a:rPr lang="zh-CN" altLang="en-US" sz="2000" dirty="0"/>
              <a:t>。</a:t>
            </a:r>
            <a:endParaRPr lang="zh-CN" altLang="en-US" sz="2000" dirty="0"/>
          </a:p>
          <a:p>
            <a:pPr>
              <a:lnSpc>
                <a:spcPct val="150000"/>
              </a:lnSpc>
            </a:pPr>
            <a:r>
              <a:rPr lang="zh-CN" altLang="en-US" sz="2000" dirty="0"/>
              <a:t>（</a:t>
            </a:r>
            <a:r>
              <a:rPr lang="en-US" altLang="zh-CN" sz="2000" dirty="0"/>
              <a:t>7</a:t>
            </a:r>
            <a:r>
              <a:rPr lang="zh-CN" altLang="en-US" sz="2000" dirty="0"/>
              <a:t>）</a:t>
            </a:r>
            <a:r>
              <a:rPr lang="en-US" altLang="zh-CN" sz="2000" dirty="0"/>
              <a:t>(a+b)n</a:t>
            </a:r>
            <a:r>
              <a:rPr lang="zh-CN" altLang="en-US" sz="2000" dirty="0"/>
              <a:t>的展开式中的各项系数依次对应杨辉三角的第</a:t>
            </a:r>
            <a:r>
              <a:rPr lang="en-US" altLang="zh-CN" sz="2000" dirty="0"/>
              <a:t>(n+1)</a:t>
            </a:r>
            <a:r>
              <a:rPr lang="zh-CN" altLang="en-US" sz="2000" dirty="0"/>
              <a:t>行中的每一项</a:t>
            </a:r>
            <a:endParaRPr lang="zh-CN" alt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986124" y="1001516"/>
            <a:ext cx="7656372" cy="923330"/>
          </a:xfrm>
          <a:prstGeom prst="rect">
            <a:avLst/>
          </a:prstGeom>
        </p:spPr>
        <p:txBody>
          <a:bodyPr wrap="square">
            <a:spAutoFit/>
          </a:bodyPr>
          <a:lstStyle/>
          <a:p>
            <a:pPr defTabSz="1245870">
              <a:defRPr/>
            </a:pPr>
            <a:r>
              <a:rPr lang="zh-CN" altLang="en-US" sz="5400" b="1" kern="0" dirty="0">
                <a:latin typeface="方正卡通简体" panose="02000000000000000000" pitchFamily="2" charset="-122"/>
                <a:ea typeface="方正卡通简体" panose="02000000000000000000" pitchFamily="2" charset="-122"/>
                <a:cs typeface="+mn-ea"/>
                <a:sym typeface="+mn-lt"/>
              </a:rPr>
              <a:t>课后作业</a:t>
            </a:r>
            <a:endParaRPr lang="zh-CN" altLang="en-US" sz="54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1272540" y="3357563"/>
            <a:ext cx="9955530" cy="1198880"/>
          </a:xfrm>
          <a:prstGeom prst="rect">
            <a:avLst/>
          </a:prstGeom>
          <a:noFill/>
        </p:spPr>
        <p:txBody>
          <a:bodyPr wrap="square" rtlCol="0" anchor="ctr">
            <a:spAutoFit/>
          </a:bodyPr>
          <a:lstStyle/>
          <a:p>
            <a:pPr marL="0" marR="0" lvl="0" indent="0" defTabSz="914400" eaLnBrk="1" fontAlgn="auto" latinLnBrk="0" hangingPunct="1">
              <a:lnSpc>
                <a:spcPct val="150000"/>
              </a:lnSpc>
              <a:spcBef>
                <a:spcPts val="0"/>
              </a:spcBef>
              <a:spcAft>
                <a:spcPts val="0"/>
              </a:spcAft>
              <a:buClrTx/>
              <a:buSzTx/>
              <a:buFontTx/>
              <a:buNone/>
              <a:defRPr/>
            </a:pPr>
            <a:r>
              <a:rPr lang="zh-CN" altLang="en-US" sz="2400" b="0" i="0" dirty="0">
                <a:solidFill>
                  <a:srgbClr val="242021"/>
                </a:solidFill>
                <a:effectLst/>
                <a:latin typeface="FZLANTY_XIANJW--GB1-0"/>
              </a:rPr>
              <a:t>请按照杨辉三角各项系数的生成规律，编写</a:t>
            </a:r>
            <a:r>
              <a:rPr lang="en-US" altLang="zh-CN" sz="2400" b="0" i="0" dirty="0">
                <a:solidFill>
                  <a:srgbClr val="242021"/>
                </a:solidFill>
                <a:effectLst/>
                <a:latin typeface="FZLANTY_XIANJW--GB1-0"/>
              </a:rPr>
              <a:t>Python</a:t>
            </a:r>
            <a:r>
              <a:rPr lang="zh-CN" altLang="en-US" sz="2400" b="0" i="0" dirty="0">
                <a:solidFill>
                  <a:srgbClr val="242021"/>
                </a:solidFill>
                <a:effectLst/>
                <a:latin typeface="FZLANTY_XIANJW--GB1-0"/>
              </a:rPr>
              <a:t>程序，输出杨辉三角前</a:t>
            </a:r>
            <a:r>
              <a:rPr lang="en-US" altLang="zh-CN" sz="2400" b="0" i="0" dirty="0">
                <a:solidFill>
                  <a:srgbClr val="242021"/>
                </a:solidFill>
                <a:effectLst/>
                <a:latin typeface="FZLANTY_XIANJW--GB1-0"/>
              </a:rPr>
              <a:t>7</a:t>
            </a:r>
            <a:r>
              <a:rPr lang="zh-CN" altLang="en-US" sz="2400" b="0" i="0" dirty="0">
                <a:solidFill>
                  <a:srgbClr val="242021"/>
                </a:solidFill>
                <a:effectLst/>
                <a:latin typeface="FZLANTY_XIANJW--GB1-0"/>
              </a:rPr>
              <a:t>行的各项系数</a:t>
            </a:r>
            <a:endParaRPr lang="zh-CN" altLang="en-US" sz="2400" b="0" i="0" dirty="0">
              <a:solidFill>
                <a:srgbClr val="FF0000"/>
              </a:solidFill>
              <a:effectLst/>
              <a:latin typeface="FZLANTY_XIANJW--GB1-0"/>
            </a:endParaRPr>
          </a:p>
        </p:txBody>
      </p:sp>
      <p:pic>
        <p:nvPicPr>
          <p:cNvPr id="2" name="图片 1"/>
          <p:cNvPicPr>
            <a:picLocks noChangeAspect="1"/>
          </p:cNvPicPr>
          <p:nvPr/>
        </p:nvPicPr>
        <p:blipFill>
          <a:blip r:embed="rId1"/>
          <a:stretch>
            <a:fillRect/>
          </a:stretch>
        </p:blipFill>
        <p:spPr>
          <a:xfrm>
            <a:off x="10432536" y="900522"/>
            <a:ext cx="1061027" cy="204864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285813" y="3182662"/>
            <a:ext cx="7217479" cy="738664"/>
          </a:xfrm>
          <a:prstGeom prst="rect">
            <a:avLst/>
          </a:prstGeom>
        </p:spPr>
        <p:txBody>
          <a:bodyPr wrap="square" lIns="0" tIns="0" rIns="0" bIns="0">
            <a:spAutoFit/>
          </a:bodyPr>
          <a:lstStyle/>
          <a:p>
            <a:pPr algn="ctr"/>
            <a:r>
              <a:rPr lang="en-US" altLang="zh-CN" sz="4800" b="1" dirty="0">
                <a:latin typeface="方正有猫在_GBK" panose="02000000000000000000" pitchFamily="2" charset="-122"/>
                <a:ea typeface="方正有猫在_GBK" panose="02000000000000000000" pitchFamily="2" charset="-122"/>
                <a:cs typeface="+mn-ea"/>
                <a:sym typeface="+mn-lt"/>
              </a:rPr>
              <a:t>1. </a:t>
            </a:r>
            <a:r>
              <a:rPr lang="zh-CN" altLang="en-US" sz="4800" b="1" dirty="0">
                <a:latin typeface="方正有猫在_GBK" panose="02000000000000000000" pitchFamily="2" charset="-122"/>
                <a:ea typeface="方正有猫在_GBK" panose="02000000000000000000" pitchFamily="2" charset="-122"/>
                <a:cs typeface="+mn-ea"/>
                <a:sym typeface="+mn-lt"/>
              </a:rPr>
              <a:t>函数的认识</a:t>
            </a:r>
            <a:endParaRPr kumimoji="0" lang="zh-CN" altLang="en-US" sz="48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28363" t="20781" r="38504" b="18206"/>
          <a:stretch>
            <a:fillRect/>
          </a:stretch>
        </p:blipFill>
        <p:spPr>
          <a:xfrm>
            <a:off x="1035051" y="1459891"/>
            <a:ext cx="3962573" cy="41842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81733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1.1 </a:t>
            </a:r>
            <a:r>
              <a:rPr lang="zh-CN" altLang="en-US" sz="5400" b="1" kern="0" dirty="0">
                <a:latin typeface="方正卡通简体" panose="02000000000000000000" pitchFamily="2" charset="-122"/>
                <a:ea typeface="方正卡通简体" panose="02000000000000000000" pitchFamily="2" charset="-122"/>
                <a:cs typeface="+mn-ea"/>
                <a:sym typeface="+mn-lt"/>
              </a:rPr>
              <a:t>函数的概念</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1377950" y="2569210"/>
            <a:ext cx="9620250" cy="193802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数学中，函数是一种对应关系</a:t>
            </a:r>
            <a:r>
              <a:rPr kumimoji="0" lang="zh-CN" altLang="en-US" sz="20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，也就是自变量与因变量之间的关系。这种关系使一个集合里的每一个元素对应到另一个集合里的唯一元素。函数概念含有三个要素：定义域、值域和对应法，一般书写为</a:t>
            </a:r>
            <a:r>
              <a:rPr kumimoji="0" lang="en-US" altLang="zh-CN" sz="20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y=f</a:t>
            </a:r>
            <a:r>
              <a:rPr kumimoji="0" lang="zh-CN" altLang="en-US" sz="20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 </a:t>
            </a:r>
            <a:r>
              <a:rPr kumimoji="0" lang="en-US" altLang="zh-CN" sz="20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x</a:t>
            </a:r>
            <a:r>
              <a:rPr kumimoji="0" lang="zh-CN" altLang="en-US" sz="20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）。其中核心是对应法则</a:t>
            </a:r>
            <a:r>
              <a:rPr kumimoji="0" lang="en-US" altLang="zh-CN" sz="20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f</a:t>
            </a:r>
            <a:r>
              <a:rPr kumimoji="0" lang="zh-CN" altLang="en-US" sz="20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，它是函数关系的</a:t>
            </a:r>
            <a:r>
              <a:rPr kumimoji="0" lang="zh-CN" altLang="en-US" sz="20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本质特征。</a:t>
            </a:r>
            <a:endParaRPr kumimoji="0" lang="zh-CN" altLang="en-US" sz="20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endParaRPr>
          </a:p>
        </p:txBody>
      </p:sp>
      <p:pic>
        <p:nvPicPr>
          <p:cNvPr id="2" name="图片 1"/>
          <p:cNvPicPr>
            <a:picLocks noChangeAspect="1"/>
          </p:cNvPicPr>
          <p:nvPr/>
        </p:nvPicPr>
        <p:blipFill>
          <a:blip r:embed="rId1"/>
          <a:stretch>
            <a:fillRect/>
          </a:stretch>
        </p:blipFill>
        <p:spPr>
          <a:xfrm>
            <a:off x="9087027" y="4296062"/>
            <a:ext cx="1780186" cy="21520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81733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1.1 </a:t>
            </a:r>
            <a:r>
              <a:rPr lang="zh-CN" altLang="en-US" sz="5400" b="1" kern="0" dirty="0">
                <a:latin typeface="方正卡通简体" panose="02000000000000000000" pitchFamily="2" charset="-122"/>
                <a:ea typeface="方正卡通简体" panose="02000000000000000000" pitchFamily="2" charset="-122"/>
                <a:cs typeface="+mn-ea"/>
                <a:sym typeface="+mn-lt"/>
              </a:rPr>
              <a:t>函数的概念</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7" name="文本框 6"/>
          <p:cNvSpPr txBox="1"/>
          <p:nvPr/>
        </p:nvSpPr>
        <p:spPr>
          <a:xfrm>
            <a:off x="913765" y="2400300"/>
            <a:ext cx="10483850" cy="1938020"/>
          </a:xfrm>
          <a:prstGeom prst="rect">
            <a:avLst/>
          </a:prstGeom>
          <a:noFill/>
        </p:spPr>
        <p:txBody>
          <a:bodyPr wrap="square">
            <a:spAutoFit/>
          </a:bodyPr>
          <a:lstStyle/>
          <a:p>
            <a:pPr>
              <a:lnSpc>
                <a:spcPct val="150000"/>
              </a:lnSpc>
            </a:pPr>
            <a:r>
              <a:rPr lang="zh-CN" altLang="en-US" sz="2000" dirty="0">
                <a:solidFill>
                  <a:srgbClr val="FF0000"/>
                </a:solidFill>
              </a:rPr>
              <a:t>计算机编程中，函数是一段可以直接被另一段程序或代码引用的程序或代码</a:t>
            </a:r>
            <a:r>
              <a:rPr lang="zh-CN" altLang="en-US" sz="2000" dirty="0"/>
              <a:t>。一个较大的程序一般应分为若干个程序模块，每一个模块用来实现一个特定的功能。高级语言中，允许将可能重复使用的程序模块设计成函数。在程序设计过程中，主函数可以调用其他函数，其他函数也可以互相调用，同一个函数可以被一个或多个函数调用多次。</a:t>
            </a:r>
            <a:endParaRPr lang="zh-CN" altLang="en-US" sz="2000" dirty="0"/>
          </a:p>
        </p:txBody>
      </p:sp>
      <p:sp>
        <p:nvSpPr>
          <p:cNvPr id="6" name="文本框 5"/>
          <p:cNvSpPr txBox="1"/>
          <p:nvPr/>
        </p:nvSpPr>
        <p:spPr>
          <a:xfrm>
            <a:off x="1166347" y="4466183"/>
            <a:ext cx="10120777" cy="960776"/>
          </a:xfrm>
          <a:prstGeom prst="rect">
            <a:avLst/>
          </a:prstGeom>
          <a:noFill/>
        </p:spPr>
        <p:txBody>
          <a:bodyPr wrap="square">
            <a:spAutoFit/>
          </a:bodyPr>
          <a:lstStyle/>
          <a:p>
            <a:pPr>
              <a:lnSpc>
                <a:spcPct val="150000"/>
              </a:lnSpc>
            </a:pPr>
            <a:r>
              <a:rPr lang="zh-CN" altLang="en-US" sz="2000" dirty="0">
                <a:solidFill>
                  <a:srgbClr val="FF0000"/>
                </a:solidFill>
              </a:rPr>
              <a:t>高级语言</a:t>
            </a:r>
            <a:r>
              <a:rPr lang="zh-CN" altLang="en-US" sz="2000" dirty="0"/>
              <a:t>中，会将一些常用的功能模块编写成内置函数，放在函数库中供应用程序调用。编程时，要善于运用函数，以减少重复编写程序段的工作量，提高编程效率。</a:t>
            </a:r>
            <a:endParaRPr lang="zh-CN" alt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81733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1.2 Python </a:t>
            </a:r>
            <a:r>
              <a:rPr lang="zh-CN" altLang="en-US" sz="5400" b="1" kern="0" dirty="0">
                <a:latin typeface="方正卡通简体" panose="02000000000000000000" pitchFamily="2" charset="-122"/>
                <a:ea typeface="方正卡通简体" panose="02000000000000000000" pitchFamily="2" charset="-122"/>
                <a:cs typeface="+mn-ea"/>
                <a:sym typeface="+mn-lt"/>
              </a:rPr>
              <a:t>内置函数</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7" name="文本框 6"/>
          <p:cNvSpPr txBox="1"/>
          <p:nvPr/>
        </p:nvSpPr>
        <p:spPr>
          <a:xfrm>
            <a:off x="1214120" y="2743200"/>
            <a:ext cx="9521190" cy="1476375"/>
          </a:xfrm>
          <a:prstGeom prst="rect">
            <a:avLst/>
          </a:prstGeom>
          <a:noFill/>
        </p:spPr>
        <p:txBody>
          <a:bodyPr wrap="square">
            <a:spAutoFit/>
          </a:bodyPr>
          <a:lstStyle/>
          <a:p>
            <a:pPr>
              <a:lnSpc>
                <a:spcPct val="150000"/>
              </a:lnSpc>
            </a:pPr>
            <a:r>
              <a:rPr lang="en-US" altLang="zh-CN" sz="2000" dirty="0"/>
              <a:t>Python</a:t>
            </a:r>
            <a:r>
              <a:rPr lang="zh-CN" altLang="en-US" sz="2000" dirty="0"/>
              <a:t>中内置了很多实用函数，可以直接去调用。这些内置函数主要与数学计算、类型转换、输入输出、进制编码、对象管理等相关。本节简要介绍</a:t>
            </a:r>
            <a:r>
              <a:rPr lang="zh-CN" altLang="en-US" sz="2000" dirty="0">
                <a:solidFill>
                  <a:srgbClr val="FF0000"/>
                </a:solidFill>
              </a:rPr>
              <a:t>数学计算、类型转换、输入输出</a:t>
            </a:r>
            <a:r>
              <a:rPr lang="zh-CN" altLang="en-US" sz="2000" dirty="0"/>
              <a:t>等方面的核心内置函数。</a:t>
            </a:r>
            <a:endParaRPr lang="zh-CN" altLang="en-US" sz="2000" dirty="0"/>
          </a:p>
        </p:txBody>
      </p:sp>
      <p:pic>
        <p:nvPicPr>
          <p:cNvPr id="2" name="图片 1"/>
          <p:cNvPicPr>
            <a:picLocks noChangeAspect="1"/>
          </p:cNvPicPr>
          <p:nvPr/>
        </p:nvPicPr>
        <p:blipFill>
          <a:blip r:embed="rId1"/>
          <a:stretch>
            <a:fillRect/>
          </a:stretch>
        </p:blipFill>
        <p:spPr>
          <a:xfrm>
            <a:off x="9086850" y="4283362"/>
            <a:ext cx="1780186" cy="21520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81733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1.2 Python </a:t>
            </a:r>
            <a:r>
              <a:rPr lang="zh-CN" altLang="en-US" sz="5400" b="1" kern="0" dirty="0">
                <a:latin typeface="方正卡通简体" panose="02000000000000000000" pitchFamily="2" charset="-122"/>
                <a:ea typeface="方正卡通简体" panose="02000000000000000000" pitchFamily="2" charset="-122"/>
                <a:cs typeface="+mn-ea"/>
                <a:sym typeface="+mn-lt"/>
              </a:rPr>
              <a:t>内置函数</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7" name="文本框 6"/>
          <p:cNvSpPr txBox="1"/>
          <p:nvPr/>
        </p:nvSpPr>
        <p:spPr>
          <a:xfrm>
            <a:off x="1518624" y="2857417"/>
            <a:ext cx="2725081" cy="580415"/>
          </a:xfrm>
          <a:prstGeom prst="rect">
            <a:avLst/>
          </a:prstGeom>
          <a:noFill/>
        </p:spPr>
        <p:txBody>
          <a:bodyPr wrap="square">
            <a:spAutoFit/>
          </a:bodyPr>
          <a:lstStyle/>
          <a:p>
            <a:pPr>
              <a:lnSpc>
                <a:spcPct val="150000"/>
              </a:lnSpc>
            </a:pPr>
            <a:r>
              <a:rPr lang="zh-CN" altLang="en-US" sz="2400" dirty="0">
                <a:solidFill>
                  <a:srgbClr val="FF0000"/>
                </a:solidFill>
              </a:rPr>
              <a:t>（</a:t>
            </a:r>
            <a:r>
              <a:rPr lang="en-US" altLang="zh-CN" sz="2400" dirty="0">
                <a:solidFill>
                  <a:srgbClr val="FF0000"/>
                </a:solidFill>
              </a:rPr>
              <a:t>1</a:t>
            </a:r>
            <a:r>
              <a:rPr lang="zh-CN" altLang="en-US" sz="2400" dirty="0">
                <a:solidFill>
                  <a:srgbClr val="FF0000"/>
                </a:solidFill>
              </a:rPr>
              <a:t>）数学计算</a:t>
            </a:r>
            <a:endParaRPr lang="zh-CN" altLang="en-US" sz="2400" dirty="0">
              <a:solidFill>
                <a:srgbClr val="FF0000"/>
              </a:solidFill>
            </a:endParaRPr>
          </a:p>
        </p:txBody>
      </p:sp>
      <p:pic>
        <p:nvPicPr>
          <p:cNvPr id="4" name="图片 3"/>
          <p:cNvPicPr>
            <a:picLocks noChangeAspect="1"/>
          </p:cNvPicPr>
          <p:nvPr/>
        </p:nvPicPr>
        <p:blipFill>
          <a:blip r:embed="rId1"/>
          <a:stretch>
            <a:fillRect/>
          </a:stretch>
        </p:blipFill>
        <p:spPr>
          <a:xfrm>
            <a:off x="4456588" y="2113151"/>
            <a:ext cx="6283251" cy="3183383"/>
          </a:xfrm>
          <a:prstGeom prst="rect">
            <a:avLst/>
          </a:prstGeom>
        </p:spPr>
      </p:pic>
      <p:pic>
        <p:nvPicPr>
          <p:cNvPr id="9" name="图片 8"/>
          <p:cNvPicPr>
            <a:picLocks noChangeAspect="1"/>
          </p:cNvPicPr>
          <p:nvPr/>
        </p:nvPicPr>
        <p:blipFill>
          <a:blip r:embed="rId2"/>
          <a:stretch>
            <a:fillRect/>
          </a:stretch>
        </p:blipFill>
        <p:spPr>
          <a:xfrm>
            <a:off x="4456587" y="5296534"/>
            <a:ext cx="6283251" cy="9628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81733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1.2 Python </a:t>
            </a:r>
            <a:r>
              <a:rPr lang="zh-CN" altLang="en-US" sz="5400" b="1" kern="0" dirty="0">
                <a:latin typeface="方正卡通简体" panose="02000000000000000000" pitchFamily="2" charset="-122"/>
                <a:ea typeface="方正卡通简体" panose="02000000000000000000" pitchFamily="2" charset="-122"/>
                <a:cs typeface="+mn-ea"/>
                <a:sym typeface="+mn-lt"/>
              </a:rPr>
              <a:t>内置函数</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7" name="文本框 6"/>
          <p:cNvSpPr txBox="1"/>
          <p:nvPr/>
        </p:nvSpPr>
        <p:spPr>
          <a:xfrm>
            <a:off x="738209" y="1917617"/>
            <a:ext cx="2725081" cy="580415"/>
          </a:xfrm>
          <a:prstGeom prst="rect">
            <a:avLst/>
          </a:prstGeom>
          <a:noFill/>
        </p:spPr>
        <p:txBody>
          <a:bodyPr wrap="square">
            <a:spAutoFit/>
          </a:bodyPr>
          <a:lstStyle/>
          <a:p>
            <a:pPr>
              <a:lnSpc>
                <a:spcPct val="150000"/>
              </a:lnSpc>
            </a:pPr>
            <a:r>
              <a:rPr lang="zh-CN" altLang="en-US" sz="2400" dirty="0">
                <a:solidFill>
                  <a:srgbClr val="FF0000"/>
                </a:solidFill>
              </a:rPr>
              <a:t>（</a:t>
            </a:r>
            <a:r>
              <a:rPr lang="en-US" altLang="zh-CN" sz="2400" dirty="0">
                <a:solidFill>
                  <a:srgbClr val="FF0000"/>
                </a:solidFill>
              </a:rPr>
              <a:t>1</a:t>
            </a:r>
            <a:r>
              <a:rPr lang="zh-CN" altLang="en-US" sz="2400" dirty="0">
                <a:solidFill>
                  <a:srgbClr val="FF0000"/>
                </a:solidFill>
              </a:rPr>
              <a:t>）数学计算</a:t>
            </a:r>
            <a:endParaRPr lang="zh-CN" altLang="en-US" sz="2400" dirty="0">
              <a:solidFill>
                <a:srgbClr val="FF0000"/>
              </a:solidFill>
            </a:endParaRPr>
          </a:p>
        </p:txBody>
      </p:sp>
      <p:sp>
        <p:nvSpPr>
          <p:cNvPr id="8" name="文本框 7"/>
          <p:cNvSpPr txBox="1"/>
          <p:nvPr/>
        </p:nvSpPr>
        <p:spPr>
          <a:xfrm>
            <a:off x="739367" y="2717761"/>
            <a:ext cx="10714535" cy="1422441"/>
          </a:xfrm>
          <a:prstGeom prst="rect">
            <a:avLst/>
          </a:prstGeom>
          <a:noFill/>
        </p:spPr>
        <p:txBody>
          <a:bodyPr wrap="square">
            <a:spAutoFit/>
          </a:bodyPr>
          <a:lstStyle/>
          <a:p>
            <a:pPr>
              <a:lnSpc>
                <a:spcPct val="150000"/>
              </a:lnSpc>
            </a:pPr>
            <a:r>
              <a:rPr lang="zh-CN" altLang="en-US" sz="2000" dirty="0"/>
              <a:t>例如， </a:t>
            </a:r>
            <a:r>
              <a:rPr lang="en-US" altLang="zh-CN" sz="2000" dirty="0"/>
              <a:t>all() </a:t>
            </a:r>
            <a:r>
              <a:rPr lang="zh-CN" altLang="en-US" sz="2000" dirty="0"/>
              <a:t>函数用于判断给定的参数中的所有元素是否都为</a:t>
            </a:r>
            <a:r>
              <a:rPr lang="en-US" altLang="zh-CN" sz="2000" dirty="0"/>
              <a:t>True</a:t>
            </a:r>
            <a:r>
              <a:rPr lang="zh-CN" altLang="en-US" sz="2000" dirty="0"/>
              <a:t>，是返回 </a:t>
            </a:r>
            <a:r>
              <a:rPr lang="en-US" altLang="zh-CN" sz="2000" dirty="0"/>
              <a:t>True</a:t>
            </a:r>
            <a:r>
              <a:rPr lang="zh-CN" altLang="en-US" sz="2000" dirty="0"/>
              <a:t>，否返回 </a:t>
            </a:r>
            <a:r>
              <a:rPr lang="en-US" altLang="zh-CN" sz="2000" dirty="0"/>
              <a:t>False</a:t>
            </a:r>
            <a:r>
              <a:rPr lang="zh-CN" altLang="en-US" sz="2000" dirty="0"/>
              <a:t>。元素除了是</a:t>
            </a:r>
            <a:r>
              <a:rPr lang="en-US" altLang="zh-CN" sz="2000" dirty="0"/>
              <a:t>0</a:t>
            </a:r>
            <a:r>
              <a:rPr lang="zh-CN" altLang="en-US" sz="2000" dirty="0"/>
              <a:t>、空、 </a:t>
            </a:r>
            <a:r>
              <a:rPr lang="en-US" altLang="zh-CN" sz="2000" dirty="0"/>
              <a:t>None</a:t>
            </a:r>
            <a:r>
              <a:rPr lang="zh-CN" altLang="en-US" sz="2000" dirty="0"/>
              <a:t>、 </a:t>
            </a:r>
            <a:r>
              <a:rPr lang="en-US" altLang="zh-CN" sz="2000" dirty="0"/>
              <a:t>False</a:t>
            </a:r>
            <a:r>
              <a:rPr lang="zh-CN" altLang="en-US" sz="2000" dirty="0"/>
              <a:t>外，都算</a:t>
            </a:r>
            <a:r>
              <a:rPr lang="en-US" altLang="zh-CN" sz="2000" dirty="0"/>
              <a:t>True</a:t>
            </a:r>
            <a:r>
              <a:rPr lang="zh-CN" altLang="en-US" sz="2000" dirty="0"/>
              <a:t>，但是空元组、空列表的返回值为</a:t>
            </a:r>
            <a:r>
              <a:rPr lang="en-US" altLang="zh-CN" sz="2000" dirty="0"/>
              <a:t>True</a:t>
            </a:r>
            <a:r>
              <a:rPr lang="zh-CN" altLang="en-US" sz="2000" dirty="0"/>
              <a:t>。示例程序如下：</a:t>
            </a:r>
            <a:endParaRPr lang="zh-CN" altLang="en-US" sz="2000" dirty="0"/>
          </a:p>
        </p:txBody>
      </p:sp>
      <p:pic>
        <p:nvPicPr>
          <p:cNvPr id="5" name="图片 4"/>
          <p:cNvPicPr>
            <a:picLocks noChangeAspect="1"/>
          </p:cNvPicPr>
          <p:nvPr/>
        </p:nvPicPr>
        <p:blipFill>
          <a:blip r:embed="rId1"/>
          <a:stretch>
            <a:fillRect/>
          </a:stretch>
        </p:blipFill>
        <p:spPr>
          <a:xfrm>
            <a:off x="2557780" y="4140296"/>
            <a:ext cx="8300177" cy="1784889"/>
          </a:xfrm>
          <a:prstGeom prst="rect">
            <a:avLst/>
          </a:prstGeom>
        </p:spPr>
      </p:pic>
    </p:spTree>
  </p:cSld>
  <p:clrMapOvr>
    <a:masterClrMapping/>
  </p:clrMapOvr>
</p:sld>
</file>

<file path=ppt/tags/tag1.xml><?xml version="1.0" encoding="utf-8"?>
<p:tagLst xmlns:p="http://schemas.openxmlformats.org/presentationml/2006/main">
  <p:tag name="PA" val="v4.0.0"/>
</p:tagLst>
</file>

<file path=ppt/tags/tag2.xml><?xml version="1.0" encoding="utf-8"?>
<p:tagLst xmlns:p="http://schemas.openxmlformats.org/presentationml/2006/main">
  <p:tag name="ISLIDE TOOLS.GUIDESSETTING" val="{&quot;Id&quot;:&quot;GuidesStyle_Normal&quot;,&quot;Name&quot;:&quot;正常&quot;,&quot;HeaderHeight&quot;:10.0,&quot;FooterHeight&quot;:4.0,&quot;SideMargin&quot;:3.0,&quot;TopMargin&quot;:3.0,&quot;BottomMargin&quot;:3.0,&quot;IntervalMargin&quot;:3.0}"/>
  <p:tag name="ISPRING_ULTRA_SCORM_COURSE_ID" val="9D45DFDA-02B1-4FB7-8B95-2C40A9273BE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系统信息库"/>
  <p:tag name="ISPRING_PLAYERS_CUSTOMIZATION" val="UEsDBBQAAgAIAP1Sfk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9Un5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P1Sfk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VJ+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VJ+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VJ+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VJ+SyPzQztyAAAAcgAAABwAAAB1bml2ZXJzYWwvbG9jYWxfc2V0dGluZ3MueG1ss7GvyM1RKEstKs7Mz7NVMtQzUFJIzUvOT8nMS7dVCg1x07VQUiguScxLSczJz0u1VcrLV1Kwt+OyyclPTswJTi0pASosVijISaxMLQpJzQUySlL9EnOBKp/tmfJ8ya5n09qfr9ivoJGcX1CpqaRvxwU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P1SfkuNMDbvXAgAAJAgAAApAAAAdW5pdmVyc2FsL3NraW5fY3VzdG9taXphdGlvbl9zZXR0aW5ncy54bWy1Wmtu48gR/r+naChYYAME1oN6OdAooMiWTYxMaUXankkQCC2xbREm2QrZ0owW+pF/uUCQEwRBzhAEyF3yY/caqW6SFilLMmlPxLExrK76qrpe/ZB70ZMbaOuIM9/9iXCXBRbl3A0eo/53CPUWzGPhJKQR5VF1T7l3A4d9MYIHJmhAjTgJHBI6mhiN+jU0lB/U7ahdvQtvzUGzgTpN3MBdpOOWBmOXin6paDCmN+par3oAEeOGdEEDfhy1V82NvhQwgoiG3Agc+rWv5LmzQ/kZXIXEcYEv6reb4tmlWnd6UzyoWW91WnjXUBVFaSOtpdf12q7TueyodYRrzVZN2Q26DaWhoHqrVb9s7+qdRkuBt+FlG1Ca+LKNmp1ms6HvGrgB0khVB3pD23WUy3pdBW24e6nthsNBp1ZD9Xpdaeq7VlsZDmoIuBXAUJWucKCiKwOlvVMHar2roKE2HAybO6zjttZC3QZu12q75mCg1Gp75+5nl3XXnlp4Oqk7XwE8GoKjoyK3qkeSq7dYhyEw29RfeYRTFBCffqj8/O+//vL3f/38t7/88s//oB8WbLX9dSVJUJnMKXtqV54aE4EswPpHsHpVOZKySbuyhZGlI9f5UJmvOWfBxYIFHIy9CFjoE6/S/1WcO8nMikiyDQ3LyD2QBd2r68hPUbFEF+QzPOeEFsxfkWA7Yo/sYk4WT48hWwdOITOX2xUNPTd4Au7aZUfDZxV5bsQNTv2cfbgrnuJiK+hXERXmtbF4Ckl6ZE69VGNNfkrI7VW+7pED0Y0buVyKqnXxnBNdkUeaD0BXFc95mQC05KPWEc/rQpx+5cCuiPJvnGX3yJaGeSVxuzwrxVbrVdl8WoXsUTg7L/d6oJ/lPAbdJ3gUFtbEU0hITFAoLBSlxG1y/voBY/J62Et6PmiB4GabS0KSkJPBTBvfTFTz82w0vhrPBsZVpa/FVYlEWX73Q6Pd/VpvtaF1JYIFoawbdTTKgyEJ1qoVwzLt6Xg0A0A8mpn4k13pi9+lRce39sgwcaWf/Kc0wGSK7yp98buI6O10ik17Zo0MHc8Ma2aObemXEbaxXul/Zmu0JBuKOEMbl35BfEkR9Gc3pCjyXEcOiJ7tBmtaQJ8+vlENczbFlj01NNsYm5W+xcJw+xuJTNZ8CdmzJBFy3IjMPepItZAjclz0F9AuN2gI/vGlC5zMJ25wUUT7VL03zKuZPR6PrBk29ZRS6ePAQXpIhKbyQFPVwlPACAks5G8Tn8nskwhI9bzSINfG1fUIfmxhyLX7uPTgh7/BmgmGkExoUEAQEgdPIess63481YUPQSEiaEWi6AsLnVzSZENXANswtTGkpmZn8G0Bk2JD4N1gAalDF7wA3g22LPUKzwbjT5DjUJvjkkLjj1CSH0sKfcYW1BC2CoiZ6p1xpYqKEGWYFkhagwsi8t3bIrJYgJzw5sZl6wgowsNQJrIao4vSmiz84y0E0lBHJ6o9BgZny7dHd0PBlNCBda6ALmhDGtZFdv14a/x+NlSNEdZnkG76+H5myy4plPpkiwLGEXE2JFhQNKcLsoZK2MKY4zpyTERemvCntfsTIjzpP98nrcvU8afv32BSruEdsQw2zKAM9ikr/pp24bZkBm80ROT6SSuKOODNJlgaNtWpMf42IYpcf+3FXfpbBOrZuLLBetWO9/ureNj+D8ZYcQseGNDRBi4rJYRhJRZLDiyeXilBwxyCukncz6HhiyNqKQBznGCYDL0D5g48lzPkDjxaDuIeDyzDhs3WPZ2L40cBYVmrcdSOx1scEj0KJ/TnUp3TBwb7JY+STbyRgbVLhr9IlDNbpdzSYhv2CAw3AfMxTipA9VxfHKKKwd7e4NQV8WqQm889W3uOrG7PfZIrAvh57dOX+7CHkPmS6pEozet4UfrdOw2JpziN9U7KbSCeC7RwrDL1+a6IWVidatczTTU1LE4Uop694nJQHcInI9uajdSBQIAy8QlfLGEVfhAHveJY8YlAx0MV8JLJW5SEi+V///yP4jAH9sRUlFB/WxYHil90TfyM9weTcRr9sQCOrQ7yovKloGByoEpFi5+vbAMS9JscWUi8LPnMF3dchVRDCSRhVG1b1a5voEosWRRsHcJesCTIjTr9CI1P7vUr/RsSPkHjtBnzygJJz4vc5KVt2B9x19xzA1pS/N0rkZi8bUxmqq7Lsz/UqOcunuLl14EDTHLPhzz2WAZPu1ZN6M4HkNRxeXlMubilXQtaQvy+bwibo2vdM2F/o+IR6OE8d0ET8JB5E3G19fIuFxjETRykcZ+H4kifvmU5oiX7ksSu/0C8CNiypEPWCdgwEZvFBDJPO+SeitpxsrgJ5ZDxjnmwLmjxdDLQefqhlKYN5NVvVsEz7YXlcMxKhjKm74mH/Cb9yl/wZ4iH/JZYU8Zwrntp0+FQVjS9jxuQMEsvEjvgoYHsUglP+pbnERaMxL1slJlIQshz+syhfbk22q5Pk3IWtKzB1RMW94Ln7cuNkJlv5bQj8b1DbmCfvtXz+dvjLvfo6eSW84ASzLpavh+rgITnWAnE3x8cOiOmIr5d0Q8VOIiQxVJ0+qiCEowPFeHO+CuaU3KrtJ+JdpaRlNacF/VlP5ftvJTKQHTxcqpYXOznhXrVF37qVc9FqJfAng5gsPbnNMSQAy50uSRCeWKWfZlehd3JHemB3InRLABfAnYAZ6S0EjKEXGLJbVVaLfFLdhz2ltz16IamrSpDyDjn/Px7EVTH+eRW+Yg+8Gx6J5TSVZD0un0u5ntghn5SSp7IskoORkoWHSfzSM7+SLdKF5+9jUeWo7RNi3TPdmjGD6JePaIKeE95v1fNLrPQo158zXpIA1HAO/lHB/8DUEsDBBQAAgAIAABTfkvqgaxhNw0AAB0jAAAXAAAAdW5pdmVyc2FsL3VuaXZlcnNhbC5wbmftmntU0um6x3G62ozadXTU1HJPLs10tMlSEbdZmpMXvGVqyZhZk/cLaIhA48zorlBnTaZtTSFNRS01DTDw1pAwiUptRbz9ZPaQmqCSEiAisn8001nnrHXW+ef8yx+s33oe3s/7Pu/3vTzP+q3fTXigr8EO0x0QCMTA78ypEAhkcxgEsil7+1bQY37J0Ad86GWG+J6ENA+Zz4PG5qteAV4QyJPiT9djt4C2ftqZyEwIxJCp/emxU8mXIZCDbX6nvMKuxywCAbftZwD2srQ8Vw+tl7LF+HlAms3uiOAzVtVeI6fhXju3BEdsPb33+O7NF01e3yD9prcr+Djsxk5AWXJGoMxeEl+vLMd7rl+pk/kTg54XLA2H84BwwKNe7B5+rOzc8LtFmqAZplpo59kQc9uylCvxYDw3xP96a837pvGfA8y7pJU+Y8TTo5tAdxoaCGS1Gtoh8GqU+wHQAfFsym8ztPNcf+ftrqe1bcLPPgtj66GstdaJhqj+WiPP9db9+qDV68cLcUBZa1uN+cO1/2/Xt9NaB7y0Elj9jaw1fty8Tzv+z6RPwMfO3WFa38k8rbJ/P6ODdJAO0kE6SAfpIB2kg3SQDtJBOkgH6SAdpIN0kA7SQTro/4Do74FsweMPb2GJ/49u3MLhytmK1HMtnSv9oidsi2gAr1E3MZbo4vJQblMVwoOb0w1kaF/7Jk1PL1KPOd7K2ZjpM0YQqDcTJ8qvDggAxelgrubnACtDOwROOSNaYkhSiAuUxqpUD0kKGgRJuWvz9fyFwE1XgydfUJIAZ25C+W1qV09xToAiciPMPKwKKx+X68eIRehsTuY5x853v0YdT5kPwq8Ni+4EwVzTVRWp3c9y3r/25Vfh1ub3CF3vKwR4TT9doxJocLwOJaphfja9PWeQhURgZbxwIWtR1d1cMW09t2zCqMP8/v02qsNc5GCtBrpxp83YFAKZa8Dp4wlO8ddFDfUTM1W8r4FONilmUjr9+qChnTHlHE+6VDpnn8B8n2+Wcj71YZawLKVLNrqHFk5omEwUdk1dFxaKOTNIc5/Hqh22lCFJh7DocHBtdd/1I/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W+6OAdcdESUxz23sSr5tcX9+oICu++WzPTh2SS5JbFOsVv1yxrmvkqJB9p/WiAVklDXOJSvRd+2grpXW7KTEQKHIuDaevtKVVxoZMGcyjYPq8ZAouVfDzlHAYygNmOTLDGLWx5/m9UC7DdjtMB55cFVxPmC9KJwHtGXh/Ye6RlnGA+y6On/S2suOCVhwsEkhRSgDeXokNL6aivwBn4oN4G0dZtP3ZLnSJV8nyQhcahuEggUZG49e7Sxm1SW8/SEz3It3fiYPqJ9dHbtOGE403p0dv0P3Jk5gmXgFCn2qGLryvdf2A2MrNm/3GM6F2bYlkgK1Ga27WX48ydQ1nKABE1HcGkZpKTMMX3ZU7yykDwJP6eszIanUoR2BZH0iyuAFD2Anh4k/nMbhyF1GYu35/9ObBynwfzqr30ss7TN9psXniZxMzwLmOSZRdiYzvBRSB8F/K8OqZsR4x1TmFvSJk1dEA6oh54UH2QBeU6JwxkdfkGSk1k3f5VHMrnYTHgOZDLkz330NlbITdqvTX7+hPDaQ4fBn6EPxIGd62ZOLHfrLHC3ohmwnoAO8tYKpaGiumGDbbWJEL6PidWx8Thy1MwYknWi1InYH2icDWYxp+hng9uwWRjXBfjRrBFZ9q5meOfo4YaVdCUEM8R2MaqsJCoDqCVfRBy3h5/8BlumfZ+4Cj3whcIQdNcumPP+opomW2J8Fh/x3SX1EMVU5kRSzXNXGkJvcU0ooyTzkCKL40Otp/1KItiKanL5omuIgHFXCYJLGyRRfDnZOdFOLF8wufeXKTbIN1kKAPcK1tOdCxJxxosfxTgVIsa/ErQxoV7ju5A3CZI76OhytfYsil+Xeypn9YCGdc6cpUrQ6oGhMPo6nLX9Wc2g3NEfHc39sWtUzQYqAyDEFtkus91dpLl6M94wIpIanxQirZP7btrylobcxkR8r6uR01IG7bb9T5HEdmxk633U7oXkMUGEAhzm2XuK1yx/8hXLitnfypRUneFzRau37JE4NWyNfmukwn3JFfnK7OnI4OOStTB0lF4cHxVFgJw+ydKuuCcH9WdPllHcmZls6CUqX3hPvCo/JonONpjxjBZ4UMLBDu78YMYVsykxhIkDn/OLM0Cz6vPn2GtjyU+bM72qu1cZpmJJ30vk2Oj95pgkgeWL7+oWIKTsEjxZVBODpQQDwuA28Z5FM2XiVvN7cgjmJpom8n/mslXrOyyyg+r9rbbuy6BbKCZaHW0Lhmx2HcMN/17ixW8dJigms93PUjoAtclwiftvMXWpy0plQN0dFbDg1JKVfQRxGJwmy3ZviB+7xe7GvLRxWXjD/K+mR996ZLX/7kl9v1r0U2bqvM9B66gogvFs3qBov85n1fYAv9kU5Z+OHur5h8HjoV9R5bWj8jf5HqiMD99P96peLndSXuhwgteEJYbPo5bpTi/FDUU4BUfMxTCOSbg55KDColsg7x+/JECLLvyNA1aeetL2RW1WoLvyXn3fFtEMXTlt3AwO3XzkmkAtcrn/PcAnStsTTYRMjiBijEI5KspMPUtKn47ZSC1sLM2/SzuB/zCNec/fnW2GGk9vGPAJnF/gcpeszuwOtoGvB8uJphwnIZUIZrm2EcVyxJ0d2DfPVMfQjnX8ihBhpn2qp02A9zGfeCRq/yeDcoa03KjteiQzAd489KGeCEodHgUCmD1NMNYi4JkZgZd2Tasvbo+a+nZyFF5OAczqYXKeLitEF45g1CO2+wYwNCT3D678teuCWGeL0Ib3TH9hRSCmR2BDw8duGa+9PV/W9lPKdv6LTWrbJdqZMJEeT3D8Xc8nRt3dUTlNCBk9bDj6zFJEMg9D/lY3GL2SyyvNTmu+1M7YVqlqc9l8gP3N1fRgjhuiWkp5tlDusxJPDtem6905WetmJSCcrMe5Pk9JkYZ1zbzoXHPDvsUqhwKttvJqt6Osh3y+t+oFQKEZX874RBjKoNzpKksJueabBojSX8O1axLxd6MsUe4XhSx7JQCPfUQ9/eiRqBQgMTMW5hBIFcEudLBhiBRVII3LnqMLOEeG1xxXA6zIk/6ftcgrhiQhn9rQiseS4sC1u5pReAmPoOJXhHp2IWLIUK2sz3va0qgaG1lJzHdkwJ4pJiJFY/Sr5EVJ7ts6LInt0nODXcGR11DS58/jJnCrwstE1FY1w1HvJIjqsIsXTs+9kyO2vV901+h1eHIPKOXKVNUov6HLfqvD2ecCM0C6ODY5oxsAZZ20Vi1ysvrb3kQXTW+SBN0byyump9t/PnI8V4xFV0+4fGW1qNevDnfYUK/0cujc89Wq6AWJ7Ub7RV65m7EhKSE/SjaSJtp5AvtXKo4FgGqB2aJLruSkpRNnfb1jPm6ion5DjlK72NY0B//zFIFFjlkdQz60Z8J7pwsAhuIIXOtyP6b74pDjXd2RCnQfkgi2/utVlYX5QrHkYuE3b1d92dik83XE6liqwNkf7o3TnTflmPwbgYdZr6S+eSvkV44LhPDPHy0obYGVHrXqHBoAn2GCM67hjad03RxowQU0xM/VVkip/BjGG3LF/llQvHDp7K5O3OFSIciB6s0ypL0F3LcHgb3DdpNvFwMgVzowd2UNPHzUsavglloFkoz+4OUEZxdMDFH46f2qOU5wvQv/LOUgARHW5sUbIymPMpMVs15atAHLdIo7pLOdnXn3wy7DscD2X8FVuy2QlI1o+1F9w8AGWBJmTIdF9ySTpuq37ft7u2oJfljOH5DSoxQANkIs0C3Y8mDw4Dxu3Y3n+WdGj8etor9IShBkTrXTpW0x1Ja5Vaw+mWSeZjDHxX2kelEsCRdu2CnmMakmsHzbYi5GR4BAdFSpAKso3v7gnvI7ixym8Rl+YlPbVSd9/puF0O7GXjPNdiPw+ty+id+lUG1higyJ95fKUZo6LC91aybtmAlzBYeTJYsWQOHuqfLPNMbSRld19UyfoQR9F3vGteWK6Ka8ge1n2eYe/4v9fqrWkmPpnu/3scvMNSrwuLFM9oGgY2lGeCS4hJ8tRV9Wgil5GyTxlAeom069tj0GwMxKYTZo1FLsk5qm3dH0+44XdC3O7YOyhupfsc0WvTX+vk1CV/y/HEW55o0mxzFrSdjln5p0Pr9Tgeeaj75bd5/AFBLAwQUAAIACAAAU35L8AGbtksAAABrAAAAGwAAAHVuaXZlcnNhbC91bml2ZXJzYWwucG5nLnhtbLOxr8jNUShLLSrOzM+zVTLUM1Cyt+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VJ+SyqWD2f+AgAAlwsAACYAAAAAAAAAAQAAAAAABgsAAHVuaXZlcnNhbC9odG1sX3B1Ymxpc2hpbmdfc2V0dGluZ3MueG1sUEsBAgAAFAACAAgA/VJ+S2hxUpGaAQAAHwYAAB8AAAAAAAAAAQAAAAAASA4AAHVuaXZlcnNhbC9odG1sX3NraW5fc2V0dGluZ3MuanNQSwECAAAUAAIACAD9Un5LPTwv0cEAAADlAQAAGgAAAAAAAAABAAAAAAAfEAAAdW5pdmVyc2FsL2kxOG5fcHJlc2V0cy54bWxQSwECAAAUAAIACAD9Un5LI/NDO3IAAAByAAAAHAAAAAAAAAABAAAAAAAYEQAAdW5pdmVyc2FsL2xvY2FsX3NldHRpbmdzLnhtbFBLAQIAABQAAgAIAESUV0cjtE77+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
  <p:tag name="ISPRING_PRESENTATION_TITLE" val="演示文稿7"/>
</p:tagLst>
</file>

<file path=ppt/theme/theme1.xml><?xml version="1.0" encoding="utf-8"?>
<a:theme xmlns:a="http://schemas.openxmlformats.org/drawingml/2006/main" name="PPT定制1801380800">
  <a:themeElements>
    <a:clrScheme name="橙红色">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2865</Words>
  <Application>WPS 演示</Application>
  <PresentationFormat>宽屏</PresentationFormat>
  <Paragraphs>183</Paragraphs>
  <Slides>33</Slides>
  <Notes>33</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33</vt:i4>
      </vt:variant>
    </vt:vector>
  </HeadingPairs>
  <TitlesOfParts>
    <vt:vector size="47" baseType="lpstr">
      <vt:lpstr>Arial</vt:lpstr>
      <vt:lpstr>宋体</vt:lpstr>
      <vt:lpstr>Wingdings</vt:lpstr>
      <vt:lpstr>方正有猫在_GBK</vt:lpstr>
      <vt:lpstr>方正卡通简体</vt:lpstr>
      <vt:lpstr>Arial</vt:lpstr>
      <vt:lpstr>微软雅黑</vt:lpstr>
      <vt:lpstr>Arial Unicode MS</vt:lpstr>
      <vt:lpstr>等线</vt:lpstr>
      <vt:lpstr>Times New Roman</vt:lpstr>
      <vt:lpstr>FZLANTY_XIANJW--GB1-0</vt:lpstr>
      <vt:lpstr>Segoe Print</vt:lpstr>
      <vt:lpstr>Calibri</vt:lpstr>
      <vt:lpstr>PPT定制1801380800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演示文稿7</dc:title>
  <dc:creator>柚子设计</dc:creator>
  <cp:keywords>MC-PPT模板</cp:keywords>
  <cp:category>模板</cp:category>
  <cp:lastModifiedBy>lihuan</cp:lastModifiedBy>
  <cp:revision>338</cp:revision>
  <dcterms:created xsi:type="dcterms:W3CDTF">2017-12-03T06:36:00Z</dcterms:created>
  <dcterms:modified xsi:type="dcterms:W3CDTF">2021-03-25T09:07:02Z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948FA761A0A047E5B03C7970051758B3</vt:lpwstr>
  </property>
</Properties>
</file>