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312" r:id="rId7"/>
    <p:sldId id="434" r:id="rId8"/>
    <p:sldId id="569" r:id="rId9"/>
    <p:sldId id="570" r:id="rId10"/>
    <p:sldId id="571" r:id="rId11"/>
    <p:sldId id="572" r:id="rId12"/>
    <p:sldId id="573" r:id="rId13"/>
    <p:sldId id="574" r:id="rId14"/>
    <p:sldId id="575" r:id="rId15"/>
    <p:sldId id="326" r:id="rId16"/>
    <p:sldId id="364" r:id="rId17"/>
    <p:sldId id="576" r:id="rId18"/>
    <p:sldId id="564" r:id="rId19"/>
    <p:sldId id="532" r:id="rId20"/>
    <p:sldId id="565" r:id="rId21"/>
    <p:sldId id="502" r:id="rId22"/>
    <p:sldId id="299" r:id="rId23"/>
    <p:sldId id="577" r:id="rId24"/>
    <p:sldId id="566" r:id="rId25"/>
    <p:sldId id="578" r:id="rId26"/>
    <p:sldId id="579" r:id="rId27"/>
    <p:sldId id="503" r:id="rId28"/>
    <p:sldId id="536" r:id="rId29"/>
    <p:sldId id="567"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 shu" initials="X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9615"/>
    <a:srgbClr val="FF9933"/>
    <a:srgbClr val="E99E17"/>
    <a:srgbClr val="00A9D0"/>
    <a:srgbClr val="44BE9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88" autoAdjust="0"/>
    <p:restoredTop sz="94618" autoAdjust="0"/>
  </p:normalViewPr>
  <p:slideViewPr>
    <p:cSldViewPr snapToGrid="0" showGuides="1">
      <p:cViewPr varScale="1">
        <p:scale>
          <a:sx n="91" d="100"/>
          <a:sy n="91" d="100"/>
        </p:scale>
        <p:origin x="56" y="244"/>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圆角 2"/>
          <p:cNvSpPr/>
          <p:nvPr userDrawn="1"/>
        </p:nvSpPr>
        <p:spPr>
          <a:xfrm>
            <a:off x="562175" y="719807"/>
            <a:ext cx="11393714" cy="6081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
        <p:nvSpPr>
          <p:cNvPr id="3" name="矩形: 圆角 2"/>
          <p:cNvSpPr/>
          <p:nvPr userDrawn="1"/>
        </p:nvSpPr>
        <p:spPr>
          <a:xfrm>
            <a:off x="497198" y="707234"/>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p:cNvSpPr/>
          <p:nvPr userDrawn="1"/>
        </p:nvSpPr>
        <p:spPr>
          <a:xfrm>
            <a:off x="590695"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矩形: 圆角 2"/>
          <p:cNvSpPr/>
          <p:nvPr userDrawn="1"/>
        </p:nvSpPr>
        <p:spPr>
          <a:xfrm>
            <a:off x="526903"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3" name="矩形: 圆角 2"/>
          <p:cNvSpPr/>
          <p:nvPr userDrawn="1"/>
        </p:nvSpPr>
        <p:spPr>
          <a:xfrm>
            <a:off x="519812" y="684365"/>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p:cNvSpPr/>
          <p:nvPr userDrawn="1"/>
        </p:nvSpPr>
        <p:spPr>
          <a:xfrm>
            <a:off x="491460" y="703776"/>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8"/>
          <a:stretch>
            <a:fillRect/>
          </a:stretch>
        </p:blipFill>
        <p:spPr>
          <a:xfrm>
            <a:off x="0" y="0"/>
            <a:ext cx="12192000" cy="6857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17.pn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image" Target="../media/image28.png"/><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
          <p:cNvSpPr txBox="1"/>
          <p:nvPr>
            <p:custDataLst>
              <p:tags r:id="rId1"/>
            </p:custDataLst>
          </p:nvPr>
        </p:nvSpPr>
        <p:spPr>
          <a:xfrm>
            <a:off x="111682" y="2657603"/>
            <a:ext cx="7887574" cy="1444498"/>
          </a:xfrm>
          <a:prstGeom prst="rect">
            <a:avLst/>
          </a:prstGeom>
          <a:noFill/>
        </p:spPr>
        <p:txBody>
          <a:bodyPr wrap="square" rtlCol="0" anchor="ctr">
            <a:spAutoFit/>
          </a:bodyPr>
          <a:lstStyle/>
          <a:p>
            <a:pPr algn="ctr">
              <a:lnSpc>
                <a:spcPct val="120000"/>
              </a:lnSpc>
            </a:pPr>
            <a:r>
              <a:rPr lang="zh-CN" altLang="en-US" sz="8000" b="1"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rPr>
              <a:t>打破无尽的重复</a:t>
            </a:r>
            <a:endParaRPr lang="zh-CN" sz="8000" b="1"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continue</a:t>
            </a:r>
            <a:r>
              <a:rPr lang="zh-CN" altLang="en-US" sz="5400" b="1" kern="0" dirty="0">
                <a:latin typeface="方正卡通简体" panose="02000000000000000000" pitchFamily="2" charset="-122"/>
                <a:ea typeface="方正卡通简体" panose="02000000000000000000" pitchFamily="2" charset="-122"/>
                <a:cs typeface="+mn-ea"/>
                <a:sym typeface="+mn-lt"/>
              </a:rPr>
              <a:t>语句</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469" y="2070918"/>
            <a:ext cx="6449356" cy="53976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编程练习：使用</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continue</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语句，实现</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打印奇数</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功能</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11" name="文本框 10"/>
          <p:cNvSpPr txBox="1"/>
          <p:nvPr/>
        </p:nvSpPr>
        <p:spPr>
          <a:xfrm>
            <a:off x="8878571" y="2785066"/>
            <a:ext cx="2247900" cy="539763"/>
          </a:xfrm>
          <a:prstGeom prst="rect">
            <a:avLst/>
          </a:prstGeom>
          <a:noFill/>
        </p:spPr>
        <p:txBody>
          <a:bodyPr wrap="square">
            <a:spAutoFit/>
          </a:bodyPr>
          <a:lstStyle/>
          <a:p>
            <a:pPr>
              <a:lnSpc>
                <a:spcPct val="150000"/>
              </a:lnSpc>
            </a:pPr>
            <a:r>
              <a:rPr lang="zh-CN" altLang="en-US" sz="2200" dirty="0"/>
              <a:t>程序运行结果</a:t>
            </a:r>
            <a:endParaRPr lang="zh-CN" altLang="en-US" sz="2200" dirty="0"/>
          </a:p>
        </p:txBody>
      </p:sp>
      <p:pic>
        <p:nvPicPr>
          <p:cNvPr id="3" name="图片 2"/>
          <p:cNvPicPr>
            <a:picLocks noChangeAspect="1"/>
          </p:cNvPicPr>
          <p:nvPr/>
        </p:nvPicPr>
        <p:blipFill>
          <a:blip r:embed="rId1"/>
          <a:stretch>
            <a:fillRect/>
          </a:stretch>
        </p:blipFill>
        <p:spPr>
          <a:xfrm>
            <a:off x="1028700" y="3538614"/>
            <a:ext cx="7029450" cy="2482230"/>
          </a:xfrm>
          <a:prstGeom prst="rect">
            <a:avLst/>
          </a:prstGeom>
        </p:spPr>
      </p:pic>
      <p:pic>
        <p:nvPicPr>
          <p:cNvPr id="5" name="图片 4"/>
          <p:cNvPicPr>
            <a:picLocks noChangeAspect="1"/>
          </p:cNvPicPr>
          <p:nvPr/>
        </p:nvPicPr>
        <p:blipFill>
          <a:blip r:embed="rId2"/>
          <a:stretch>
            <a:fillRect/>
          </a:stretch>
        </p:blipFill>
        <p:spPr>
          <a:xfrm>
            <a:off x="8515182" y="3769119"/>
            <a:ext cx="2738287" cy="1856466"/>
          </a:xfrm>
          <a:prstGeom prst="rect">
            <a:avLst/>
          </a:prstGeom>
        </p:spPr>
      </p:pic>
      <p:sp>
        <p:nvSpPr>
          <p:cNvPr id="12" name="文本框 11"/>
          <p:cNvSpPr txBox="1"/>
          <p:nvPr/>
        </p:nvSpPr>
        <p:spPr>
          <a:xfrm>
            <a:off x="3238500" y="2785066"/>
            <a:ext cx="1800225" cy="539763"/>
          </a:xfrm>
          <a:prstGeom prst="rect">
            <a:avLst/>
          </a:prstGeom>
          <a:noFill/>
        </p:spPr>
        <p:txBody>
          <a:bodyPr wrap="square">
            <a:spAutoFit/>
          </a:bodyPr>
          <a:lstStyle/>
          <a:p>
            <a:pPr>
              <a:lnSpc>
                <a:spcPct val="150000"/>
              </a:lnSpc>
            </a:pPr>
            <a:r>
              <a:rPr lang="zh-CN" altLang="en-US" sz="2200" dirty="0"/>
              <a:t>示例程序</a:t>
            </a:r>
            <a:endParaRPr lang="zh-CN" alt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pass</a:t>
            </a:r>
            <a:r>
              <a:rPr lang="zh-CN" altLang="en-US" sz="5400" b="1" kern="0" dirty="0">
                <a:latin typeface="方正卡通简体" panose="02000000000000000000" pitchFamily="2" charset="-122"/>
                <a:ea typeface="方正卡通简体" panose="02000000000000000000" pitchFamily="2" charset="-122"/>
                <a:cs typeface="+mn-ea"/>
                <a:sym typeface="+mn-lt"/>
              </a:rPr>
              <a:t>语句</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818515" y="2213610"/>
            <a:ext cx="10927715" cy="16148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pass </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是</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空语句</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，不做任何事情，也叫</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占位语句</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，使用它是为了保持程序结构的完整性。比如，在程序设计过程中，对于个别处理逻辑还待确定的程序段，可以用 一个</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pass</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语句代替，</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保持编程过程的连续性。</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9" name="文本框 8"/>
          <p:cNvSpPr txBox="1"/>
          <p:nvPr/>
        </p:nvSpPr>
        <p:spPr>
          <a:xfrm>
            <a:off x="947420" y="3917315"/>
            <a:ext cx="10497185" cy="1106805"/>
          </a:xfrm>
          <a:prstGeom prst="rect">
            <a:avLst/>
          </a:prstGeom>
          <a:noFill/>
        </p:spPr>
        <p:txBody>
          <a:bodyPr wrap="square">
            <a:spAutoFit/>
          </a:bodyPr>
          <a:lstStyle/>
          <a:p>
            <a:pPr>
              <a:lnSpc>
                <a:spcPct val="150000"/>
              </a:lnSpc>
            </a:pPr>
            <a:r>
              <a:rPr lang="en-US" altLang="zh-CN" sz="2200" dirty="0"/>
              <a:t>pass</a:t>
            </a:r>
            <a:r>
              <a:rPr lang="zh-CN" altLang="en-US" sz="2200" dirty="0"/>
              <a:t>语句的存在，不改变程序的处理逻辑，不影响程序功能的正常运行。 </a:t>
            </a:r>
            <a:r>
              <a:rPr lang="en-US" altLang="zh-CN" sz="2200" dirty="0"/>
              <a:t>pass </a:t>
            </a:r>
            <a:r>
              <a:rPr lang="zh-CN" altLang="en-US" sz="2200" dirty="0"/>
              <a:t>语句可以应用于程序调试过程，对可疑之处暂时用</a:t>
            </a:r>
            <a:r>
              <a:rPr lang="en-US" altLang="zh-CN" sz="2200" dirty="0"/>
              <a:t>pass </a:t>
            </a:r>
            <a:r>
              <a:rPr lang="zh-CN" altLang="en-US" sz="2200" dirty="0"/>
              <a:t>语句代替，有助于确诊问题。</a:t>
            </a:r>
            <a:endParaRPr lang="zh-CN" altLang="en-US" sz="2200" dirty="0"/>
          </a:p>
        </p:txBody>
      </p:sp>
      <p:pic>
        <p:nvPicPr>
          <p:cNvPr id="4" name="图片 3"/>
          <p:cNvPicPr>
            <a:picLocks noChangeAspect="1"/>
          </p:cNvPicPr>
          <p:nvPr/>
        </p:nvPicPr>
        <p:blipFill>
          <a:blip r:embed="rId1"/>
          <a:stretch>
            <a:fillRect/>
          </a:stretch>
        </p:blipFill>
        <p:spPr>
          <a:xfrm>
            <a:off x="10289540" y="4965065"/>
            <a:ext cx="1456690" cy="17614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pass</a:t>
            </a:r>
            <a:r>
              <a:rPr lang="zh-CN" altLang="en-US" sz="5400" b="1" kern="0" dirty="0">
                <a:latin typeface="方正卡通简体" panose="02000000000000000000" pitchFamily="2" charset="-122"/>
                <a:ea typeface="方正卡通简体" panose="02000000000000000000" pitchFamily="2" charset="-122"/>
                <a:cs typeface="+mn-ea"/>
                <a:sym typeface="+mn-lt"/>
              </a:rPr>
              <a:t>语句</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469" y="1985828"/>
            <a:ext cx="10640356" cy="53976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在 </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Python3.x </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的时候 </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pass </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可以写也可以不写</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9" name="文本框 8"/>
          <p:cNvSpPr txBox="1"/>
          <p:nvPr/>
        </p:nvSpPr>
        <p:spPr>
          <a:xfrm>
            <a:off x="730885" y="4837430"/>
            <a:ext cx="11005185" cy="1106805"/>
          </a:xfrm>
          <a:prstGeom prst="rect">
            <a:avLst/>
          </a:prstGeom>
          <a:noFill/>
        </p:spPr>
        <p:txBody>
          <a:bodyPr wrap="square">
            <a:spAutoFit/>
          </a:bodyPr>
          <a:lstStyle/>
          <a:p>
            <a:pPr>
              <a:lnSpc>
                <a:spcPct val="150000"/>
              </a:lnSpc>
            </a:pPr>
            <a:r>
              <a:rPr lang="zh-CN" altLang="en-US" sz="2200" dirty="0"/>
              <a:t>想一想，程序执行会后会得到什么样的输出。在</a:t>
            </a:r>
            <a:r>
              <a:rPr lang="en-US" altLang="zh-CN" sz="2200" dirty="0"/>
              <a:t>IDLE</a:t>
            </a:r>
            <a:r>
              <a:rPr lang="zh-CN" altLang="en-US" sz="2200" dirty="0"/>
              <a:t>工具中录入这段代码，执行后验证一下结果。</a:t>
            </a:r>
            <a:endParaRPr lang="zh-CN" altLang="en-US" sz="2200" dirty="0"/>
          </a:p>
        </p:txBody>
      </p:sp>
      <p:pic>
        <p:nvPicPr>
          <p:cNvPr id="3" name="图片 2"/>
          <p:cNvPicPr>
            <a:picLocks noChangeAspect="1"/>
          </p:cNvPicPr>
          <p:nvPr/>
        </p:nvPicPr>
        <p:blipFill>
          <a:blip r:embed="rId1"/>
          <a:stretch>
            <a:fillRect/>
          </a:stretch>
        </p:blipFill>
        <p:spPr>
          <a:xfrm>
            <a:off x="1890712" y="2719625"/>
            <a:ext cx="8410575" cy="1924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74572" y="3212340"/>
            <a:ext cx="5907803" cy="700192"/>
          </a:xfrm>
          <a:prstGeom prst="rect">
            <a:avLst/>
          </a:prstGeom>
        </p:spPr>
        <p:txBody>
          <a:bodyPr wrap="square" lIns="0" tIns="0" rIns="0" bIns="0">
            <a:spAutoFit/>
          </a:bodyPr>
          <a:lstStyle/>
          <a:p>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2. </a:t>
            </a:r>
            <a:r>
              <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数字的猜测</a:t>
            </a:r>
            <a:endPar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83374" y="1489569"/>
            <a:ext cx="3962573" cy="41842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6970" y="1803694"/>
            <a:ext cx="9316382" cy="488082"/>
          </a:xfrm>
          <a:prstGeom prst="rect">
            <a:avLst/>
          </a:prstGeom>
        </p:spPr>
        <p:txBody>
          <a:bodyPr wrap="square" lIns="0" tIns="0" rIns="0" bIns="0">
            <a:spAutoFit/>
          </a:bodyPr>
          <a:lstStyle/>
          <a:p>
            <a:pPr>
              <a:lnSpc>
                <a:spcPct val="150000"/>
              </a:lnSpc>
            </a:pPr>
            <a:r>
              <a:rPr lang="zh-CN" altLang="en-US" sz="2400" dirty="0">
                <a:sym typeface="+mn-lt"/>
              </a:rPr>
              <a:t>根据人们的喜好，生成一串号码，要求避开人们忌讳的数字</a:t>
            </a:r>
            <a:endParaRPr lang="zh-CN" altLang="en-US" sz="2400" dirty="0">
              <a:sym typeface="+mn-lt"/>
            </a:endParaRPr>
          </a:p>
        </p:txBody>
      </p:sp>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2.1 </a:t>
            </a:r>
            <a:r>
              <a:rPr lang="zh-CN" altLang="en-US" sz="4800" b="1" kern="0" dirty="0">
                <a:latin typeface="方正卡通简体" panose="02000000000000000000" pitchFamily="2" charset="-122"/>
                <a:ea typeface="方正卡通简体" panose="02000000000000000000" pitchFamily="2" charset="-122"/>
                <a:cs typeface="+mn-ea"/>
                <a:sym typeface="+mn-lt"/>
              </a:rPr>
              <a:t>奇葩国号码</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pic>
        <p:nvPicPr>
          <p:cNvPr id="5" name="图片 4"/>
          <p:cNvPicPr>
            <a:picLocks noChangeAspect="1"/>
          </p:cNvPicPr>
          <p:nvPr/>
        </p:nvPicPr>
        <p:blipFill>
          <a:blip r:embed="rId1"/>
          <a:stretch>
            <a:fillRect/>
          </a:stretch>
        </p:blipFill>
        <p:spPr>
          <a:xfrm>
            <a:off x="1299252" y="3003369"/>
            <a:ext cx="5336989" cy="3614769"/>
          </a:xfrm>
          <a:prstGeom prst="rect">
            <a:avLst/>
          </a:prstGeom>
        </p:spPr>
      </p:pic>
      <p:pic>
        <p:nvPicPr>
          <p:cNvPr id="11" name="图片 10"/>
          <p:cNvPicPr>
            <a:picLocks noChangeAspect="1"/>
          </p:cNvPicPr>
          <p:nvPr/>
        </p:nvPicPr>
        <p:blipFill>
          <a:blip r:embed="rId2"/>
          <a:stretch>
            <a:fillRect/>
          </a:stretch>
        </p:blipFill>
        <p:spPr>
          <a:xfrm>
            <a:off x="7193168" y="3209925"/>
            <a:ext cx="3894884" cy="3201791"/>
          </a:xfrm>
          <a:prstGeom prst="rect">
            <a:avLst/>
          </a:prstGeom>
        </p:spPr>
      </p:pic>
      <p:sp>
        <p:nvSpPr>
          <p:cNvPr id="13" name="文本框 12"/>
          <p:cNvSpPr txBox="1"/>
          <p:nvPr/>
        </p:nvSpPr>
        <p:spPr>
          <a:xfrm>
            <a:off x="2829826" y="2462409"/>
            <a:ext cx="1914525" cy="499111"/>
          </a:xfrm>
          <a:prstGeom prst="rect">
            <a:avLst/>
          </a:prstGeom>
          <a:noFill/>
        </p:spPr>
        <p:txBody>
          <a:bodyPr wrap="square">
            <a:spAutoFit/>
          </a:bodyPr>
          <a:lstStyle/>
          <a:p>
            <a:pPr>
              <a:lnSpc>
                <a:spcPct val="150000"/>
              </a:lnSpc>
            </a:pPr>
            <a:r>
              <a:rPr lang="zh-CN" altLang="en-US" sz="2000" dirty="0"/>
              <a:t>参考程序代码</a:t>
            </a:r>
            <a:endParaRPr lang="zh-CN" altLang="en-US" sz="2000" dirty="0"/>
          </a:p>
        </p:txBody>
      </p:sp>
      <p:sp>
        <p:nvSpPr>
          <p:cNvPr id="15" name="文本框 14"/>
          <p:cNvSpPr txBox="1"/>
          <p:nvPr/>
        </p:nvSpPr>
        <p:spPr>
          <a:xfrm>
            <a:off x="8370702" y="2462408"/>
            <a:ext cx="2152650" cy="499111"/>
          </a:xfrm>
          <a:prstGeom prst="rect">
            <a:avLst/>
          </a:prstGeom>
          <a:noFill/>
        </p:spPr>
        <p:txBody>
          <a:bodyPr wrap="square">
            <a:spAutoFit/>
          </a:bodyPr>
          <a:lstStyle/>
          <a:p>
            <a:pPr>
              <a:lnSpc>
                <a:spcPct val="150000"/>
              </a:lnSpc>
            </a:pPr>
            <a:r>
              <a:rPr lang="zh-CN" altLang="en-US" sz="2000" dirty="0"/>
              <a:t>程序运行结果</a:t>
            </a:r>
            <a:endParaRPr lang="zh-CN"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3765" y="3078480"/>
            <a:ext cx="10495915" cy="1661795"/>
          </a:xfrm>
          <a:prstGeom prst="rect">
            <a:avLst/>
          </a:prstGeom>
        </p:spPr>
        <p:txBody>
          <a:bodyPr wrap="square" lIns="0" tIns="0" rIns="0" bIns="0">
            <a:spAutoFit/>
          </a:bodyPr>
          <a:lstStyle/>
          <a:p>
            <a:pPr>
              <a:lnSpc>
                <a:spcPct val="150000"/>
              </a:lnSpc>
            </a:pPr>
            <a:r>
              <a:rPr lang="zh-CN" altLang="en-US" sz="2400" dirty="0">
                <a:sym typeface="+mn-lt"/>
              </a:rPr>
              <a:t>利用</a:t>
            </a:r>
            <a:r>
              <a:rPr lang="en-US" altLang="zh-CN" sz="2400" dirty="0">
                <a:sym typeface="+mn-lt"/>
              </a:rPr>
              <a:t>while</a:t>
            </a:r>
            <a:r>
              <a:rPr lang="zh-CN" altLang="en-US" sz="2400" dirty="0">
                <a:sym typeface="+mn-lt"/>
              </a:rPr>
              <a:t>循环，使用</a:t>
            </a:r>
            <a:r>
              <a:rPr lang="en-US" altLang="zh-CN" sz="2400" dirty="0">
                <a:sym typeface="+mn-lt"/>
              </a:rPr>
              <a:t>random</a:t>
            </a:r>
            <a:r>
              <a:rPr lang="zh-CN" altLang="en-US" sz="2400" dirty="0">
                <a:sym typeface="+mn-lt"/>
              </a:rPr>
              <a:t>库产生随机数字，当密码长度拼接至</a:t>
            </a:r>
            <a:r>
              <a:rPr lang="en-US" altLang="zh-CN" sz="2400" dirty="0">
                <a:sym typeface="+mn-lt"/>
              </a:rPr>
              <a:t>3</a:t>
            </a:r>
            <a:r>
              <a:rPr lang="zh-CN" altLang="en-US" sz="2400" dirty="0">
                <a:sym typeface="+mn-lt"/>
              </a:rPr>
              <a:t>时，使用</a:t>
            </a:r>
            <a:r>
              <a:rPr lang="en-US" altLang="zh-CN" sz="2400" dirty="0">
                <a:sym typeface="+mn-lt"/>
              </a:rPr>
              <a:t>break</a:t>
            </a:r>
            <a:r>
              <a:rPr lang="zh-CN" altLang="en-US" sz="2400" dirty="0">
                <a:sym typeface="+mn-lt"/>
              </a:rPr>
              <a:t>跳出循环，随机生成</a:t>
            </a:r>
            <a:r>
              <a:rPr lang="en-US" altLang="zh-CN" sz="2400" dirty="0">
                <a:sym typeface="+mn-lt"/>
              </a:rPr>
              <a:t>3</a:t>
            </a:r>
            <a:r>
              <a:rPr lang="zh-CN" altLang="en-US" sz="2400" dirty="0">
                <a:sym typeface="+mn-lt"/>
              </a:rPr>
              <a:t>位无数字重复的密码，并将密码打印出来。然后对生成的密码进行猜测，如果猜错则继续猜测，猜对或输入</a:t>
            </a:r>
            <a:r>
              <a:rPr lang="en-US" altLang="zh-CN" sz="2400" dirty="0">
                <a:sym typeface="+mn-lt"/>
              </a:rPr>
              <a:t>ESC</a:t>
            </a:r>
            <a:r>
              <a:rPr lang="zh-CN" altLang="en-US" sz="2400" dirty="0">
                <a:sym typeface="+mn-lt"/>
              </a:rPr>
              <a:t>则结束程序。</a:t>
            </a:r>
            <a:endParaRPr lang="zh-CN" altLang="en-US" sz="2400" dirty="0">
              <a:sym typeface="+mn-lt"/>
            </a:endParaRPr>
          </a:p>
        </p:txBody>
      </p:sp>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2.2 </a:t>
            </a:r>
            <a:r>
              <a:rPr lang="zh-CN" altLang="en-US" sz="4800" b="1" kern="0" dirty="0">
                <a:latin typeface="方正卡通简体" panose="02000000000000000000" pitchFamily="2" charset="-122"/>
                <a:ea typeface="方正卡通简体" panose="02000000000000000000" pitchFamily="2" charset="-122"/>
                <a:cs typeface="+mn-ea"/>
                <a:sym typeface="+mn-lt"/>
              </a:rPr>
              <a:t>猜数字</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3" name="文本框 12"/>
          <p:cNvSpPr txBox="1"/>
          <p:nvPr/>
        </p:nvSpPr>
        <p:spPr>
          <a:xfrm>
            <a:off x="1933278" y="2328837"/>
            <a:ext cx="1914525"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solidFill>
                  <a:srgbClr val="FF0000"/>
                </a:solidFill>
              </a:rPr>
              <a:t>任务描述</a:t>
            </a:r>
            <a:endParaRPr lang="zh-CN" altLang="en-US" sz="2400" dirty="0">
              <a:solidFill>
                <a:srgbClr val="FF0000"/>
              </a:solidFill>
            </a:endParaRPr>
          </a:p>
        </p:txBody>
      </p:sp>
      <p:pic>
        <p:nvPicPr>
          <p:cNvPr id="3" name="图片 2"/>
          <p:cNvPicPr>
            <a:picLocks noChangeAspect="1"/>
          </p:cNvPicPr>
          <p:nvPr/>
        </p:nvPicPr>
        <p:blipFill>
          <a:blip r:embed="rId1"/>
          <a:stretch>
            <a:fillRect/>
          </a:stretch>
        </p:blipFill>
        <p:spPr>
          <a:xfrm>
            <a:off x="10103485" y="4740275"/>
            <a:ext cx="1538605" cy="18605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2.2 </a:t>
            </a:r>
            <a:r>
              <a:rPr lang="zh-CN" altLang="en-US" sz="4800" b="1" kern="0" dirty="0">
                <a:latin typeface="方正卡通简体" panose="02000000000000000000" pitchFamily="2" charset="-122"/>
                <a:ea typeface="方正卡通简体" panose="02000000000000000000" pitchFamily="2" charset="-122"/>
                <a:cs typeface="+mn-ea"/>
                <a:sym typeface="+mn-lt"/>
              </a:rPr>
              <a:t>猜数字</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1569423" y="2886944"/>
            <a:ext cx="2176461" cy="719390"/>
          </a:xfrm>
          <a:prstGeom prst="rect">
            <a:avLst/>
          </a:prstGeom>
        </p:spPr>
      </p:pic>
      <p:pic>
        <p:nvPicPr>
          <p:cNvPr id="8" name="图片 7"/>
          <p:cNvPicPr>
            <a:picLocks noChangeAspect="1"/>
          </p:cNvPicPr>
          <p:nvPr/>
        </p:nvPicPr>
        <p:blipFill>
          <a:blip r:embed="rId2"/>
          <a:stretch>
            <a:fillRect/>
          </a:stretch>
        </p:blipFill>
        <p:spPr>
          <a:xfrm>
            <a:off x="4920615" y="1297305"/>
            <a:ext cx="5657850" cy="505269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2.2 </a:t>
            </a:r>
            <a:r>
              <a:rPr lang="zh-CN" altLang="en-US" sz="4800" b="1" kern="0" dirty="0">
                <a:latin typeface="方正卡通简体" panose="02000000000000000000" pitchFamily="2" charset="-122"/>
                <a:ea typeface="方正卡通简体" panose="02000000000000000000" pitchFamily="2" charset="-122"/>
                <a:cs typeface="+mn-ea"/>
                <a:sym typeface="+mn-lt"/>
              </a:rPr>
              <a:t>猜数字</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1680832" y="2962274"/>
            <a:ext cx="2444108" cy="580415"/>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sz="2400" dirty="0">
                <a:solidFill>
                  <a:srgbClr val="FF0000"/>
                </a:solidFill>
              </a:rPr>
              <a:t>参考代码</a:t>
            </a:r>
            <a:endParaRPr lang="zh-CN" altLang="en-US" sz="2400" dirty="0">
              <a:solidFill>
                <a:srgbClr val="FF0000"/>
              </a:solidFill>
            </a:endParaRPr>
          </a:p>
        </p:txBody>
      </p:sp>
      <p:pic>
        <p:nvPicPr>
          <p:cNvPr id="4" name="图片 3"/>
          <p:cNvPicPr>
            <a:picLocks noChangeAspect="1"/>
          </p:cNvPicPr>
          <p:nvPr/>
        </p:nvPicPr>
        <p:blipFill>
          <a:blip r:embed="rId1"/>
          <a:stretch>
            <a:fillRect/>
          </a:stretch>
        </p:blipFill>
        <p:spPr>
          <a:xfrm>
            <a:off x="5126221" y="1083808"/>
            <a:ext cx="5244730" cy="3887482"/>
          </a:xfrm>
          <a:prstGeom prst="rect">
            <a:avLst/>
          </a:prstGeom>
        </p:spPr>
      </p:pic>
      <p:pic>
        <p:nvPicPr>
          <p:cNvPr id="7" name="图片 6"/>
          <p:cNvPicPr>
            <a:picLocks noChangeAspect="1"/>
          </p:cNvPicPr>
          <p:nvPr/>
        </p:nvPicPr>
        <p:blipFill>
          <a:blip r:embed="rId2"/>
          <a:stretch>
            <a:fillRect/>
          </a:stretch>
        </p:blipFill>
        <p:spPr>
          <a:xfrm>
            <a:off x="5126221" y="4971289"/>
            <a:ext cx="5244730" cy="16151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2.2 </a:t>
            </a:r>
            <a:r>
              <a:rPr lang="zh-CN" altLang="en-US" sz="4800" b="1" kern="0" dirty="0">
                <a:latin typeface="方正卡通简体" panose="02000000000000000000" pitchFamily="2" charset="-122"/>
                <a:ea typeface="方正卡通简体" panose="02000000000000000000" pitchFamily="2" charset="-122"/>
                <a:cs typeface="+mn-ea"/>
                <a:sym typeface="+mn-lt"/>
              </a:rPr>
              <a:t>猜数字</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3297825" y="2446071"/>
            <a:ext cx="1981200"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solidFill>
                  <a:srgbClr val="FF0000"/>
                </a:solidFill>
              </a:rPr>
              <a:t>运行结果</a:t>
            </a:r>
            <a:endParaRPr lang="zh-CN" altLang="en-US" sz="2400" dirty="0">
              <a:solidFill>
                <a:srgbClr val="FF0000"/>
              </a:solidFill>
            </a:endParaRPr>
          </a:p>
        </p:txBody>
      </p:sp>
      <p:pic>
        <p:nvPicPr>
          <p:cNvPr id="3" name="图片 2"/>
          <p:cNvPicPr>
            <a:picLocks noChangeAspect="1"/>
          </p:cNvPicPr>
          <p:nvPr/>
        </p:nvPicPr>
        <p:blipFill>
          <a:blip r:embed="rId1"/>
          <a:stretch>
            <a:fillRect/>
          </a:stretch>
        </p:blipFill>
        <p:spPr>
          <a:xfrm>
            <a:off x="1455737" y="3230170"/>
            <a:ext cx="10220325" cy="2095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88872" y="3212340"/>
            <a:ext cx="6812630" cy="738664"/>
          </a:xfrm>
          <a:prstGeom prst="rect">
            <a:avLst/>
          </a:prstGeom>
        </p:spPr>
        <p:txBody>
          <a:bodyPr wrap="square" lIns="0" tIns="0" rIns="0" bIns="0">
            <a:spAutoFit/>
          </a:bodyPr>
          <a:lstStyle/>
          <a:p>
            <a:r>
              <a:rPr lang="en-US" altLang="zh-CN" sz="4550" b="1" dirty="0">
                <a:solidFill>
                  <a:prstClr val="black"/>
                </a:solidFill>
                <a:latin typeface="方正有猫在_GBK" panose="02000000000000000000" pitchFamily="2" charset="-122"/>
                <a:ea typeface="方正有猫在_GBK" panose="02000000000000000000" pitchFamily="2" charset="-122"/>
                <a:cs typeface="+mn-ea"/>
                <a:sym typeface="+mn-lt"/>
              </a:rPr>
              <a:t>3</a:t>
            </a:r>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 </a:t>
            </a:r>
            <a:r>
              <a:rPr lang="zh-CN" altLang="en-US" sz="48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54799" y="1489569"/>
            <a:ext cx="3962573" cy="41842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48692" y="2962881"/>
            <a:ext cx="7667008" cy="615553"/>
          </a:xfrm>
          <a:prstGeom prst="rect">
            <a:avLst/>
          </a:prstGeom>
        </p:spPr>
        <p:txBody>
          <a:bodyPr wrap="square" lIns="0" tIns="0" rIns="0" bIns="0">
            <a:spAutoFit/>
            <a:scene3d>
              <a:camera prst="orthographicFront"/>
              <a:lightRig rig="soft" dir="t">
                <a:rot lat="0" lon="0" rev="15600000"/>
              </a:lightRig>
            </a:scene3d>
            <a:sp3d extrusionH="57150" prstMaterial="softEdge">
              <a:bevelT w="25400" h="38100"/>
            </a:sp3d>
          </a:bodyPr>
          <a:lstStyle/>
          <a:p>
            <a:r>
              <a:rPr lang="zh-CN" altLang="en-US" sz="4000" b="1" dirty="0">
                <a:solidFill>
                  <a:schemeClr val="tx1"/>
                </a:solidFill>
                <a:latin typeface="方正有猫在_GBK" panose="02000000000000000000" pitchFamily="2" charset="-122"/>
                <a:ea typeface="方正有猫在_GBK" panose="02000000000000000000" pitchFamily="2" charset="-122"/>
                <a:cs typeface="+mn-ea"/>
                <a:sym typeface="+mn-lt"/>
              </a:rPr>
              <a:t>怎样防止密码被暴力破解呢？</a:t>
            </a:r>
            <a:endParaRPr kumimoji="0" lang="zh-CN" altLang="en-US" sz="4000" b="1" i="0" u="none" strike="noStrike" kern="0" cap="none" spc="0" normalizeH="0" baseline="0" noProof="0" dirty="0">
              <a:solidFill>
                <a:schemeClr val="tx1"/>
              </a:solidFill>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1257976" y="1938431"/>
            <a:ext cx="2143066" cy="29811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bug</a:t>
            </a:r>
            <a:r>
              <a:rPr lang="zh-CN" altLang="en-US" sz="4800" b="1" kern="0" dirty="0">
                <a:latin typeface="方正卡通简体" panose="02000000000000000000" pitchFamily="2" charset="-122"/>
                <a:ea typeface="方正卡通简体" panose="02000000000000000000" pitchFamily="2" charset="-122"/>
                <a:cs typeface="+mn-ea"/>
                <a:sym typeface="+mn-lt"/>
              </a:rPr>
              <a:t>的控制</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062324" y="2435631"/>
            <a:ext cx="10472738" cy="1047979"/>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200" b="0" i="0" dirty="0">
                <a:solidFill>
                  <a:srgbClr val="242021"/>
                </a:solidFill>
                <a:effectLst/>
                <a:latin typeface="Times New Roman" panose="02020603050405020304" pitchFamily="18" charset="0"/>
                <a:cs typeface="Times New Roman" panose="02020603050405020304" pitchFamily="18" charset="0"/>
              </a:rPr>
              <a:t>软件的</a:t>
            </a:r>
            <a:r>
              <a:rPr lang="en-US" altLang="zh-CN" sz="2200" b="0" i="0" dirty="0">
                <a:solidFill>
                  <a:srgbClr val="242021"/>
                </a:solidFill>
                <a:effectLst/>
                <a:latin typeface="Times New Roman" panose="02020603050405020304" pitchFamily="18" charset="0"/>
                <a:cs typeface="Times New Roman" panose="02020603050405020304" pitchFamily="18" charset="0"/>
              </a:rPr>
              <a:t>bug</a:t>
            </a:r>
            <a:r>
              <a:rPr lang="zh-CN" altLang="en-US" sz="2200" b="0" i="0" dirty="0">
                <a:solidFill>
                  <a:srgbClr val="242021"/>
                </a:solidFill>
                <a:effectLst/>
                <a:latin typeface="Times New Roman" panose="02020603050405020304" pitchFamily="18" charset="0"/>
                <a:cs typeface="Times New Roman" panose="02020603050405020304" pitchFamily="18" charset="0"/>
              </a:rPr>
              <a:t>，狭义上是指软件程序的漏洞或缺陷，广义上还包括测试过程或用户使用阶段所发现和提出的软件待改进的细节，包括设计上与需求文档存在差异的功能等。</a:t>
            </a:r>
            <a:endParaRPr lang="zh-CN" altLang="en-US" sz="2200" b="0" i="0" dirty="0">
              <a:solidFill>
                <a:srgbClr val="242021"/>
              </a:solidFill>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1062355" y="3765550"/>
            <a:ext cx="10399395" cy="1614805"/>
          </a:xfrm>
          <a:prstGeom prst="rect">
            <a:avLst/>
          </a:prstGeom>
          <a:noFill/>
        </p:spPr>
        <p:txBody>
          <a:bodyPr wrap="square">
            <a:spAutoFit/>
          </a:bodyPr>
          <a:lstStyle/>
          <a:p>
            <a:pPr>
              <a:lnSpc>
                <a:spcPct val="150000"/>
              </a:lnSpc>
            </a:pPr>
            <a:r>
              <a:rPr lang="zh-CN" altLang="en-US" sz="2200" dirty="0"/>
              <a:t>任何软件在发布时都不可能是零</a:t>
            </a:r>
            <a:r>
              <a:rPr lang="en-US" altLang="zh-CN" sz="2200" dirty="0"/>
              <a:t>bug</a:t>
            </a:r>
            <a:r>
              <a:rPr lang="zh-CN" altLang="en-US" sz="2200" dirty="0"/>
              <a:t>，很多情况下新发布的软件会存在着较多的</a:t>
            </a:r>
            <a:r>
              <a:rPr lang="en-US" altLang="zh-CN" sz="2200" dirty="0"/>
              <a:t>bug</a:t>
            </a:r>
            <a:r>
              <a:rPr lang="zh-CN" altLang="en-US" sz="2200" dirty="0"/>
              <a:t>。评价软件开发的优劣有一些标准。软件能力成熟度模型是一种对软件组织在定义、实施、度量、控制和改善其软件过程的实践中各个发展阶段的描述形成的标准。</a:t>
            </a:r>
            <a:endParaRPr lang="zh-CN" altLang="en-US"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bug</a:t>
            </a:r>
            <a:r>
              <a:rPr lang="zh-CN" altLang="en-US" sz="4800" b="1" kern="0" dirty="0">
                <a:latin typeface="方正卡通简体" panose="02000000000000000000" pitchFamily="2" charset="-122"/>
                <a:ea typeface="方正卡通简体" panose="02000000000000000000" pitchFamily="2" charset="-122"/>
                <a:cs typeface="+mn-ea"/>
                <a:sym typeface="+mn-lt"/>
              </a:rPr>
              <a:t>的控制</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52469" y="2000824"/>
            <a:ext cx="10472738" cy="1555811"/>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en-US" altLang="zh-CN" sz="2200" b="0" i="0" dirty="0">
                <a:solidFill>
                  <a:srgbClr val="242021"/>
                </a:solidFill>
                <a:effectLst/>
                <a:latin typeface="Times New Roman" panose="02020603050405020304" pitchFamily="18" charset="0"/>
                <a:cs typeface="Times New Roman" panose="02020603050405020304" pitchFamily="18" charset="0"/>
              </a:rPr>
              <a:t>CMM</a:t>
            </a:r>
            <a:r>
              <a:rPr lang="zh-CN" altLang="en-US" sz="2200" b="0" i="0" dirty="0">
                <a:solidFill>
                  <a:srgbClr val="242021"/>
                </a:solidFill>
                <a:effectLst/>
                <a:latin typeface="Times New Roman" panose="02020603050405020304" pitchFamily="18" charset="0"/>
                <a:cs typeface="Times New Roman" panose="02020603050405020304" pitchFamily="18" charset="0"/>
              </a:rPr>
              <a:t>是一种用于评价软件承包能力并帮助其改善软件质量的方法，侧重于软件开发过程的管理及工程能力的提高与评估。 </a:t>
            </a:r>
            <a:r>
              <a:rPr lang="en-US" altLang="zh-CN" sz="2200" b="0" i="0" dirty="0">
                <a:solidFill>
                  <a:srgbClr val="242021"/>
                </a:solidFill>
                <a:effectLst/>
                <a:latin typeface="Times New Roman" panose="02020603050405020304" pitchFamily="18" charset="0"/>
                <a:cs typeface="Times New Roman" panose="02020603050405020304" pitchFamily="18" charset="0"/>
              </a:rPr>
              <a:t>CMM</a:t>
            </a:r>
            <a:r>
              <a:rPr lang="zh-CN" altLang="en-US" sz="2200" b="0" i="0" dirty="0">
                <a:solidFill>
                  <a:srgbClr val="242021"/>
                </a:solidFill>
                <a:effectLst/>
                <a:latin typeface="Times New Roman" panose="02020603050405020304" pitchFamily="18" charset="0"/>
                <a:cs typeface="Times New Roman" panose="02020603050405020304" pitchFamily="18" charset="0"/>
              </a:rPr>
              <a:t>分为五个等级：一级为初始级，二级为可重复级，三级为已定义级，四级为已管理级，五级为优化级。</a:t>
            </a:r>
            <a:endParaRPr lang="zh-CN" altLang="en-US" sz="2200" b="0" i="0" dirty="0">
              <a:solidFill>
                <a:srgbClr val="242021"/>
              </a:solidFill>
              <a:effectLst/>
              <a:latin typeface="Times New Roman" panose="02020603050405020304" pitchFamily="18" charset="0"/>
              <a:cs typeface="Times New Roman" panose="02020603050405020304" pitchFamily="18" charset="0"/>
            </a:endParaRPr>
          </a:p>
        </p:txBody>
      </p:sp>
      <p:sp>
        <p:nvSpPr>
          <p:cNvPr id="6" name="文本框 5"/>
          <p:cNvSpPr txBox="1"/>
          <p:nvPr/>
        </p:nvSpPr>
        <p:spPr>
          <a:xfrm>
            <a:off x="1153160" y="3611245"/>
            <a:ext cx="9126220" cy="1106805"/>
          </a:xfrm>
          <a:prstGeom prst="rect">
            <a:avLst/>
          </a:prstGeom>
          <a:noFill/>
        </p:spPr>
        <p:txBody>
          <a:bodyPr wrap="square">
            <a:spAutoFit/>
          </a:bodyPr>
          <a:lstStyle/>
          <a:p>
            <a:pPr>
              <a:lnSpc>
                <a:spcPct val="150000"/>
              </a:lnSpc>
            </a:pPr>
            <a:r>
              <a:rPr lang="zh-CN" altLang="en-US" sz="2200" dirty="0"/>
              <a:t>其中，在软件过程管理中， </a:t>
            </a:r>
            <a:r>
              <a:rPr lang="en-US" altLang="zh-CN" sz="2200" dirty="0"/>
              <a:t>CMM</a:t>
            </a:r>
            <a:r>
              <a:rPr lang="zh-CN" altLang="en-US" sz="2200" dirty="0"/>
              <a:t>规范了软件开发质量的标准之一为</a:t>
            </a:r>
            <a:r>
              <a:rPr lang="en-US" altLang="zh-CN" sz="2200" dirty="0"/>
              <a:t>:</a:t>
            </a:r>
            <a:endParaRPr lang="en-US" altLang="zh-CN" sz="2200" dirty="0"/>
          </a:p>
          <a:p>
            <a:pPr>
              <a:lnSpc>
                <a:spcPct val="150000"/>
              </a:lnSpc>
            </a:pPr>
            <a:r>
              <a:rPr lang="zh-CN" altLang="en-US" sz="2200" dirty="0"/>
              <a:t>（ </a:t>
            </a:r>
            <a:r>
              <a:rPr lang="en-US" altLang="zh-CN" sz="2200" dirty="0"/>
              <a:t>bug</a:t>
            </a:r>
            <a:r>
              <a:rPr lang="zh-CN" altLang="en-US" sz="2200" dirty="0"/>
              <a:t>个数</a:t>
            </a:r>
            <a:r>
              <a:rPr lang="en-US" altLang="zh-CN" sz="2200" dirty="0"/>
              <a:t>/</a:t>
            </a:r>
            <a:r>
              <a:rPr lang="zh-CN" altLang="en-US" sz="2200" dirty="0"/>
              <a:t>千行源代码）：</a:t>
            </a:r>
            <a:endParaRPr lang="zh-CN" altLang="en-US" sz="2200" dirty="0"/>
          </a:p>
        </p:txBody>
      </p:sp>
      <p:pic>
        <p:nvPicPr>
          <p:cNvPr id="3" name="图片 2"/>
          <p:cNvPicPr>
            <a:picLocks noChangeAspect="1"/>
          </p:cNvPicPr>
          <p:nvPr/>
        </p:nvPicPr>
        <p:blipFill>
          <a:blip r:embed="rId1"/>
          <a:stretch>
            <a:fillRect/>
          </a:stretch>
        </p:blipFill>
        <p:spPr>
          <a:xfrm>
            <a:off x="4794790" y="4300728"/>
            <a:ext cx="5484305" cy="231640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a:t>
            </a:r>
            <a:r>
              <a:rPr lang="zh-CN" altLang="en-US" sz="4800" b="1" kern="0" dirty="0">
                <a:latin typeface="方正卡通简体" panose="02000000000000000000" pitchFamily="2" charset="-122"/>
                <a:ea typeface="方正卡通简体" panose="02000000000000000000" pitchFamily="2" charset="-122"/>
                <a:cs typeface="+mn-ea"/>
                <a:sym typeface="+mn-lt"/>
              </a:rPr>
              <a:t>如何 </a:t>
            </a:r>
            <a:r>
              <a:rPr lang="en-US" altLang="zh-CN" sz="4800" b="1" kern="0" dirty="0">
                <a:latin typeface="方正卡通简体" panose="02000000000000000000" pitchFamily="2" charset="-122"/>
                <a:ea typeface="方正卡通简体" panose="02000000000000000000" pitchFamily="2" charset="-122"/>
                <a:cs typeface="+mn-ea"/>
                <a:sym typeface="+mn-lt"/>
              </a:rPr>
              <a:t>Debug</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1399540" y="1867535"/>
            <a:ext cx="8091170" cy="553085"/>
          </a:xfrm>
          <a:prstGeom prst="rect">
            <a:avLst/>
          </a:prstGeom>
          <a:noFill/>
        </p:spPr>
        <p:txBody>
          <a:bodyPr wrap="square">
            <a:spAutoFit/>
          </a:bodyPr>
          <a:lstStyle/>
          <a:p>
            <a:pPr>
              <a:lnSpc>
                <a:spcPct val="150000"/>
              </a:lnSpc>
            </a:pPr>
            <a:r>
              <a:rPr lang="zh-CN" altLang="en-US" sz="2000" dirty="0"/>
              <a:t>对于初学者来说，调试程序的技术手段还不熟悉，可多从等方面入手。</a:t>
            </a:r>
            <a:endParaRPr lang="zh-CN" altLang="en-US" sz="2000" dirty="0"/>
          </a:p>
        </p:txBody>
      </p:sp>
      <p:sp>
        <p:nvSpPr>
          <p:cNvPr id="7" name="文本框 6"/>
          <p:cNvSpPr txBox="1"/>
          <p:nvPr/>
        </p:nvSpPr>
        <p:spPr>
          <a:xfrm>
            <a:off x="561975" y="2261060"/>
            <a:ext cx="3562350" cy="580415"/>
          </a:xfrm>
          <a:prstGeom prst="rect">
            <a:avLst/>
          </a:prstGeom>
          <a:noFill/>
        </p:spPr>
        <p:txBody>
          <a:bodyPr wrap="square">
            <a:spAutoFit/>
          </a:bodyPr>
          <a:lstStyle/>
          <a:p>
            <a:pPr>
              <a:lnSpc>
                <a:spcPct val="150000"/>
              </a:lnSpc>
            </a:pPr>
            <a:r>
              <a:rPr lang="zh-CN" altLang="en-US" sz="2400" dirty="0">
                <a:solidFill>
                  <a:srgbClr val="FF0000"/>
                </a:solidFill>
              </a:rPr>
              <a:t>（</a:t>
            </a:r>
            <a:r>
              <a:rPr lang="en-US" altLang="zh-CN" sz="2400" dirty="0">
                <a:solidFill>
                  <a:srgbClr val="FF0000"/>
                </a:solidFill>
              </a:rPr>
              <a:t>1</a:t>
            </a:r>
            <a:r>
              <a:rPr lang="zh-CN" altLang="en-US" sz="2400" dirty="0">
                <a:solidFill>
                  <a:srgbClr val="FF0000"/>
                </a:solidFill>
              </a:rPr>
              <a:t>）学会看报错信息</a:t>
            </a:r>
            <a:endParaRPr lang="zh-CN" altLang="en-US" sz="2400" dirty="0">
              <a:solidFill>
                <a:srgbClr val="FF0000"/>
              </a:solidFill>
            </a:endParaRPr>
          </a:p>
        </p:txBody>
      </p:sp>
      <p:sp>
        <p:nvSpPr>
          <p:cNvPr id="8" name="文本框 7"/>
          <p:cNvSpPr txBox="1"/>
          <p:nvPr/>
        </p:nvSpPr>
        <p:spPr>
          <a:xfrm>
            <a:off x="1062512" y="2867997"/>
            <a:ext cx="10594182" cy="960776"/>
          </a:xfrm>
          <a:prstGeom prst="rect">
            <a:avLst/>
          </a:prstGeom>
          <a:noFill/>
        </p:spPr>
        <p:txBody>
          <a:bodyPr wrap="square">
            <a:spAutoFit/>
          </a:bodyPr>
          <a:lstStyle/>
          <a:p>
            <a:pPr>
              <a:lnSpc>
                <a:spcPct val="150000"/>
              </a:lnSpc>
            </a:pPr>
            <a:r>
              <a:rPr lang="zh-CN" altLang="en-US" sz="2000" dirty="0"/>
              <a:t>程序</a:t>
            </a:r>
            <a:r>
              <a:rPr lang="en-US" altLang="zh-CN" sz="2000" dirty="0"/>
              <a:t>bug</a:t>
            </a:r>
            <a:r>
              <a:rPr lang="zh-CN" altLang="en-US" sz="2000" dirty="0"/>
              <a:t>的出现，一般是在程序运行时才发现的。这个时候，开发环境或程序运行界面都会中断并显示报错信息。第一时间应该去仔细查看报错信息，定位到报错的位置和分析出错原因</a:t>
            </a:r>
            <a:endParaRPr lang="zh-CN" altLang="en-US" sz="2000" dirty="0"/>
          </a:p>
        </p:txBody>
      </p:sp>
      <p:sp>
        <p:nvSpPr>
          <p:cNvPr id="10" name="文本框 9"/>
          <p:cNvSpPr txBox="1"/>
          <p:nvPr/>
        </p:nvSpPr>
        <p:spPr>
          <a:xfrm>
            <a:off x="1062512" y="3845770"/>
            <a:ext cx="10594182" cy="1422441"/>
          </a:xfrm>
          <a:prstGeom prst="rect">
            <a:avLst/>
          </a:prstGeom>
          <a:noFill/>
        </p:spPr>
        <p:txBody>
          <a:bodyPr wrap="square">
            <a:spAutoFit/>
          </a:bodyPr>
          <a:lstStyle/>
          <a:p>
            <a:pPr>
              <a:lnSpc>
                <a:spcPct val="150000"/>
              </a:lnSpc>
            </a:pPr>
            <a:r>
              <a:rPr lang="zh-CN" altLang="en-US" sz="2000" dirty="0"/>
              <a:t>由于报错信息都是以英文显示，很多初学者怕看报错信息。这方面的困难应该尽早克服，应该学会从报错信息寻找问题线索。如果因为报错信息常含有专业性词汇而读不懂，可以通过搜索引擎去查询，寻求答案。</a:t>
            </a:r>
            <a:endParaRPr lang="zh-CN" altLang="en-US" sz="2000" dirty="0"/>
          </a:p>
        </p:txBody>
      </p:sp>
      <p:sp>
        <p:nvSpPr>
          <p:cNvPr id="12" name="文本框 11"/>
          <p:cNvSpPr txBox="1"/>
          <p:nvPr/>
        </p:nvSpPr>
        <p:spPr>
          <a:xfrm>
            <a:off x="1062512" y="5285208"/>
            <a:ext cx="10594182" cy="960776"/>
          </a:xfrm>
          <a:prstGeom prst="rect">
            <a:avLst/>
          </a:prstGeom>
          <a:noFill/>
        </p:spPr>
        <p:txBody>
          <a:bodyPr wrap="square">
            <a:spAutoFit/>
          </a:bodyPr>
          <a:lstStyle/>
          <a:p>
            <a:pPr>
              <a:lnSpc>
                <a:spcPct val="150000"/>
              </a:lnSpc>
            </a:pPr>
            <a:r>
              <a:rPr lang="zh-CN" altLang="en-US" sz="2000" dirty="0"/>
              <a:t>当然，程序</a:t>
            </a:r>
            <a:r>
              <a:rPr lang="en-US" altLang="zh-CN" sz="2000" dirty="0"/>
              <a:t>bug</a:t>
            </a:r>
            <a:r>
              <a:rPr lang="zh-CN" altLang="en-US" sz="2000" dirty="0"/>
              <a:t>不一定就在报错位置，但是一般都与该位置相关。可以去检查相关联的结构体或表达式，比如括号或引号对、缩进块、变量的一致性等，去寻找问题的根源。</a:t>
            </a:r>
            <a:endParaRPr lang="zh-CN" alt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a:t>
            </a:r>
            <a:r>
              <a:rPr lang="zh-CN" altLang="en-US" sz="4800" b="1" kern="0" dirty="0">
                <a:latin typeface="方正卡通简体" panose="02000000000000000000" pitchFamily="2" charset="-122"/>
                <a:ea typeface="方正卡通简体" panose="02000000000000000000" pitchFamily="2" charset="-122"/>
                <a:cs typeface="+mn-ea"/>
                <a:sym typeface="+mn-lt"/>
              </a:rPr>
              <a:t>如何 </a:t>
            </a:r>
            <a:r>
              <a:rPr lang="en-US" altLang="zh-CN" sz="4800" b="1" kern="0" dirty="0">
                <a:latin typeface="方正卡通简体" panose="02000000000000000000" pitchFamily="2" charset="-122"/>
                <a:ea typeface="方正卡通简体" panose="02000000000000000000" pitchFamily="2" charset="-122"/>
                <a:cs typeface="+mn-ea"/>
                <a:sym typeface="+mn-lt"/>
              </a:rPr>
              <a:t>Debug</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970280" y="2277925"/>
            <a:ext cx="4572000" cy="580415"/>
          </a:xfrm>
          <a:prstGeom prst="rect">
            <a:avLst/>
          </a:prstGeom>
          <a:noFill/>
        </p:spPr>
        <p:txBody>
          <a:bodyPr wrap="square">
            <a:spAutoFit/>
          </a:bodyPr>
          <a:lstStyle/>
          <a:p>
            <a:pPr>
              <a:lnSpc>
                <a:spcPct val="150000"/>
              </a:lnSpc>
            </a:pPr>
            <a:r>
              <a:rPr lang="zh-CN" altLang="en-US" sz="2400" dirty="0">
                <a:solidFill>
                  <a:srgbClr val="FF0000"/>
                </a:solidFill>
              </a:rPr>
              <a:t>（</a:t>
            </a:r>
            <a:r>
              <a:rPr lang="en-US" altLang="zh-CN" sz="2400" dirty="0">
                <a:solidFill>
                  <a:srgbClr val="FF0000"/>
                </a:solidFill>
              </a:rPr>
              <a:t>2</a:t>
            </a:r>
            <a:r>
              <a:rPr lang="zh-CN" altLang="en-US" sz="2400" dirty="0">
                <a:solidFill>
                  <a:srgbClr val="FF0000"/>
                </a:solidFill>
              </a:rPr>
              <a:t>）观察和分析非语法错误</a:t>
            </a:r>
            <a:endParaRPr lang="zh-CN" altLang="en-US" sz="2400" dirty="0">
              <a:solidFill>
                <a:srgbClr val="FF0000"/>
              </a:solidFill>
            </a:endParaRPr>
          </a:p>
        </p:txBody>
      </p:sp>
      <p:sp>
        <p:nvSpPr>
          <p:cNvPr id="8" name="文本框 7"/>
          <p:cNvSpPr txBox="1"/>
          <p:nvPr/>
        </p:nvSpPr>
        <p:spPr>
          <a:xfrm>
            <a:off x="970280" y="2999105"/>
            <a:ext cx="10803890" cy="2122805"/>
          </a:xfrm>
          <a:prstGeom prst="rect">
            <a:avLst/>
          </a:prstGeom>
          <a:noFill/>
        </p:spPr>
        <p:txBody>
          <a:bodyPr wrap="square">
            <a:spAutoFit/>
          </a:bodyPr>
          <a:lstStyle/>
          <a:p>
            <a:pPr>
              <a:lnSpc>
                <a:spcPct val="150000"/>
              </a:lnSpc>
            </a:pPr>
            <a:r>
              <a:rPr lang="zh-CN" altLang="en-US" sz="2200" dirty="0"/>
              <a:t>对于非语法错误，不能直接发现错误。可以充分利用</a:t>
            </a:r>
            <a:r>
              <a:rPr lang="en-US" altLang="zh-CN" sz="2200" dirty="0"/>
              <a:t>print</a:t>
            </a:r>
            <a:r>
              <a:rPr lang="zh-CN" altLang="en-US" sz="2200" dirty="0"/>
              <a:t>语句输出变量或表达式在各个运算阶段的值，有助于发现编程过程中存在的逻辑错误。例如，在程序的各个分支增加一些</a:t>
            </a:r>
            <a:r>
              <a:rPr lang="en-US" altLang="zh-CN" sz="2200" dirty="0"/>
              <a:t>print</a:t>
            </a:r>
            <a:r>
              <a:rPr lang="zh-CN" altLang="en-US" sz="2200" dirty="0"/>
              <a:t>输出，有助于发现哪些路径没有经过，哪些循环层次没有遍历；多利用</a:t>
            </a:r>
            <a:r>
              <a:rPr lang="en-US" altLang="zh-CN" sz="2200" dirty="0"/>
              <a:t>print</a:t>
            </a:r>
            <a:r>
              <a:rPr lang="zh-CN" altLang="en-US" sz="2200" dirty="0"/>
              <a:t>输出各变量或表达式的值，有助于发现运算中的设计错误。</a:t>
            </a:r>
            <a:endParaRPr lang="en-US" altLang="zh-CN" sz="2200" dirty="0"/>
          </a:p>
        </p:txBody>
      </p:sp>
      <p:pic>
        <p:nvPicPr>
          <p:cNvPr id="2" name="图片 1"/>
          <p:cNvPicPr>
            <a:picLocks noChangeAspect="1"/>
          </p:cNvPicPr>
          <p:nvPr/>
        </p:nvPicPr>
        <p:blipFill>
          <a:blip r:embed="rId1"/>
          <a:stretch>
            <a:fillRect/>
          </a:stretch>
        </p:blipFill>
        <p:spPr>
          <a:xfrm>
            <a:off x="9739807" y="4569239"/>
            <a:ext cx="1780186" cy="215817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a:t>
            </a:r>
            <a:r>
              <a:rPr lang="zh-CN" altLang="en-US" sz="4800" b="1" kern="0" dirty="0">
                <a:latin typeface="方正卡通简体" panose="02000000000000000000" pitchFamily="2" charset="-122"/>
                <a:ea typeface="方正卡通简体" panose="02000000000000000000" pitchFamily="2" charset="-122"/>
                <a:cs typeface="+mn-ea"/>
                <a:sym typeface="+mn-lt"/>
              </a:rPr>
              <a:t>如何 </a:t>
            </a:r>
            <a:r>
              <a:rPr lang="en-US" altLang="zh-CN" sz="4800" b="1" kern="0" dirty="0">
                <a:latin typeface="方正卡通简体" panose="02000000000000000000" pitchFamily="2" charset="-122"/>
                <a:ea typeface="方正卡通简体" panose="02000000000000000000" pitchFamily="2" charset="-122"/>
                <a:cs typeface="+mn-ea"/>
                <a:sym typeface="+mn-lt"/>
              </a:rPr>
              <a:t>Debug</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838835" y="2284275"/>
            <a:ext cx="7656372" cy="580415"/>
          </a:xfrm>
          <a:prstGeom prst="rect">
            <a:avLst/>
          </a:prstGeom>
          <a:noFill/>
        </p:spPr>
        <p:txBody>
          <a:bodyPr wrap="square">
            <a:spAutoFit/>
          </a:bodyPr>
          <a:lstStyle/>
          <a:p>
            <a:pPr>
              <a:lnSpc>
                <a:spcPct val="150000"/>
              </a:lnSpc>
            </a:pPr>
            <a:r>
              <a:rPr lang="zh-CN" altLang="en-US" sz="2400" dirty="0">
                <a:solidFill>
                  <a:srgbClr val="FF0000"/>
                </a:solidFill>
              </a:rPr>
              <a:t>（</a:t>
            </a:r>
            <a:r>
              <a:rPr lang="en-US" altLang="zh-CN" sz="2400" dirty="0">
                <a:solidFill>
                  <a:srgbClr val="FF0000"/>
                </a:solidFill>
              </a:rPr>
              <a:t>3</a:t>
            </a:r>
            <a:r>
              <a:rPr lang="zh-CN" altLang="en-US" sz="2400" dirty="0">
                <a:solidFill>
                  <a:srgbClr val="FF0000"/>
                </a:solidFill>
              </a:rPr>
              <a:t>）选用调试功能强的软件集成开发环境（ </a:t>
            </a:r>
            <a:r>
              <a:rPr lang="en-US" altLang="zh-CN" sz="2400" dirty="0">
                <a:solidFill>
                  <a:srgbClr val="FF0000"/>
                </a:solidFill>
              </a:rPr>
              <a:t>IDE</a:t>
            </a:r>
            <a:r>
              <a:rPr lang="zh-CN" altLang="en-US" sz="2400" dirty="0">
                <a:solidFill>
                  <a:srgbClr val="FF0000"/>
                </a:solidFill>
              </a:rPr>
              <a:t>）</a:t>
            </a:r>
            <a:endParaRPr lang="zh-CN" altLang="en-US" sz="2400" dirty="0">
              <a:solidFill>
                <a:srgbClr val="FF0000"/>
              </a:solidFill>
            </a:endParaRPr>
          </a:p>
        </p:txBody>
      </p:sp>
      <p:sp>
        <p:nvSpPr>
          <p:cNvPr id="8" name="文本框 7"/>
          <p:cNvSpPr txBox="1"/>
          <p:nvPr/>
        </p:nvSpPr>
        <p:spPr>
          <a:xfrm>
            <a:off x="838835" y="3171825"/>
            <a:ext cx="11029950" cy="1614805"/>
          </a:xfrm>
          <a:prstGeom prst="rect">
            <a:avLst/>
          </a:prstGeom>
          <a:noFill/>
        </p:spPr>
        <p:txBody>
          <a:bodyPr wrap="square">
            <a:spAutoFit/>
          </a:bodyPr>
          <a:lstStyle/>
          <a:p>
            <a:pPr>
              <a:lnSpc>
                <a:spcPct val="150000"/>
              </a:lnSpc>
            </a:pPr>
            <a:r>
              <a:rPr lang="zh-CN" altLang="en-US" sz="2200" dirty="0"/>
              <a:t>软件集成开发环境（ </a:t>
            </a:r>
            <a:r>
              <a:rPr lang="en-US" altLang="zh-CN" sz="2200" dirty="0"/>
              <a:t>IDE</a:t>
            </a:r>
            <a:r>
              <a:rPr lang="zh-CN" altLang="en-US" sz="2200" dirty="0"/>
              <a:t>）对编写程序和调试程序都是很有帮助的，比如保留字的提示、拼写错误、缩进对齐错误等， </a:t>
            </a:r>
            <a:r>
              <a:rPr lang="en-US" altLang="zh-CN" sz="2200" dirty="0"/>
              <a:t>IDE</a:t>
            </a:r>
            <a:r>
              <a:rPr lang="zh-CN" altLang="en-US" sz="2200" dirty="0"/>
              <a:t>都可以直接给出高亮指示或动态提示。功能强大的</a:t>
            </a:r>
            <a:r>
              <a:rPr lang="en-US" altLang="zh-CN" sz="2200" dirty="0"/>
              <a:t>IDE</a:t>
            </a:r>
            <a:r>
              <a:rPr lang="zh-CN" altLang="en-US" sz="2200" dirty="0"/>
              <a:t>还有动态帮助甚至自动补全代码的能力，可以减少很多拼写错误。</a:t>
            </a:r>
            <a:endParaRPr lang="zh-CN" altLang="en-US" sz="2200" dirty="0"/>
          </a:p>
        </p:txBody>
      </p:sp>
      <p:pic>
        <p:nvPicPr>
          <p:cNvPr id="2" name="图片 1"/>
          <p:cNvPicPr>
            <a:picLocks noChangeAspect="1"/>
          </p:cNvPicPr>
          <p:nvPr/>
        </p:nvPicPr>
        <p:blipFill>
          <a:blip r:embed="rId1"/>
          <a:stretch>
            <a:fillRect/>
          </a:stretch>
        </p:blipFill>
        <p:spPr>
          <a:xfrm>
            <a:off x="9739807" y="4569239"/>
            <a:ext cx="1780186" cy="215817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544600" y="982137"/>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小结</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3166241" y="2497537"/>
            <a:ext cx="4335649" cy="669863"/>
          </a:xfrm>
          <a:prstGeom prst="rect">
            <a:avLst/>
          </a:prstGeom>
          <a:noFill/>
        </p:spPr>
        <p:txBody>
          <a:bodyPr wrap="square" rtlCol="0" anchor="ctr">
            <a:spAutoFit/>
          </a:bodyPr>
          <a:lstStyle/>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2800" dirty="0">
                <a:solidFill>
                  <a:srgbClr val="242021"/>
                </a:solidFill>
                <a:latin typeface="FZLANTY_XIANJW--GB1-0"/>
              </a:rPr>
              <a:t>语句的认识</a:t>
            </a:r>
            <a:endParaRPr lang="zh-CN" altLang="en-US" sz="2800" b="0" i="0" dirty="0">
              <a:solidFill>
                <a:srgbClr val="FF0000"/>
              </a:solidFill>
              <a:effectLst/>
              <a:latin typeface="FZLANTY_XIANJW--GB1-0"/>
            </a:endParaRPr>
          </a:p>
        </p:txBody>
      </p:sp>
      <p:pic>
        <p:nvPicPr>
          <p:cNvPr id="2" name="图片 1"/>
          <p:cNvPicPr>
            <a:picLocks noChangeAspect="1"/>
          </p:cNvPicPr>
          <p:nvPr/>
        </p:nvPicPr>
        <p:blipFill>
          <a:blip r:embed="rId1"/>
          <a:stretch>
            <a:fillRect/>
          </a:stretch>
        </p:blipFill>
        <p:spPr>
          <a:xfrm>
            <a:off x="10068649" y="1380351"/>
            <a:ext cx="1061027" cy="2048649"/>
          </a:xfrm>
          <a:prstGeom prst="rect">
            <a:avLst/>
          </a:prstGeom>
        </p:spPr>
      </p:pic>
      <p:sp>
        <p:nvSpPr>
          <p:cNvPr id="7" name="文本框 6"/>
          <p:cNvSpPr txBox="1"/>
          <p:nvPr/>
        </p:nvSpPr>
        <p:spPr>
          <a:xfrm>
            <a:off x="3636010" y="3199765"/>
            <a:ext cx="5379720" cy="598805"/>
          </a:xfrm>
          <a:prstGeom prst="rect">
            <a:avLst/>
          </a:prstGeom>
          <a:noFill/>
        </p:spPr>
        <p:txBody>
          <a:bodyPr wrap="square">
            <a:spAutoFit/>
          </a:bodyPr>
          <a:lstStyle/>
          <a:p>
            <a:pPr>
              <a:lnSpc>
                <a:spcPct val="150000"/>
              </a:lnSpc>
            </a:pPr>
            <a:r>
              <a:rPr lang="en-US" altLang="zh-CN" sz="2200" dirty="0"/>
              <a:t>break</a:t>
            </a:r>
            <a:r>
              <a:rPr lang="zh-CN" altLang="en-US" sz="2200" dirty="0"/>
              <a:t>语句、</a:t>
            </a:r>
            <a:r>
              <a:rPr lang="en-US" altLang="zh-CN" sz="2200" dirty="0"/>
              <a:t>continue</a:t>
            </a:r>
            <a:r>
              <a:rPr lang="zh-CN" altLang="en-US" sz="2200" dirty="0"/>
              <a:t>语句、</a:t>
            </a:r>
            <a:r>
              <a:rPr lang="en-US" altLang="zh-CN" sz="2200" dirty="0"/>
              <a:t>pass</a:t>
            </a:r>
            <a:r>
              <a:rPr lang="zh-CN" altLang="en-US" sz="2200" dirty="0"/>
              <a:t>语句</a:t>
            </a:r>
            <a:endParaRPr lang="zh-CN" altLang="en-US" sz="2200" dirty="0"/>
          </a:p>
        </p:txBody>
      </p:sp>
      <p:sp>
        <p:nvSpPr>
          <p:cNvPr id="9" name="文本框 8"/>
          <p:cNvSpPr txBox="1"/>
          <p:nvPr/>
        </p:nvSpPr>
        <p:spPr>
          <a:xfrm>
            <a:off x="3166241" y="3952448"/>
            <a:ext cx="6096000" cy="661848"/>
          </a:xfrm>
          <a:prstGeom prst="rect">
            <a:avLst/>
          </a:prstGeom>
          <a:noFill/>
        </p:spPr>
        <p:txBody>
          <a:bodyPr wrap="square">
            <a:spAutoFit/>
          </a:bodyPr>
          <a:lstStyle/>
          <a:p>
            <a:pPr marL="457200" indent="-457200">
              <a:lnSpc>
                <a:spcPct val="150000"/>
              </a:lnSpc>
              <a:buFont typeface="Wingdings" panose="05000000000000000000" pitchFamily="2" charset="2"/>
              <a:buChar char="l"/>
            </a:pPr>
            <a:r>
              <a:rPr lang="zh-CN" altLang="en-US" sz="2800" dirty="0"/>
              <a:t>数字的猜测</a:t>
            </a:r>
            <a:endParaRPr lang="zh-CN" altLang="en-US" sz="2800" dirty="0"/>
          </a:p>
        </p:txBody>
      </p:sp>
      <p:sp>
        <p:nvSpPr>
          <p:cNvPr id="10" name="文本框 9"/>
          <p:cNvSpPr txBox="1"/>
          <p:nvPr/>
        </p:nvSpPr>
        <p:spPr>
          <a:xfrm>
            <a:off x="3636289" y="4827391"/>
            <a:ext cx="6096000" cy="539763"/>
          </a:xfrm>
          <a:prstGeom prst="rect">
            <a:avLst/>
          </a:prstGeom>
          <a:noFill/>
        </p:spPr>
        <p:txBody>
          <a:bodyPr wrap="square">
            <a:spAutoFit/>
          </a:bodyPr>
          <a:lstStyle/>
          <a:p>
            <a:pPr>
              <a:lnSpc>
                <a:spcPct val="150000"/>
              </a:lnSpc>
            </a:pPr>
            <a:r>
              <a:rPr lang="zh-CN" altLang="en-US" sz="2200" dirty="0"/>
              <a:t>奇葩国号码、猜数字</a:t>
            </a:r>
            <a:endParaRPr lang="zh-CN" altLang="en-US"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897551"/>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猴子分桃</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1104265" y="2252345"/>
            <a:ext cx="10498455" cy="2861310"/>
          </a:xfrm>
          <a:prstGeom prst="rect">
            <a:avLst/>
          </a:prstGeom>
          <a:noFill/>
        </p:spPr>
        <p:txBody>
          <a:bodyPr wrap="square">
            <a:spAutoFit/>
          </a:bodyPr>
          <a:lstStyle/>
          <a:p>
            <a:pPr>
              <a:lnSpc>
                <a:spcPct val="150000"/>
              </a:lnSpc>
            </a:pPr>
            <a:r>
              <a:rPr lang="en-US" altLang="zh-CN" sz="2000" dirty="0"/>
              <a:t>5</a:t>
            </a:r>
            <a:r>
              <a:rPr lang="zh-CN" altLang="en-US" sz="2000" dirty="0"/>
              <a:t>只猴子一起摘了一堆桃子，因为太累了，它们商量决定，先睡一觉再分。过了不知多久，来了一只猴子，它见别的猴子没来，便将这</a:t>
            </a:r>
            <a:r>
              <a:rPr lang="en-US" altLang="zh-CN" sz="2000" dirty="0"/>
              <a:t>1</a:t>
            </a:r>
            <a:r>
              <a:rPr lang="zh-CN" altLang="en-US" sz="2000" dirty="0"/>
              <a:t>堆桃子平均分成</a:t>
            </a:r>
            <a:r>
              <a:rPr lang="en-US" altLang="zh-CN" sz="2000" dirty="0"/>
              <a:t>5</a:t>
            </a:r>
            <a:r>
              <a:rPr lang="zh-CN" altLang="en-US" sz="2000" dirty="0"/>
              <a:t>份，结果多了</a:t>
            </a:r>
            <a:r>
              <a:rPr lang="en-US" altLang="zh-CN" sz="2000" dirty="0"/>
              <a:t>1</a:t>
            </a:r>
            <a:r>
              <a:rPr lang="zh-CN" altLang="en-US" sz="2000" dirty="0"/>
              <a:t>个，就将多的这个吃了，拿走其中的</a:t>
            </a:r>
            <a:r>
              <a:rPr lang="en-US" altLang="zh-CN" sz="2000" dirty="0"/>
              <a:t>1</a:t>
            </a:r>
            <a:r>
              <a:rPr lang="zh-CN" altLang="en-US" sz="2000" dirty="0"/>
              <a:t>堆。又过了不知多久，第</a:t>
            </a:r>
            <a:r>
              <a:rPr lang="en-US" altLang="zh-CN" sz="2000" dirty="0"/>
              <a:t>2</a:t>
            </a:r>
            <a:r>
              <a:rPr lang="zh-CN" altLang="en-US" sz="2000" dirty="0"/>
              <a:t>只猴子来了，它不知道有</a:t>
            </a:r>
            <a:r>
              <a:rPr lang="en-US" altLang="zh-CN" sz="2000" dirty="0"/>
              <a:t>1</a:t>
            </a:r>
            <a:r>
              <a:rPr lang="zh-CN" altLang="en-US" sz="2000" dirty="0"/>
              <a:t>个同伴已经来过，还以为自己是第</a:t>
            </a:r>
            <a:r>
              <a:rPr lang="en-US" altLang="zh-CN" sz="2000" dirty="0"/>
              <a:t>1</a:t>
            </a:r>
            <a:r>
              <a:rPr lang="zh-CN" altLang="en-US" sz="2000" dirty="0"/>
              <a:t>个呢，于是将地上的桃子堆起来，平均分成</a:t>
            </a:r>
            <a:r>
              <a:rPr lang="en-US" altLang="zh-CN" sz="2000" dirty="0"/>
              <a:t>5</a:t>
            </a:r>
            <a:r>
              <a:rPr lang="zh-CN" altLang="en-US" sz="2000" dirty="0"/>
              <a:t>份，发现也多了</a:t>
            </a:r>
            <a:r>
              <a:rPr lang="en-US" altLang="zh-CN" sz="2000" dirty="0"/>
              <a:t>1</a:t>
            </a:r>
            <a:r>
              <a:rPr lang="zh-CN" altLang="en-US" sz="2000" dirty="0"/>
              <a:t>个，同样吃了这</a:t>
            </a:r>
            <a:r>
              <a:rPr lang="en-US" altLang="zh-CN" sz="2000" dirty="0"/>
              <a:t>1</a:t>
            </a:r>
            <a:r>
              <a:rPr lang="zh-CN" altLang="en-US" sz="2000" dirty="0"/>
              <a:t>个，拿走其中的</a:t>
            </a:r>
            <a:r>
              <a:rPr lang="en-US" altLang="zh-CN" sz="2000" dirty="0"/>
              <a:t>1</a:t>
            </a:r>
            <a:r>
              <a:rPr lang="zh-CN" altLang="en-US" sz="2000" dirty="0"/>
              <a:t>堆。第</a:t>
            </a:r>
            <a:r>
              <a:rPr lang="en-US" altLang="zh-CN" sz="2000" dirty="0"/>
              <a:t>3</a:t>
            </a:r>
            <a:r>
              <a:rPr lang="zh-CN" altLang="en-US" sz="2000" dirty="0"/>
              <a:t>只、第</a:t>
            </a:r>
            <a:r>
              <a:rPr lang="en-US" altLang="zh-CN" sz="2000" dirty="0"/>
              <a:t>4</a:t>
            </a:r>
            <a:r>
              <a:rPr lang="zh-CN" altLang="en-US" sz="2000" dirty="0"/>
              <a:t>只、第</a:t>
            </a:r>
            <a:r>
              <a:rPr lang="en-US" altLang="zh-CN" sz="2000" dirty="0"/>
              <a:t>5</a:t>
            </a:r>
            <a:r>
              <a:rPr lang="zh-CN" altLang="en-US" sz="2000" dirty="0"/>
              <a:t>只猴子都是这样</a:t>
            </a:r>
            <a:r>
              <a:rPr lang="en-US" altLang="zh-CN" sz="2000" dirty="0"/>
              <a:t>……</a:t>
            </a:r>
            <a:r>
              <a:rPr lang="zh-CN" altLang="en-US" sz="2000" dirty="0"/>
              <a:t>。问这</a:t>
            </a:r>
            <a:r>
              <a:rPr lang="en-US" altLang="zh-CN" sz="2000" dirty="0"/>
              <a:t>5</a:t>
            </a:r>
            <a:r>
              <a:rPr lang="zh-CN" altLang="en-US" sz="2000" dirty="0"/>
              <a:t>只猴子至少摘了多少个桃子？第</a:t>
            </a:r>
            <a:r>
              <a:rPr lang="en-US" altLang="zh-CN" sz="2000" dirty="0"/>
              <a:t>5</a:t>
            </a:r>
            <a:r>
              <a:rPr lang="zh-CN" altLang="en-US" sz="2000" dirty="0"/>
              <a:t>只猴子走后还剩多少个桃子？</a:t>
            </a:r>
            <a:endParaRPr lang="zh-CN" altLang="en-US" sz="2000" dirty="0"/>
          </a:p>
        </p:txBody>
      </p:sp>
      <p:pic>
        <p:nvPicPr>
          <p:cNvPr id="2" name="图片 1"/>
          <p:cNvPicPr>
            <a:picLocks noChangeAspect="1"/>
          </p:cNvPicPr>
          <p:nvPr/>
        </p:nvPicPr>
        <p:blipFill>
          <a:blip r:embed="rId1"/>
          <a:stretch>
            <a:fillRect/>
          </a:stretch>
        </p:blipFill>
        <p:spPr>
          <a:xfrm>
            <a:off x="9430562" y="4577494"/>
            <a:ext cx="1780186" cy="215817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1001516"/>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课后作业</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189717" y="2161545"/>
            <a:ext cx="9355365" cy="1141338"/>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400" b="0" i="0" dirty="0">
                <a:solidFill>
                  <a:srgbClr val="242021"/>
                </a:solidFill>
                <a:effectLst/>
                <a:latin typeface="FZLANTY_XIANJW--GB1-0"/>
              </a:rPr>
              <a:t>请利用循环结构及终止控制方法设计分桃程序，先画出程序流程图，然后完成</a:t>
            </a:r>
            <a:r>
              <a:rPr lang="en-US" altLang="zh-CN" sz="2400" b="0" i="0" dirty="0">
                <a:solidFill>
                  <a:srgbClr val="242021"/>
                </a:solidFill>
                <a:effectLst/>
                <a:latin typeface="FZLANTY_XIANJW--GB1-0"/>
              </a:rPr>
              <a:t>Python</a:t>
            </a:r>
            <a:r>
              <a:rPr lang="zh-CN" altLang="en-US" sz="2400" b="0" i="0" dirty="0">
                <a:solidFill>
                  <a:srgbClr val="242021"/>
                </a:solidFill>
                <a:effectLst/>
                <a:latin typeface="FZLANTY_XIANJW--GB1-0"/>
              </a:rPr>
              <a:t>编程。在</a:t>
            </a:r>
            <a:r>
              <a:rPr lang="en-US" altLang="zh-CN" sz="2400" b="0" i="0" dirty="0">
                <a:solidFill>
                  <a:srgbClr val="242021"/>
                </a:solidFill>
                <a:effectLst/>
                <a:latin typeface="FZLANTY_XIANJW--GB1-0"/>
              </a:rPr>
              <a:t>IDLE</a:t>
            </a:r>
            <a:r>
              <a:rPr lang="zh-CN" altLang="en-US" sz="2400" b="0" i="0" dirty="0">
                <a:solidFill>
                  <a:srgbClr val="242021"/>
                </a:solidFill>
                <a:effectLst/>
                <a:latin typeface="FZLANTY_XIANJW--GB1-0"/>
              </a:rPr>
              <a:t>中完成调试并运行出计算结果。</a:t>
            </a:r>
            <a:endParaRPr lang="zh-CN" altLang="en-US" sz="2400" b="0" i="0" dirty="0">
              <a:solidFill>
                <a:srgbClr val="FF0000"/>
              </a:solidFill>
              <a:effectLst/>
              <a:latin typeface="FZLANTY_XIANJW--GB1-0"/>
            </a:endParaRPr>
          </a:p>
        </p:txBody>
      </p:sp>
      <p:pic>
        <p:nvPicPr>
          <p:cNvPr id="2" name="图片 1"/>
          <p:cNvPicPr>
            <a:picLocks noChangeAspect="1"/>
          </p:cNvPicPr>
          <p:nvPr/>
        </p:nvPicPr>
        <p:blipFill>
          <a:blip r:embed="rId1"/>
          <a:stretch>
            <a:fillRect/>
          </a:stretch>
        </p:blipFill>
        <p:spPr>
          <a:xfrm>
            <a:off x="10432536" y="900522"/>
            <a:ext cx="1061027" cy="2048649"/>
          </a:xfrm>
          <a:prstGeom prst="rect">
            <a:avLst/>
          </a:prstGeom>
        </p:spPr>
      </p:pic>
      <p:pic>
        <p:nvPicPr>
          <p:cNvPr id="4" name="图片 3"/>
          <p:cNvPicPr>
            <a:picLocks noChangeAspect="1"/>
          </p:cNvPicPr>
          <p:nvPr/>
        </p:nvPicPr>
        <p:blipFill>
          <a:blip r:embed="rId2"/>
          <a:stretch>
            <a:fillRect/>
          </a:stretch>
        </p:blipFill>
        <p:spPr>
          <a:xfrm>
            <a:off x="4048125" y="3539582"/>
            <a:ext cx="4095750" cy="28790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180015" y="2014078"/>
            <a:ext cx="4519804" cy="1048976"/>
            <a:chOff x="3920027" y="1008636"/>
            <a:chExt cx="3362664" cy="744699"/>
          </a:xfrm>
        </p:grpSpPr>
        <p:grpSp>
          <p:nvGrpSpPr>
            <p:cNvPr id="11" name="组合 10"/>
            <p:cNvGrpSpPr/>
            <p:nvPr/>
          </p:nvGrpSpPr>
          <p:grpSpPr>
            <a:xfrm>
              <a:off x="3974544" y="1008636"/>
              <a:ext cx="741472" cy="741472"/>
              <a:chOff x="3059832" y="3339719"/>
              <a:chExt cx="3607562" cy="3607562"/>
            </a:xfrm>
          </p:grpSpPr>
          <p:sp>
            <p:nvSpPr>
              <p:cNvPr id="17" name="椭圆 1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12" name="Group 5"/>
            <p:cNvGrpSpPr/>
            <p:nvPr/>
          </p:nvGrpSpPr>
          <p:grpSpPr>
            <a:xfrm>
              <a:off x="3920027" y="1151945"/>
              <a:ext cx="3362664" cy="601390"/>
              <a:chOff x="1438990" y="1392789"/>
              <a:chExt cx="4483553" cy="801851"/>
            </a:xfrm>
          </p:grpSpPr>
          <p:sp>
            <p:nvSpPr>
              <p:cNvPr id="13" name="TextBox 6"/>
              <p:cNvSpPr txBox="1"/>
              <p:nvPr/>
            </p:nvSpPr>
            <p:spPr>
              <a:xfrm>
                <a:off x="1438990" y="1392789"/>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01</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5"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语句的认识</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grpSp>
        <p:nvGrpSpPr>
          <p:cNvPr id="29" name="组合 28"/>
          <p:cNvGrpSpPr/>
          <p:nvPr/>
        </p:nvGrpSpPr>
        <p:grpSpPr>
          <a:xfrm>
            <a:off x="5643397" y="3105564"/>
            <a:ext cx="988629" cy="988629"/>
            <a:chOff x="3059832" y="3339719"/>
            <a:chExt cx="3607562" cy="3607562"/>
          </a:xfrm>
        </p:grpSpPr>
        <p:sp>
          <p:nvSpPr>
            <p:cNvPr id="35" name="椭圆 3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38" name="组合 37"/>
          <p:cNvGrpSpPr/>
          <p:nvPr/>
        </p:nvGrpSpPr>
        <p:grpSpPr>
          <a:xfrm>
            <a:off x="5388218" y="4385767"/>
            <a:ext cx="988629" cy="988629"/>
            <a:chOff x="3059832" y="3339719"/>
            <a:chExt cx="3607562" cy="3607562"/>
          </a:xfrm>
        </p:grpSpPr>
        <p:sp>
          <p:nvSpPr>
            <p:cNvPr id="44" name="椭圆 4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4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46" name="矩形 45"/>
          <p:cNvSpPr/>
          <p:nvPr/>
        </p:nvSpPr>
        <p:spPr>
          <a:xfrm>
            <a:off x="9031208" y="957655"/>
            <a:ext cx="2202931"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目 录</a:t>
            </a:r>
            <a:endParaRPr lang="zh-CN" altLang="en-US" sz="5865" b="1" kern="0" dirty="0">
              <a:latin typeface="方正卡通简体" panose="02000000000000000000" pitchFamily="2" charset="-122"/>
              <a:ea typeface="方正卡通简体" panose="02000000000000000000" pitchFamily="2" charset="-122"/>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6743" t="7594" r="40124" b="12128"/>
          <a:stretch>
            <a:fillRect/>
          </a:stretch>
        </p:blipFill>
        <p:spPr>
          <a:xfrm flipH="1">
            <a:off x="669435" y="1441084"/>
            <a:ext cx="3275836" cy="4551324"/>
          </a:xfrm>
          <a:prstGeom prst="rect">
            <a:avLst/>
          </a:prstGeom>
        </p:spPr>
      </p:pic>
      <p:grpSp>
        <p:nvGrpSpPr>
          <p:cNvPr id="3" name="组合 2"/>
          <p:cNvGrpSpPr/>
          <p:nvPr/>
        </p:nvGrpSpPr>
        <p:grpSpPr>
          <a:xfrm>
            <a:off x="4161392" y="3360199"/>
            <a:ext cx="4538429" cy="1046682"/>
            <a:chOff x="5513840" y="3616828"/>
            <a:chExt cx="4538429" cy="1046682"/>
          </a:xfrm>
        </p:grpSpPr>
        <p:grpSp>
          <p:nvGrpSpPr>
            <p:cNvPr id="19" name="组合 18"/>
            <p:cNvGrpSpPr/>
            <p:nvPr/>
          </p:nvGrpSpPr>
          <p:grpSpPr>
            <a:xfrm>
              <a:off x="5513840" y="3674882"/>
              <a:ext cx="1015440" cy="988628"/>
              <a:chOff x="3954436" y="1846512"/>
              <a:chExt cx="761580" cy="741472"/>
            </a:xfrm>
          </p:grpSpPr>
          <p:grpSp>
            <p:nvGrpSpPr>
              <p:cNvPr id="20" name="组合 19"/>
              <p:cNvGrpSpPr/>
              <p:nvPr/>
            </p:nvGrpSpPr>
            <p:grpSpPr>
              <a:xfrm>
                <a:off x="3974544" y="1846512"/>
                <a:ext cx="741472" cy="741472"/>
                <a:chOff x="3059832" y="3339719"/>
                <a:chExt cx="3607562" cy="3607562"/>
              </a:xfrm>
            </p:grpSpPr>
            <p:sp>
              <p:nvSpPr>
                <p:cNvPr id="26" name="椭圆 2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2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2" name="TextBox 11"/>
              <p:cNvSpPr txBox="1"/>
              <p:nvPr/>
            </p:nvSpPr>
            <p:spPr>
              <a:xfrm>
                <a:off x="3954436" y="2008870"/>
                <a:ext cx="623933" cy="563660"/>
              </a:xfrm>
              <a:prstGeom prst="rect">
                <a:avLst/>
              </a:prstGeom>
              <a:noFill/>
            </p:spPr>
            <p:txBody>
              <a:bodyPr wrap="none" anchor="ct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02</a:t>
                </a:r>
                <a:endPar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 name="TextBox 8"/>
            <p:cNvSpPr txBox="1"/>
            <p:nvPr/>
          </p:nvSpPr>
          <p:spPr>
            <a:xfrm>
              <a:off x="6089696" y="3616828"/>
              <a:ext cx="3962573" cy="822958"/>
            </a:xfrm>
            <a:prstGeom prst="rect">
              <a:avLst/>
            </a:prstGeom>
            <a:noFill/>
          </p:spPr>
          <p:txBody>
            <a:bodyPr wrap="none" lIns="480000" tIns="0" rIns="0" bIns="0" anchor="b" anchorCtr="0">
              <a:normAutofit/>
            </a:bodyPr>
            <a:lstStyle/>
            <a:p>
              <a:pPr>
                <a:defRPr/>
              </a:pPr>
              <a:r>
                <a:rPr kumimoji="0" lang="zh-CN" altLang="en-US" sz="3600" b="1" i="0" u="none" strike="noStrike" kern="0" cap="none" spc="0" normalizeH="0" baseline="0" noProof="0" dirty="0">
                  <a:ln>
                    <a:noFill/>
                  </a:ln>
                  <a:effectLst/>
                  <a:uLnTx/>
                  <a:uFillTx/>
                  <a:latin typeface="方正卡通简体" panose="02000000000000000000" pitchFamily="2" charset="-122"/>
                  <a:ea typeface="方正有猫在_GBK" panose="02000000000000000000" pitchFamily="2" charset="-122"/>
                  <a:cs typeface="+mn-ea"/>
                  <a:sym typeface="+mn-lt"/>
                </a:rPr>
                <a:t>数字的猜测</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4" name="组合 23"/>
          <p:cNvGrpSpPr/>
          <p:nvPr/>
        </p:nvGrpSpPr>
        <p:grpSpPr>
          <a:xfrm>
            <a:off x="4217901" y="4555447"/>
            <a:ext cx="4575125" cy="1067958"/>
            <a:chOff x="3878870" y="1008636"/>
            <a:chExt cx="3403822" cy="758175"/>
          </a:xfrm>
        </p:grpSpPr>
        <p:grpSp>
          <p:nvGrpSpPr>
            <p:cNvPr id="25" name="组合 24"/>
            <p:cNvGrpSpPr/>
            <p:nvPr/>
          </p:nvGrpSpPr>
          <p:grpSpPr>
            <a:xfrm>
              <a:off x="3974544" y="1008636"/>
              <a:ext cx="741472" cy="741472"/>
              <a:chOff x="3059832" y="3339719"/>
              <a:chExt cx="3607562" cy="3607562"/>
            </a:xfrm>
          </p:grpSpPr>
          <p:sp>
            <p:nvSpPr>
              <p:cNvPr id="32" name="椭圆 31"/>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3"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8" name="Group 5"/>
            <p:cNvGrpSpPr/>
            <p:nvPr/>
          </p:nvGrpSpPr>
          <p:grpSpPr>
            <a:xfrm>
              <a:off x="3878870" y="1165421"/>
              <a:ext cx="3403822" cy="601390"/>
              <a:chOff x="1384114" y="1410757"/>
              <a:chExt cx="4538429" cy="801851"/>
            </a:xfrm>
          </p:grpSpPr>
          <p:sp>
            <p:nvSpPr>
              <p:cNvPr id="30" name="TextBox 6"/>
              <p:cNvSpPr txBox="1"/>
              <p:nvPr/>
            </p:nvSpPr>
            <p:spPr>
              <a:xfrm>
                <a:off x="1384114" y="1410757"/>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03</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1"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85813" y="3182662"/>
            <a:ext cx="7217479" cy="738664"/>
          </a:xfrm>
          <a:prstGeom prst="rect">
            <a:avLst/>
          </a:prstGeom>
        </p:spPr>
        <p:txBody>
          <a:bodyPr wrap="square" lIns="0" tIns="0" rIns="0" bIns="0">
            <a:spAutoFit/>
          </a:bodyPr>
          <a:lstStyle/>
          <a:p>
            <a:pPr algn="ctr"/>
            <a:r>
              <a:rPr lang="en-US" altLang="zh-CN" sz="4800" b="1" dirty="0">
                <a:latin typeface="方正有猫在_GBK" panose="02000000000000000000" pitchFamily="2" charset="-122"/>
                <a:ea typeface="方正有猫在_GBK" panose="02000000000000000000" pitchFamily="2" charset="-122"/>
                <a:cs typeface="+mn-ea"/>
                <a:sym typeface="+mn-lt"/>
              </a:rPr>
              <a:t>1. </a:t>
            </a:r>
            <a:r>
              <a:rPr lang="zh-CN" altLang="en-US" sz="4800" b="1" dirty="0">
                <a:latin typeface="方正有猫在_GBK" panose="02000000000000000000" pitchFamily="2" charset="-122"/>
                <a:ea typeface="方正有猫在_GBK" panose="02000000000000000000" pitchFamily="2" charset="-122"/>
                <a:cs typeface="+mn-ea"/>
                <a:sym typeface="+mn-lt"/>
              </a:rPr>
              <a:t>语句的认识</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35051" y="1459891"/>
            <a:ext cx="3962573" cy="41842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break</a:t>
            </a:r>
            <a:r>
              <a:rPr lang="zh-CN" altLang="en-US" sz="5400" b="1" kern="0" dirty="0">
                <a:latin typeface="方正卡通简体" panose="02000000000000000000" pitchFamily="2" charset="-122"/>
                <a:ea typeface="方正卡通简体" panose="02000000000000000000" pitchFamily="2" charset="-122"/>
                <a:cs typeface="+mn-ea"/>
                <a:sym typeface="+mn-lt"/>
              </a:rPr>
              <a:t>语句</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765" y="2893060"/>
            <a:ext cx="6553200" cy="16148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break</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语句</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用来终止循环语句，即循环条件没有</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False</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条件或序列还没被完全递归完，也会停止执行循环语句。 </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break</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语句的工作流程如图所示：</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4" name="图片 3"/>
          <p:cNvPicPr>
            <a:picLocks noChangeAspect="1"/>
          </p:cNvPicPr>
          <p:nvPr/>
        </p:nvPicPr>
        <p:blipFill>
          <a:blip r:embed="rId1"/>
          <a:stretch>
            <a:fillRect/>
          </a:stretch>
        </p:blipFill>
        <p:spPr>
          <a:xfrm>
            <a:off x="7606890" y="973011"/>
            <a:ext cx="3296059" cy="55814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break</a:t>
            </a:r>
            <a:r>
              <a:rPr lang="zh-CN" altLang="en-US" sz="5400" b="1" kern="0" dirty="0">
                <a:latin typeface="方正卡通简体" panose="02000000000000000000" pitchFamily="2" charset="-122"/>
                <a:ea typeface="方正卡通简体" panose="02000000000000000000" pitchFamily="2" charset="-122"/>
                <a:cs typeface="+mn-ea"/>
                <a:sym typeface="+mn-lt"/>
              </a:rPr>
              <a:t>语句</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659765" y="2254250"/>
            <a:ext cx="5708015" cy="16148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break</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语句可以用在</a:t>
            </a:r>
            <a:r>
              <a:rPr kumimoji="0" lang="en-US" altLang="zh-CN"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while</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和</a:t>
            </a:r>
            <a:r>
              <a:rPr kumimoji="0" lang="en-US" altLang="zh-CN"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for</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循环</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中。如果使用在嵌套循环中，</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break</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语句将停止执行最深层的循环，并开始执行下一行代码。如图：</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5" name="图片 4"/>
          <p:cNvPicPr>
            <a:picLocks noChangeAspect="1"/>
          </p:cNvPicPr>
          <p:nvPr/>
        </p:nvPicPr>
        <p:blipFill>
          <a:blip r:embed="rId1"/>
          <a:stretch>
            <a:fillRect/>
          </a:stretch>
        </p:blipFill>
        <p:spPr>
          <a:xfrm>
            <a:off x="6367985" y="1805551"/>
            <a:ext cx="5283291" cy="2063257"/>
          </a:xfrm>
          <a:prstGeom prst="rect">
            <a:avLst/>
          </a:prstGeom>
        </p:spPr>
      </p:pic>
      <p:pic>
        <p:nvPicPr>
          <p:cNvPr id="7" name="图片 6"/>
          <p:cNvPicPr>
            <a:picLocks noChangeAspect="1"/>
          </p:cNvPicPr>
          <p:nvPr/>
        </p:nvPicPr>
        <p:blipFill>
          <a:blip r:embed="rId2"/>
          <a:stretch>
            <a:fillRect/>
          </a:stretch>
        </p:blipFill>
        <p:spPr>
          <a:xfrm>
            <a:off x="6367985" y="3868808"/>
            <a:ext cx="5283291" cy="2198249"/>
          </a:xfrm>
          <a:prstGeom prst="rect">
            <a:avLst/>
          </a:prstGeom>
        </p:spPr>
      </p:pic>
      <p:sp>
        <p:nvSpPr>
          <p:cNvPr id="11" name="文本框 10"/>
          <p:cNvSpPr txBox="1"/>
          <p:nvPr/>
        </p:nvSpPr>
        <p:spPr>
          <a:xfrm>
            <a:off x="751205" y="4160520"/>
            <a:ext cx="5616575" cy="1614805"/>
          </a:xfrm>
          <a:prstGeom prst="rect">
            <a:avLst/>
          </a:prstGeom>
          <a:noFill/>
        </p:spPr>
        <p:txBody>
          <a:bodyPr wrap="square">
            <a:spAutoFit/>
          </a:bodyPr>
          <a:lstStyle/>
          <a:p>
            <a:pPr>
              <a:lnSpc>
                <a:spcPct val="150000"/>
              </a:lnSpc>
            </a:pPr>
            <a:r>
              <a:rPr lang="zh-CN" altLang="en-US" sz="2200" dirty="0"/>
              <a:t>想一想，两处</a:t>
            </a:r>
            <a:r>
              <a:rPr lang="en-US" altLang="zh-CN" sz="2200" dirty="0"/>
              <a:t>break </a:t>
            </a:r>
            <a:r>
              <a:rPr lang="zh-CN" altLang="en-US" sz="2200" dirty="0"/>
              <a:t>语句执行会后应该得到什么样的输出。在</a:t>
            </a:r>
            <a:r>
              <a:rPr lang="en-US" altLang="zh-CN" sz="2200" dirty="0"/>
              <a:t>IDLE</a:t>
            </a:r>
            <a:r>
              <a:rPr lang="zh-CN" altLang="en-US" sz="2200" dirty="0"/>
              <a:t>工具中录入这段代码，执行后验证一下结果。</a:t>
            </a:r>
            <a:endParaRPr lang="zh-CN"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break</a:t>
            </a:r>
            <a:r>
              <a:rPr lang="zh-CN" altLang="en-US" sz="5400" b="1" kern="0" dirty="0">
                <a:latin typeface="方正卡通简体" panose="02000000000000000000" pitchFamily="2" charset="-122"/>
                <a:ea typeface="方正卡通简体" panose="02000000000000000000" pitchFamily="2" charset="-122"/>
                <a:cs typeface="+mn-ea"/>
                <a:sym typeface="+mn-lt"/>
              </a:rPr>
              <a:t>语句</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470" y="2000827"/>
            <a:ext cx="4420530" cy="53976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编程练习：</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使用</a:t>
            </a:r>
            <a:r>
              <a:rPr kumimoji="0" lang="en-US" altLang="zh-CN"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break</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退出循环</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11" name="文本框 10"/>
          <p:cNvSpPr txBox="1"/>
          <p:nvPr/>
        </p:nvSpPr>
        <p:spPr>
          <a:xfrm>
            <a:off x="8225007" y="2788395"/>
            <a:ext cx="1557803" cy="539763"/>
          </a:xfrm>
          <a:prstGeom prst="rect">
            <a:avLst/>
          </a:prstGeom>
          <a:noFill/>
        </p:spPr>
        <p:txBody>
          <a:bodyPr wrap="square">
            <a:spAutoFit/>
          </a:bodyPr>
          <a:lstStyle/>
          <a:p>
            <a:pPr>
              <a:lnSpc>
                <a:spcPct val="150000"/>
              </a:lnSpc>
            </a:pPr>
            <a:r>
              <a:rPr lang="zh-CN" altLang="en-US" sz="2200" dirty="0"/>
              <a:t>运行结果</a:t>
            </a:r>
            <a:endParaRPr lang="zh-CN" altLang="en-US" sz="2200" dirty="0"/>
          </a:p>
        </p:txBody>
      </p:sp>
      <p:pic>
        <p:nvPicPr>
          <p:cNvPr id="3" name="图片 2"/>
          <p:cNvPicPr>
            <a:picLocks noChangeAspect="1"/>
          </p:cNvPicPr>
          <p:nvPr/>
        </p:nvPicPr>
        <p:blipFill>
          <a:blip r:embed="rId1"/>
          <a:stretch>
            <a:fillRect/>
          </a:stretch>
        </p:blipFill>
        <p:spPr>
          <a:xfrm>
            <a:off x="1842770" y="3327760"/>
            <a:ext cx="5005387" cy="3053219"/>
          </a:xfrm>
          <a:prstGeom prst="rect">
            <a:avLst/>
          </a:prstGeom>
        </p:spPr>
      </p:pic>
      <p:pic>
        <p:nvPicPr>
          <p:cNvPr id="6" name="图片 5"/>
          <p:cNvPicPr>
            <a:picLocks noChangeAspect="1"/>
          </p:cNvPicPr>
          <p:nvPr/>
        </p:nvPicPr>
        <p:blipFill>
          <a:blip r:embed="rId2"/>
          <a:stretch>
            <a:fillRect/>
          </a:stretch>
        </p:blipFill>
        <p:spPr>
          <a:xfrm>
            <a:off x="7225030" y="3706514"/>
            <a:ext cx="3743325" cy="2295525"/>
          </a:xfrm>
          <a:prstGeom prst="rect">
            <a:avLst/>
          </a:prstGeom>
        </p:spPr>
      </p:pic>
      <p:sp>
        <p:nvSpPr>
          <p:cNvPr id="12" name="文本框 11"/>
          <p:cNvSpPr txBox="1"/>
          <p:nvPr/>
        </p:nvSpPr>
        <p:spPr>
          <a:xfrm>
            <a:off x="3009900" y="2644884"/>
            <a:ext cx="2533650" cy="539763"/>
          </a:xfrm>
          <a:prstGeom prst="rect">
            <a:avLst/>
          </a:prstGeom>
          <a:noFill/>
        </p:spPr>
        <p:txBody>
          <a:bodyPr wrap="square">
            <a:spAutoFit/>
          </a:bodyPr>
          <a:lstStyle/>
          <a:p>
            <a:pPr>
              <a:lnSpc>
                <a:spcPct val="150000"/>
              </a:lnSpc>
            </a:pPr>
            <a:r>
              <a:rPr lang="zh-CN" altLang="en-US" sz="2200" dirty="0"/>
              <a:t>示例程序代码</a:t>
            </a:r>
            <a:endParaRPr lang="zh-CN" alt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continue</a:t>
            </a:r>
            <a:r>
              <a:rPr lang="zh-CN" altLang="en-US" sz="5400" b="1" kern="0" dirty="0">
                <a:latin typeface="方正卡通简体" panose="02000000000000000000" pitchFamily="2" charset="-122"/>
                <a:ea typeface="方正卡通简体" panose="02000000000000000000" pitchFamily="2" charset="-122"/>
                <a:cs typeface="+mn-ea"/>
                <a:sym typeface="+mn-lt"/>
              </a:rPr>
              <a:t>语句</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765" y="3003550"/>
            <a:ext cx="6381115" cy="16148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continue </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语句</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用来告诉</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Python</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跳过当前循环的剩余语句，然后继续进行下一轮循环。</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continue</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语句的工作流程如图所示。</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3" name="图片 2"/>
          <p:cNvPicPr>
            <a:picLocks noChangeAspect="1"/>
          </p:cNvPicPr>
          <p:nvPr/>
        </p:nvPicPr>
        <p:blipFill>
          <a:blip r:embed="rId1"/>
          <a:stretch>
            <a:fillRect/>
          </a:stretch>
        </p:blipFill>
        <p:spPr>
          <a:xfrm>
            <a:off x="7580985" y="1057275"/>
            <a:ext cx="3357170" cy="55068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continue</a:t>
            </a:r>
            <a:r>
              <a:rPr lang="zh-CN" altLang="en-US" sz="5400" b="1" kern="0" dirty="0">
                <a:latin typeface="方正卡通简体" panose="02000000000000000000" pitchFamily="2" charset="-122"/>
                <a:ea typeface="方正卡通简体" panose="02000000000000000000" pitchFamily="2" charset="-122"/>
                <a:cs typeface="+mn-ea"/>
                <a:sym typeface="+mn-lt"/>
              </a:rPr>
              <a:t>语句</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796290" y="2391410"/>
            <a:ext cx="6024880" cy="16148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对比两个语句流程图可以看出，</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continue </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语句用来跳出本次循环，而</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break</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跳出整个循环。</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continue</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语句也是可以用在</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while</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和</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for</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循环中。</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6" name="图片 5"/>
          <p:cNvPicPr>
            <a:picLocks noChangeAspect="1"/>
          </p:cNvPicPr>
          <p:nvPr/>
        </p:nvPicPr>
        <p:blipFill>
          <a:blip r:embed="rId1"/>
          <a:stretch>
            <a:fillRect/>
          </a:stretch>
        </p:blipFill>
        <p:spPr>
          <a:xfrm>
            <a:off x="7083890" y="1988959"/>
            <a:ext cx="4588680" cy="4005262"/>
          </a:xfrm>
          <a:prstGeom prst="rect">
            <a:avLst/>
          </a:prstGeom>
        </p:spPr>
      </p:pic>
      <p:sp>
        <p:nvSpPr>
          <p:cNvPr id="11" name="文本框 10"/>
          <p:cNvSpPr txBox="1"/>
          <p:nvPr/>
        </p:nvSpPr>
        <p:spPr>
          <a:xfrm>
            <a:off x="695960" y="4491990"/>
            <a:ext cx="6388100" cy="1106805"/>
          </a:xfrm>
          <a:prstGeom prst="rect">
            <a:avLst/>
          </a:prstGeom>
          <a:noFill/>
        </p:spPr>
        <p:txBody>
          <a:bodyPr wrap="square">
            <a:spAutoFit/>
          </a:bodyPr>
          <a:lstStyle/>
          <a:p>
            <a:pPr>
              <a:lnSpc>
                <a:spcPct val="150000"/>
              </a:lnSpc>
            </a:pPr>
            <a:r>
              <a:rPr lang="zh-CN" altLang="en-US" sz="2200" dirty="0"/>
              <a:t>想一想，程序执行会后又会得到什么样的输出。在</a:t>
            </a:r>
            <a:r>
              <a:rPr lang="en-US" altLang="zh-CN" sz="2200" dirty="0"/>
              <a:t>IDLE</a:t>
            </a:r>
            <a:r>
              <a:rPr lang="zh-CN" altLang="en-US" sz="2200" dirty="0"/>
              <a:t>工具中录入这段代码，执行后验证一下结果。</a:t>
            </a:r>
            <a:endParaRPr lang="zh-CN"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9D45DFDA-02B1-4FB7-8B95-2C40A9273BE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J+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J+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1Sfku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ABTfkvqgaxhNw0AAB0jAAAXAAAAdW5pdmVyc2FsL3VuaXZlcnNhbC5wbmftmntU0um6x3G62ozadXTU1HJPLs10tMlSEbdZmpMXvGVqyZhZk/cLaIhA48zorlBnTaZtTSFNRS01DTDw1pAwiUptRbz9ZPaQmqCSEiAisn8001nnrHXW+ef8yx+s33oe3s/7Pu/3vTzP+q3fTXigr8EO0x0QCMTA78ypEAhkcxgEsil7+1bQY37J0Ad86GWG+J6ENA+Zz4PG5qteAV4QyJPiT9djt4C2ftqZyEwIxJCp/emxU8mXIZCDbX6nvMKuxywCAbftZwD2srQ8Vw+tl7LF+HlAms3uiOAzVtVeI6fhXju3BEdsPb33+O7NF01e3yD9prcr+Djsxk5AWXJGoMxeEl+vLMd7rl+pk/kTg54XLA2H84BwwKNe7B5+rOzc8LtFmqAZplpo59kQc9uylCvxYDw3xP96a837pvGfA8y7pJU+Y8TTo5tAdxoaCGS1Gtoh8GqU+wHQAfFsym8ztPNcf+ftrqe1bcLPPgtj66GstdaJhqj+WiPP9db9+qDV68cLcUBZa1uN+cO1/2/Xt9NaB7y0Elj9jaw1fty8Tzv+z6RPwMfO3WFa38k8rbJ/P6ODdJAO0kE6SAfpIB2kg3SQDtJBOkgH6SAdpIN0kA7SQTro/4Do74FsweMPb2GJ/49u3MLhytmK1HMtnSv9oidsi2gAr1E3MZbo4vJQblMVwoOb0w1kaF/7Jk1PL1KPOd7K2ZjpM0YQqDcTJ8qvDggAxelgrubnACtDOwROOSNaYkhSiAuUxqpUD0kKGgRJuWvz9fyFwE1XgydfUJIAZ25C+W1qV09xToAiciPMPKwKKx+X68eIRehsTuY5x853v0YdT5kPwq8Ni+4EwVzTVRWp3c9y3r/25Vfh1ub3CF3vKwR4TT9doxJocLwOJaphfja9PWeQhURgZbxwIWtR1d1cMW09t2zCqMP8/v02qsNc5GCtBrpxp83YFAKZa8Dp4wlO8ddFDfUTM1W8r4FONilmUjr9+qChnTHlHE+6VDpnn8B8n2+Wcj71YZawLKVLNrqHFk5omEwUdk1dFxaKOTNIc5/Hqh22lCFJh7DocHBtdd/1I/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W+6OAdcdESUxz23sSr5tcX9+oICu++WzPTh2SS5JbFOsVv1yxrmvkqJB9p/WiAVklDXOJSvRd+2grpXW7KTEQKHIuDaevtKVVxoZMGcyjYPq8ZAouVfDzlHAYygNmOTLDGLWx5/m9UC7DdjtMB55cFVxPmC9KJwHtGXh/Ye6RlnGA+y6On/S2suOCVhwsEkhRSgDeXokNL6aivwBn4oN4G0dZtP3ZLnSJV8nyQhcahuEggUZG49e7Sxm1SW8/SEz3It3fiYPqJ9dHbtOGE403p0dv0P3Jk5gmXgFCn2qGLryvdf2A2MrNm/3GM6F2bYlkgK1Ga27WX48ydQ1nKABE1HcGkZpKTMMX3ZU7yykDwJP6eszIanUoR2BZH0iyuAFD2Anh4k/nMbhyF1GYu35/9ObBynwfzqr30ss7TN9psXniZxMzwLmOSZRdiYzvBRSB8F/K8OqZsR4x1TmFvSJk1dEA6oh54UH2QBeU6JwxkdfkGSk1k3f5VHMrnYTHgOZDLkz330NlbITdqvTX7+hPDaQ4fBn6EPxIGd62ZOLHfrLHC3ohmwnoAO8tYKpaGiumGDbbWJEL6PidWx8Thy1MwYknWi1InYH2icDWYxp+hng9uwWRjXBfjRrBFZ9q5meOfo4YaVdCUEM8R2MaqsJCoDqCVfRBy3h5/8BlumfZ+4Cj3whcIQdNcumPP+opomW2J8Fh/x3SX1EMVU5kRSzXNXGkJvcU0ooyTzkCKL40Otp/1KItiKanL5omuIgHFXCYJLGyRRfDnZOdFOLF8wufeXKTbIN1kKAPcK1tOdCxJxxosfxTgVIsa/ErQxoV7ju5A3CZI76OhytfYsil+Xeypn9YCGdc6cpUrQ6oGhMPo6nLX9Wc2g3NEfHc39sWtUzQYqAyDEFtkus91dpLl6M94wIpIanxQirZP7btrylobcxkR8r6uR01IG7bb9T5HEdmxk633U7oXkMUGEAhzm2XuK1yx/8hXLitnfypRUneFzRau37JE4NWyNfmukwn3JFfnK7OnI4OOStTB0lF4cHxVFgJw+ydKuuCcH9WdPllHcmZls6CUqX3hPvCo/JonONpjxjBZ4UMLBDu78YMYVsykxhIkDn/OLM0Cz6vPn2GtjyU+bM72qu1cZpmJJ30vk2Oj95pgkgeWL7+oWIKTsEjxZVBODpQQDwuA28Z5FM2XiVvN7cgjmJpom8n/mslXrOyyyg+r9rbbuy6BbKCZaHW0Lhmx2HcMN/17ixW8dJigms93PUjoAtclwiftvMXWpy0plQN0dFbDg1JKVfQRxGJwmy3ZviB+7xe7GvLRxWXjD/K+mR996ZLX/7kl9v1r0U2bqvM9B66gogvFs3qBov85n1fYAv9kU5Z+OHur5h8HjoV9R5bWj8jf5HqiMD99P96peLndSXuhwgteEJYbPo5bpTi/FDUU4BUfMxTCOSbg55KDColsg7x+/JECLLvyNA1aeetL2RW1WoLvyXn3fFtEMXTlt3AwO3XzkmkAtcrn/PcAnStsTTYRMjiBijEI5KspMPUtKn47ZSC1sLM2/SzuB/zCNec/fnW2GGk9vGPAJnF/gcpeszuwOtoGvB8uJphwnIZUIZrm2EcVyxJ0d2DfPVMfQjnX8ihBhpn2qp02A9zGfeCRq/yeDcoa03KjteiQzAd489KGeCEodHgUCmD1NMNYi4JkZgZd2Tasvbo+a+nZyFF5OAczqYXKeLitEF45g1CO2+wYwNCT3D678teuCWGeL0Ib3TH9hRSCmR2BDw8duGa+9PV/W9lPKdv6LTWrbJdqZMJEeT3D8Xc8nRt3dUTlNCBk9bDj6zFJEMg9D/lY3GL2SyyvNTmu+1M7YVqlqc9l8gP3N1fRgjhuiWkp5tlDusxJPDtem6905WetmJSCcrMe5Pk9JkYZ1zbzoXHPDvsUqhwKttvJqt6Osh3y+t+oFQKEZX874RBjKoNzpKksJueabBojSX8O1axLxd6MsUe4XhSx7JQCPfUQ9/eiRqBQgMTMW5hBIFcEudLBhiBRVII3LnqMLOEeG1xxXA6zIk/6ftcgrhiQhn9rQiseS4sC1u5pReAmPoOJXhHp2IWLIUK2sz3va0qgaG1lJzHdkwJ4pJiJFY/Sr5EVJ7ts6LInt0nODXcGR11DS58/jJnCrwstE1FY1w1HvJIjqsIsXTs+9kyO2vV901+h1eHIPKOXKVNUov6HLfqvD2ecCM0C6ODY5oxsAZZ20Vi1ysvrb3kQXTW+SBN0byyump9t/PnI8V4xFV0+4fGW1qNevDnfYUK/0cujc89Wq6AWJ7Ub7RV65m7EhKSE/SjaSJtp5AvtXKo4FgGqB2aJLruSkpRNnfb1jPm6ion5DjlK72NY0B//zFIFFjlkdQz60Z8J7pwsAhuIIXOtyP6b74pDjXd2RCnQfkgi2/utVlYX5QrHkYuE3b1d92dik83XE6liqwNkf7o3TnTflmPwbgYdZr6S+eSvkV44LhPDPHy0obYGVHrXqHBoAn2GCM67hjad03RxowQU0xM/VVkip/BjGG3LF/llQvHDp7K5O3OFSIciB6s0ypL0F3LcHgb3DdpNvFwMgVzowd2UNPHzUsavglloFkoz+4OUEZxdMDFH46f2qOU5wvQv/LOUgARHW5sUbIymPMpMVs15atAHLdIo7pLOdnXn3wy7DscD2X8FVuy2QlI1o+1F9w8AGWBJmTIdF9ySTpuq37ft7u2oJfljOH5DSoxQANkIs0C3Y8mDw4Dxu3Y3n+WdGj8etor9IShBkTrXTpW0x1Ja5Vaw+mWSeZjDHxX2kelEsCRdu2CnmMakmsHzbYi5GR4BAdFSpAKso3v7gnvI7ixym8Rl+YlPbVSd9/puF0O7GXjPNdiPw+ty+id+lUG1higyJ95fKUZo6LC91aybtmAlzBYeTJYsWQOHuqfLPNMbSRld19UyfoQR9F3vGteWK6Ka8ge1n2eYe/4v9fqrWkmPpnu/3scvMNSrwuLFM9oGgY2lGeCS4hJ8tRV9Wgil5GyTxlAeom069tj0GwMxKYTZo1FLsk5qm3dH0+44XdC3O7YOyhupfsc0WvTX+vk1CV/y/HEW55o0mxzFrSdjln5p0Pr9Tgeeaj75bd5/AFBLAwQUAAIACAAAU35L8AGbtksAAABrAAAAGwAAAHVuaXZlcnNhbC91bml2ZXJzYWwucG5nLnhtbLOxr8jNUShLLSrOzM+zVTLUM1Cyt+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VJ+SyqWD2f+AgAAlwsAACYAAAAAAAAAAQAAAAAABgsAAHVuaXZlcnNhbC9odG1sX3B1Ymxpc2hpbmdfc2V0dGluZ3MueG1sUEsBAgAAFAACAAgA/VJ+S2hxUpGaAQAAHwYAAB8AAAAAAAAAAQAAAAAASA4AAHVuaXZlcnNhbC9odG1sX3NraW5fc2V0dGluZ3MuanNQSwECAAAUAAIACAD9Un5LPTwv0cEAAADlAQAAGgAAAAAAAAABAAAAAAAfEAAAdW5pdmVyc2FsL2kxOG5fcHJlc2V0cy54bWxQSwECAAAUAAIACAD9Un5LI/NDO3IAAAByAAAAHAAAAAAAAAABAAAAAAAYEQAAdW5pdmVyc2FsL2xvY2FsX3NldHRpbmdzLnhtbFBLAQIAABQAAgAIAESUV0cjtE77+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
  <p:tag name="ISPRING_PRESENTATION_TITLE" val="演示文稿7"/>
</p:tagLst>
</file>

<file path=ppt/theme/theme1.xml><?xml version="1.0" encoding="utf-8"?>
<a:theme xmlns:a="http://schemas.openxmlformats.org/drawingml/2006/main" name="PPT定制1801380800">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2378</Words>
  <Application>WPS 演示</Application>
  <PresentationFormat>宽屏</PresentationFormat>
  <Paragraphs>151</Paragraphs>
  <Slides>27</Slides>
  <Notes>27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vt:lpstr>
      <vt:lpstr>宋体</vt:lpstr>
      <vt:lpstr>Wingdings</vt:lpstr>
      <vt:lpstr>方正有猫在_GBK</vt:lpstr>
      <vt:lpstr>方正卡通简体</vt:lpstr>
      <vt:lpstr>Arial</vt:lpstr>
      <vt:lpstr>微软雅黑</vt:lpstr>
      <vt:lpstr>Arial Unicode MS</vt:lpstr>
      <vt:lpstr>等线</vt:lpstr>
      <vt:lpstr>Times New Roman</vt:lpstr>
      <vt:lpstr>FZLANTY_XIANJW--GB1-0</vt:lpstr>
      <vt:lpstr>Segoe Print</vt:lpstr>
      <vt:lpstr>Calibri</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演示文稿7</dc:title>
  <dc:creator>柚子设计</dc:creator>
  <cp:keywords>MC-PPT模板</cp:keywords>
  <cp:category>模板</cp:category>
  <cp:lastModifiedBy>lihuan</cp:lastModifiedBy>
  <cp:revision>343</cp:revision>
  <dcterms:created xsi:type="dcterms:W3CDTF">2017-12-03T06:36:00Z</dcterms:created>
  <dcterms:modified xsi:type="dcterms:W3CDTF">2021-03-25T08:51:34Z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09B31EFDC9E54F8194B1BE3DA75509C1</vt:lpwstr>
  </property>
</Properties>
</file>