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7" r:id="rId6"/>
    <p:sldId id="312" r:id="rId7"/>
    <p:sldId id="434" r:id="rId8"/>
    <p:sldId id="569" r:id="rId9"/>
    <p:sldId id="570" r:id="rId10"/>
    <p:sldId id="580" r:id="rId11"/>
    <p:sldId id="581" r:id="rId12"/>
    <p:sldId id="582" r:id="rId13"/>
    <p:sldId id="583" r:id="rId14"/>
    <p:sldId id="584" r:id="rId15"/>
    <p:sldId id="326" r:id="rId16"/>
    <p:sldId id="364" r:id="rId17"/>
    <p:sldId id="585" r:id="rId18"/>
    <p:sldId id="576" r:id="rId19"/>
    <p:sldId id="586" r:id="rId20"/>
    <p:sldId id="564" r:id="rId21"/>
    <p:sldId id="587" r:id="rId22"/>
    <p:sldId id="588" r:id="rId23"/>
    <p:sldId id="589" r:id="rId24"/>
    <p:sldId id="502" r:id="rId25"/>
    <p:sldId id="299" r:id="rId26"/>
    <p:sldId id="590" r:id="rId27"/>
    <p:sldId id="591" r:id="rId28"/>
    <p:sldId id="592" r:id="rId29"/>
    <p:sldId id="503" r:id="rId30"/>
    <p:sldId id="536" r:id="rId31"/>
    <p:sldId id="567" r:id="rId32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 shu" initials="X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615"/>
    <a:srgbClr val="FF9933"/>
    <a:srgbClr val="E99E17"/>
    <a:srgbClr val="00A9D0"/>
    <a:srgbClr val="44BE9B"/>
    <a:srgbClr val="F3F3F3"/>
    <a:srgbClr val="F7FCFE"/>
    <a:srgbClr val="FFFFFC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88" autoAdjust="0"/>
    <p:restoredTop sz="94618" autoAdjust="0"/>
  </p:normalViewPr>
  <p:slideViewPr>
    <p:cSldViewPr snapToGrid="0" showGuides="1">
      <p:cViewPr varScale="1">
        <p:scale>
          <a:sx n="91" d="100"/>
          <a:sy n="91" d="100"/>
        </p:scale>
        <p:origin x="56" y="244"/>
      </p:cViewPr>
      <p:guideLst>
        <p:guide orient="horz" pos="129"/>
        <p:guide orient="horz" pos="4152"/>
        <p:guide pos="230"/>
        <p:guide pos="7449"/>
        <p:guide orient="horz" pos="561"/>
        <p:guide orient="horz" pos="656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2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62175" y="719807"/>
            <a:ext cx="11393714" cy="6081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7198" y="707234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90695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26903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19812" y="684365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1460" y="703776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59404" y="2380617"/>
            <a:ext cx="7911930" cy="1579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8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对战小游戏</a:t>
            </a:r>
            <a:r>
              <a:rPr lang="en-US" altLang="zh-CN" sz="88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2.0</a:t>
            </a:r>
            <a:endParaRPr lang="zh-CN" sz="88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流程控制混合结构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3469" y="1955717"/>
            <a:ext cx="10010775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循环嵌套内外层结构的执行流程如图所示：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7945" y="2613591"/>
            <a:ext cx="3657600" cy="40131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907" y="4343687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流程控制混合结构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56823" y="2243415"/>
            <a:ext cx="4849156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下面的例程使用了</a:t>
            </a:r>
            <a:r>
              <a:rPr lang="en-US" altLang="zh-CN" sz="2200" dirty="0"/>
              <a:t>while-for</a:t>
            </a:r>
            <a:r>
              <a:rPr lang="zh-CN" altLang="en-US" sz="2200" dirty="0"/>
              <a:t>嵌套结构：</a:t>
            </a:r>
            <a:endParaRPr lang="zh-CN" altLang="en-US" sz="2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2694" y="1991010"/>
            <a:ext cx="1746435" cy="9607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694" y="2942830"/>
            <a:ext cx="1746435" cy="24418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71550" y="3124716"/>
            <a:ext cx="10572750" cy="960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此例程中运用了嵌套循环结构，其中外循环使用的是</a:t>
            </a:r>
            <a:r>
              <a:rPr lang="en-US" altLang="zh-CN" sz="2000" dirty="0"/>
              <a:t>while</a:t>
            </a:r>
            <a:r>
              <a:rPr lang="zh-CN" altLang="en-US" sz="2000" dirty="0"/>
              <a:t>结构，而内循环使用的是</a:t>
            </a:r>
            <a:r>
              <a:rPr lang="en-US" altLang="zh-CN" sz="2000" dirty="0"/>
              <a:t>for</a:t>
            </a:r>
            <a:r>
              <a:rPr lang="zh-CN" altLang="en-US" sz="2000" dirty="0"/>
              <a:t>结构。程序执行的</a:t>
            </a:r>
            <a:r>
              <a:rPr lang="zh-CN" altLang="en-US" sz="2000" dirty="0">
                <a:solidFill>
                  <a:srgbClr val="FF0000"/>
                </a:solidFill>
              </a:rPr>
              <a:t>流程</a:t>
            </a:r>
            <a:r>
              <a:rPr lang="zh-CN" altLang="en-US" sz="2000" dirty="0"/>
              <a:t>是：</a:t>
            </a:r>
            <a:endParaRPr lang="zh-CN" altLang="en-US" sz="2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913765" y="4068445"/>
            <a:ext cx="10840720" cy="2399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（</a:t>
            </a:r>
            <a:r>
              <a:rPr lang="en-US" altLang="zh-CN" sz="2000" dirty="0"/>
              <a:t>1</a:t>
            </a:r>
            <a:r>
              <a:rPr lang="zh-CN" altLang="en-US" sz="2000" dirty="0"/>
              <a:t>）初始值</a:t>
            </a:r>
            <a:r>
              <a:rPr lang="en-US" altLang="zh-CN" sz="2000" dirty="0"/>
              <a:t>i=0</a:t>
            </a:r>
            <a:r>
              <a:rPr lang="zh-CN" altLang="en-US" sz="2000" dirty="0"/>
              <a:t>，循环条件</a:t>
            </a:r>
            <a:r>
              <a:rPr lang="en-US" altLang="zh-CN" sz="2000" dirty="0"/>
              <a:t>i&lt;10 </a:t>
            </a:r>
            <a:r>
              <a:rPr lang="zh-CN" altLang="en-US" sz="2000" dirty="0"/>
              <a:t>成立，进入</a:t>
            </a:r>
            <a:r>
              <a:rPr lang="en-US" altLang="zh-CN" sz="2000" dirty="0"/>
              <a:t>while</a:t>
            </a:r>
            <a:r>
              <a:rPr lang="zh-CN" altLang="en-US" sz="2000" dirty="0"/>
              <a:t>外循环，执行外层循环体；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（</a:t>
            </a:r>
            <a:r>
              <a:rPr lang="en-US" altLang="zh-CN" sz="2000" dirty="0"/>
              <a:t>2</a:t>
            </a:r>
            <a:r>
              <a:rPr lang="zh-CN" altLang="en-US" sz="2000" dirty="0"/>
              <a:t>）从</a:t>
            </a:r>
            <a:r>
              <a:rPr lang="en-US" altLang="zh-CN" sz="2000" dirty="0"/>
              <a:t>j=0 </a:t>
            </a:r>
            <a:r>
              <a:rPr lang="zh-CN" altLang="en-US" sz="2000" dirty="0"/>
              <a:t>开始，由于</a:t>
            </a:r>
            <a:r>
              <a:rPr lang="en-US" altLang="zh-CN" sz="2000" dirty="0"/>
              <a:t>j &lt;10 </a:t>
            </a:r>
            <a:r>
              <a:rPr lang="zh-CN" altLang="en-US" sz="2000" dirty="0"/>
              <a:t>成立，因此进入</a:t>
            </a:r>
            <a:r>
              <a:rPr lang="en-US" altLang="zh-CN" sz="2000" dirty="0"/>
              <a:t>for</a:t>
            </a:r>
            <a:r>
              <a:rPr lang="zh-CN" altLang="en-US" sz="2000" dirty="0"/>
              <a:t>内循环，执行内层循环体。直到</a:t>
            </a:r>
            <a:r>
              <a:rPr lang="en-US" altLang="zh-CN" sz="2000" dirty="0"/>
              <a:t>j=10</a:t>
            </a:r>
            <a:r>
              <a:rPr lang="zh-CN" altLang="en-US" sz="2000" dirty="0"/>
              <a:t>时，不满足循环条件，跳出</a:t>
            </a:r>
            <a:r>
              <a:rPr lang="en-US" altLang="zh-CN" sz="2000" dirty="0"/>
              <a:t>for</a:t>
            </a:r>
            <a:r>
              <a:rPr lang="zh-CN" altLang="en-US" sz="2000" dirty="0"/>
              <a:t>循环体，继续执行</a:t>
            </a:r>
            <a:r>
              <a:rPr lang="en-US" altLang="zh-CN" sz="2000" dirty="0"/>
              <a:t>while</a:t>
            </a:r>
            <a:r>
              <a:rPr lang="zh-CN" altLang="en-US" sz="2000" dirty="0"/>
              <a:t>外循环的循环体；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（</a:t>
            </a:r>
            <a:r>
              <a:rPr lang="en-US" altLang="zh-CN" sz="2000" dirty="0"/>
              <a:t>3</a:t>
            </a:r>
            <a:r>
              <a:rPr lang="zh-CN" altLang="en-US" sz="2000" dirty="0"/>
              <a:t>）执行 </a:t>
            </a:r>
            <a:r>
              <a:rPr lang="en-US" altLang="zh-CN" sz="2000" dirty="0"/>
              <a:t>i=i+1 </a:t>
            </a:r>
            <a:r>
              <a:rPr lang="zh-CN" altLang="en-US" sz="2000" dirty="0"/>
              <a:t>语句，如果 </a:t>
            </a:r>
            <a:r>
              <a:rPr lang="en-US" altLang="zh-CN" sz="2000" dirty="0"/>
              <a:t>i&lt;10 </a:t>
            </a:r>
            <a:r>
              <a:rPr lang="zh-CN" altLang="en-US" sz="2000" dirty="0"/>
              <a:t>依旧成立，则从第 </a:t>
            </a:r>
            <a:r>
              <a:rPr lang="en-US" altLang="zh-CN" sz="2000" dirty="0"/>
              <a:t>2 </a:t>
            </a:r>
            <a:r>
              <a:rPr lang="zh-CN" altLang="en-US" sz="2000" dirty="0"/>
              <a:t>步继续执行。直到 </a:t>
            </a:r>
            <a:r>
              <a:rPr lang="en-US" altLang="zh-CN" sz="2000" dirty="0"/>
              <a:t>i&lt;10 </a:t>
            </a:r>
            <a:r>
              <a:rPr lang="zh-CN" altLang="en-US" sz="2000" dirty="0"/>
              <a:t>不成立，则此循环嵌套结构才执行完毕。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流程控制混合结构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3765" y="2586990"/>
            <a:ext cx="10727690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根据上面的分析，此程序中外层循环将循环</a:t>
            </a:r>
            <a:r>
              <a:rPr lang="en-US" altLang="zh-CN" sz="2200" dirty="0"/>
              <a:t>9</a:t>
            </a:r>
            <a:r>
              <a:rPr lang="zh-CN" altLang="en-US" sz="2200" dirty="0"/>
              <a:t>次（从 </a:t>
            </a:r>
            <a:r>
              <a:rPr lang="en-US" altLang="zh-CN" sz="2200" dirty="0"/>
              <a:t>i=1 </a:t>
            </a:r>
            <a:r>
              <a:rPr lang="zh-CN" altLang="en-US" sz="2200" dirty="0"/>
              <a:t>到 </a:t>
            </a:r>
            <a:r>
              <a:rPr lang="en-US" altLang="zh-CN" sz="2200" dirty="0"/>
              <a:t>i=9</a:t>
            </a:r>
            <a:r>
              <a:rPr lang="zh-CN" altLang="en-US" sz="2200" dirty="0"/>
              <a:t>），而每次执行外层循环时，内层循环都从</a:t>
            </a:r>
            <a:r>
              <a:rPr lang="en-US" altLang="zh-CN" sz="2200" dirty="0"/>
              <a:t>j=0</a:t>
            </a:r>
            <a:r>
              <a:rPr lang="zh-CN" altLang="en-US" sz="2200" dirty="0"/>
              <a:t>循环执行到</a:t>
            </a:r>
            <a:r>
              <a:rPr lang="en-US" altLang="zh-CN" sz="2200" dirty="0"/>
              <a:t>j=9</a:t>
            </a:r>
            <a:r>
              <a:rPr lang="zh-CN" altLang="en-US" sz="2200" dirty="0"/>
              <a:t>。因此，该嵌套循环结构将执行 </a:t>
            </a:r>
            <a:r>
              <a:rPr lang="en-US" altLang="zh-CN" sz="2200" dirty="0"/>
              <a:t>9*10 = 90 </a:t>
            </a:r>
            <a:r>
              <a:rPr lang="zh-CN" altLang="en-US" sz="2200" dirty="0"/>
              <a:t>次。</a:t>
            </a:r>
            <a:endParaRPr lang="en-US" altLang="zh-CN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嵌套循环执行的总次数 </a:t>
            </a:r>
            <a:r>
              <a:rPr lang="en-US" altLang="zh-CN" sz="2200" dirty="0"/>
              <a:t>= </a:t>
            </a:r>
            <a:r>
              <a:rPr lang="zh-CN" altLang="en-US" sz="2200" dirty="0"/>
              <a:t>外循环执行次数 * 内循环执行次数。这样可以估计复杂逻辑结构的计算性能。</a:t>
            </a:r>
            <a:endParaRPr lang="zh-CN" altLang="en-US" sz="2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10368" y="4459399"/>
            <a:ext cx="1786283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74572" y="3212340"/>
            <a:ext cx="5907803" cy="700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2. </a:t>
            </a:r>
            <a:r>
              <a:rPr kumimoji="0" lang="zh-CN" altLang="en-US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对战小游戏</a:t>
            </a:r>
            <a:endParaRPr kumimoji="0" lang="zh-CN" altLang="en-US" sz="4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83374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940" y="2623185"/>
            <a:ext cx="5418455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ym typeface="+mn-lt"/>
              </a:rPr>
              <a:t>展示游戏参与双方的属性（战斗力情况）</a:t>
            </a:r>
            <a:endParaRPr lang="zh-CN" altLang="en-US" sz="2400" dirty="0"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2.1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游戏属性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0845" y="881380"/>
            <a:ext cx="3458210" cy="29565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845" y="3837940"/>
            <a:ext cx="3453765" cy="283083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348582" y="3598897"/>
            <a:ext cx="249555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FF0000"/>
                </a:solidFill>
              </a:rPr>
              <a:t>参考程序代码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2.1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游戏属性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66797" y="2326639"/>
            <a:ext cx="249555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FF0000"/>
                </a:solidFill>
              </a:rPr>
              <a:t>程序运行结果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362" r="44133"/>
          <a:stretch>
            <a:fillRect/>
          </a:stretch>
        </p:blipFill>
        <p:spPr>
          <a:xfrm>
            <a:off x="3423920" y="2886075"/>
            <a:ext cx="4704080" cy="26193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3765" y="2595245"/>
            <a:ext cx="6229985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ym typeface="+mn-lt"/>
              </a:rPr>
              <a:t>实现一次战斗过程的设计（即战斗一个回合）</a:t>
            </a:r>
            <a:endParaRPr lang="zh-CN" altLang="en-US" sz="2400" dirty="0"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2.2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战斗过程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09975" y="3646702"/>
            <a:ext cx="2991782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0000"/>
                </a:solidFill>
              </a:rPr>
              <a:t>参考程序代码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7139" y="1023766"/>
            <a:ext cx="2172376" cy="15712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139" y="2595048"/>
            <a:ext cx="2181927" cy="39778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2.2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战斗过程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96365" y="3555897"/>
            <a:ext cx="2991782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0000"/>
                </a:solidFill>
              </a:rPr>
              <a:t>程序运行结果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7850" y="2084387"/>
            <a:ext cx="6724650" cy="37242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2.3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对战游戏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8225" y="2268021"/>
            <a:ext cx="1895475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0000"/>
                </a:solidFill>
              </a:rPr>
              <a:t>任务描述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70743" y="3222962"/>
            <a:ext cx="9632609" cy="1555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设计一个程序，随机设置初始化玩家的属性和敌人的属性。血量计算公式：血量</a:t>
            </a:r>
            <a:r>
              <a:rPr lang="en-US" altLang="zh-CN" sz="2200" dirty="0"/>
              <a:t>—</a:t>
            </a:r>
            <a:r>
              <a:rPr lang="zh-CN" altLang="en-US" sz="2200" dirty="0"/>
              <a:t>（血量</a:t>
            </a:r>
            <a:r>
              <a:rPr lang="en-US" altLang="zh-CN" sz="2200" dirty="0"/>
              <a:t>/</a:t>
            </a:r>
            <a:r>
              <a:rPr lang="zh-CN" altLang="en-US" sz="2200" dirty="0"/>
              <a:t>（血量</a:t>
            </a:r>
            <a:r>
              <a:rPr lang="en-US" altLang="zh-CN" sz="2200" dirty="0"/>
              <a:t>+</a:t>
            </a:r>
            <a:r>
              <a:rPr lang="zh-CN" altLang="en-US" sz="2200" dirty="0"/>
              <a:t>护甲值）） *敌人攻击值。设定三局战斗，战斗结束后血量高的</a:t>
            </a:r>
            <a:r>
              <a:rPr lang="zh-CN" altLang="en-US" sz="2200"/>
              <a:t>获得胜利。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2.3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对战游戏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47825" y="2741731"/>
            <a:ext cx="2628900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0000"/>
                </a:solidFill>
              </a:rPr>
              <a:t>流程图设计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9295" y="1904365"/>
            <a:ext cx="6379845" cy="43770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372717" y="3121223"/>
            <a:ext cx="5981083" cy="61555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你们喜欢网络游戏吗？</a:t>
            </a:r>
            <a:endParaRPr kumimoji="0" lang="zh-CN" altLang="en-US" sz="4000" b="1" i="0" u="none" strike="noStrike" kern="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4201" y="1938430"/>
            <a:ext cx="2143066" cy="29811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2.3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对战游戏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56995" y="2513766"/>
            <a:ext cx="2628900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0000"/>
                </a:solidFill>
              </a:rPr>
              <a:t>参考代码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4" y="3492785"/>
            <a:ext cx="3302269" cy="16397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016" y="910907"/>
            <a:ext cx="3076659" cy="50373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016" y="5948236"/>
            <a:ext cx="3076659" cy="6141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2.3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对战游戏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77440" y="3202106"/>
            <a:ext cx="2628900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0000"/>
                </a:solidFill>
              </a:rPr>
              <a:t>运行结果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0535" y="1969690"/>
            <a:ext cx="5100637" cy="410948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88872" y="3212340"/>
            <a:ext cx="681263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550" b="1" dirty="0">
                <a:solidFill>
                  <a:prstClr val="black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3</a:t>
            </a:r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. </a:t>
            </a:r>
            <a:r>
              <a:rPr lang="zh-CN" altLang="en-US" sz="48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思维拓展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54799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换行的使用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0374" y="1958829"/>
            <a:ext cx="2500026" cy="58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）括号内换行</a:t>
            </a:r>
            <a:endParaRPr lang="zh-CN" altLang="en-US" sz="24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24940" y="2681605"/>
            <a:ext cx="8860790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Python</a:t>
            </a:r>
            <a:r>
              <a:rPr lang="zh-CN" altLang="en-US" sz="2200" dirty="0"/>
              <a:t>支持括号内的换行，可以使第二行缩进到括号的起始处，如：</a:t>
            </a:r>
            <a:endParaRPr lang="zh-CN" altLang="en-US" sz="2200" dirty="0"/>
          </a:p>
        </p:txBody>
      </p:sp>
      <p:sp>
        <p:nvSpPr>
          <p:cNvPr id="7" name="文本框 6"/>
          <p:cNvSpPr txBox="1"/>
          <p:nvPr/>
        </p:nvSpPr>
        <p:spPr>
          <a:xfrm>
            <a:off x="1424909" y="4338121"/>
            <a:ext cx="864870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当起始括号就要换行时，可以在第二行缩进</a:t>
            </a:r>
            <a:r>
              <a:rPr lang="en-US" altLang="zh-CN" sz="2200" dirty="0"/>
              <a:t>4</a:t>
            </a:r>
            <a:r>
              <a:rPr lang="zh-CN" altLang="en-US" sz="2200" dirty="0"/>
              <a:t>个空格，如：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5385" y="3385621"/>
            <a:ext cx="4591050" cy="952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210" y="5252429"/>
            <a:ext cx="3886200" cy="942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682" y="4498798"/>
            <a:ext cx="1780186" cy="215817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换行的使用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8484" y="2095989"/>
            <a:ext cx="3242976" cy="58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）反斜杠“</a:t>
            </a:r>
            <a:r>
              <a:rPr lang="en-US" altLang="zh-C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\”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换行</a:t>
            </a:r>
            <a:endParaRPr lang="zh-CN" altLang="en-US" sz="24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72565" y="2987040"/>
            <a:ext cx="1013460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使用反斜杠换行时，二元运算符“</a:t>
            </a:r>
            <a:r>
              <a:rPr lang="en-US" altLang="zh-CN" sz="2200" dirty="0"/>
              <a:t>+”</a:t>
            </a:r>
            <a:r>
              <a:rPr lang="zh-CN" altLang="en-US" sz="2200" dirty="0"/>
              <a:t>和“</a:t>
            </a:r>
            <a:r>
              <a:rPr lang="en-US" altLang="zh-CN" sz="2200" dirty="0"/>
              <a:t>-”</a:t>
            </a:r>
            <a:r>
              <a:rPr lang="zh-CN" altLang="en-US" sz="2200" dirty="0"/>
              <a:t>等要出现在行末，长字符串也可以根据这种方法换行。如：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8675" y="3901080"/>
            <a:ext cx="2914650" cy="16437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532" y="4264439"/>
            <a:ext cx="1780186" cy="215817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换行的使用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64533" y="2268074"/>
            <a:ext cx="8910351" cy="58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）一行中不要包含多个语句。新语句最好另起一行。如：</a:t>
            </a:r>
            <a:endParaRPr lang="zh-CN" altLang="en-US" sz="24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4492" y="3102457"/>
            <a:ext cx="3457575" cy="15335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42510" y="4791075"/>
            <a:ext cx="609600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尽量不要写成： </a:t>
            </a:r>
            <a:r>
              <a:rPr lang="en-US" altLang="zh-CN" sz="2200" dirty="0"/>
              <a:t>print(a);print(b);print(c)</a:t>
            </a:r>
            <a:endParaRPr lang="zh-CN" altLang="en-US" sz="2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724" y="4318307"/>
            <a:ext cx="1780186" cy="215817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换行的使用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60443" y="1935571"/>
            <a:ext cx="8910351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（ </a:t>
            </a:r>
            <a:r>
              <a:rPr lang="en-US" altLang="zh-C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r>
              <a:rPr lang="en-US" altLang="zh-C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if/for/while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语句一定要换行。如：</a:t>
            </a:r>
            <a:endParaRPr lang="zh-CN" altLang="en-US" sz="24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60443" y="3957455"/>
            <a:ext cx="7377690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（</a:t>
            </a:r>
            <a:r>
              <a:rPr lang="en-US" altLang="zh-CN" sz="2200" dirty="0">
                <a:solidFill>
                  <a:srgbClr val="FF0000"/>
                </a:solidFill>
              </a:rPr>
              <a:t> 5 </a:t>
            </a:r>
            <a:r>
              <a:rPr lang="zh-CN" altLang="en-US" sz="2200" dirty="0">
                <a:solidFill>
                  <a:srgbClr val="FF0000"/>
                </a:solidFill>
              </a:rPr>
              <a:t>）文档注释的结束符”””应该单独占一行。如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8160" y="1935334"/>
            <a:ext cx="3448050" cy="9334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00580" y="3217924"/>
            <a:ext cx="609600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不规范的写法是： </a:t>
            </a:r>
            <a:r>
              <a:rPr lang="en-US" altLang="zh-CN" sz="2200" dirty="0"/>
              <a:t>If var ==‘ red’ : Print(var)</a:t>
            </a:r>
            <a:endParaRPr lang="zh-CN" altLang="en-US" sz="2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460" y="4765004"/>
            <a:ext cx="4152900" cy="13906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4" y="4381392"/>
            <a:ext cx="1780186" cy="215817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544600" y="982137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小结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03936" y="2514682"/>
            <a:ext cx="4335649" cy="6698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en-US" altLang="zh-CN" sz="2800" b="0" i="0" dirty="0">
                <a:solidFill>
                  <a:srgbClr val="242021"/>
                </a:solidFill>
                <a:effectLst/>
                <a:latin typeface="FZLANTY_XIANJW--GB1-0"/>
              </a:rPr>
              <a:t>Python </a:t>
            </a:r>
            <a:r>
              <a:rPr lang="zh-CN" altLang="en-US" sz="2800" b="0" i="0" dirty="0">
                <a:solidFill>
                  <a:srgbClr val="242021"/>
                </a:solidFill>
                <a:effectLst/>
                <a:latin typeface="FZLANTY_XIANJW--GB1-0"/>
              </a:rPr>
              <a:t>结构</a:t>
            </a:r>
            <a:endParaRPr lang="zh-CN" altLang="en-US" sz="2800" b="0" i="0" dirty="0">
              <a:solidFill>
                <a:srgbClr val="FF0000"/>
              </a:solidFill>
              <a:effectLst/>
              <a:latin typeface="FZLANTY_XIANJW--GB1-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8649" y="1380351"/>
            <a:ext cx="1061027" cy="204864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73705" y="3216910"/>
            <a:ext cx="5252085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循环结构、循环嵌套、混合控制结构</a:t>
            </a:r>
            <a:endParaRPr lang="zh-CN" altLang="en-US" sz="2200" dirty="0"/>
          </a:p>
        </p:txBody>
      </p:sp>
      <p:sp>
        <p:nvSpPr>
          <p:cNvPr id="9" name="文本框 8"/>
          <p:cNvSpPr txBox="1"/>
          <p:nvPr/>
        </p:nvSpPr>
        <p:spPr>
          <a:xfrm>
            <a:off x="2503936" y="3969593"/>
            <a:ext cx="6096000" cy="66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/>
              <a:t>对战小游戏</a:t>
            </a:r>
            <a:endParaRPr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2973984" y="4844536"/>
            <a:ext cx="609600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游戏属性、战斗过程、对战游戏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986124" y="897551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鸡兔同笼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29030" y="2043430"/>
            <a:ext cx="10343515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大约</a:t>
            </a:r>
            <a:r>
              <a:rPr lang="en-US" altLang="zh-CN" sz="2200" dirty="0"/>
              <a:t>1500</a:t>
            </a:r>
            <a:r>
              <a:rPr lang="zh-CN" altLang="en-US" sz="2200" dirty="0"/>
              <a:t>年前，</a:t>
            </a:r>
            <a:r>
              <a:rPr lang="en-US" altLang="zh-CN" sz="2200" dirty="0"/>
              <a:t>《</a:t>
            </a:r>
            <a:r>
              <a:rPr lang="zh-CN" altLang="en-US" sz="2200" dirty="0"/>
              <a:t>孙子算经</a:t>
            </a:r>
            <a:r>
              <a:rPr lang="en-US" altLang="zh-CN" sz="2200" dirty="0"/>
              <a:t>》</a:t>
            </a:r>
            <a:r>
              <a:rPr lang="zh-CN" altLang="en-US" sz="2200" dirty="0"/>
              <a:t>中就收录了这个有趣的数学问题。原题的大致意思是有若干只鸡和兔同在一个笼子里，从上面数，共有</a:t>
            </a:r>
            <a:r>
              <a:rPr lang="en-US" altLang="zh-CN" sz="2200" dirty="0"/>
              <a:t>35</a:t>
            </a:r>
            <a:r>
              <a:rPr lang="zh-CN" altLang="en-US" sz="2200" dirty="0"/>
              <a:t>个头。从下面数，共有</a:t>
            </a:r>
            <a:r>
              <a:rPr lang="en-US" altLang="zh-CN" sz="2200" dirty="0"/>
              <a:t>94</a:t>
            </a:r>
            <a:r>
              <a:rPr lang="zh-CN" altLang="en-US" sz="2200" dirty="0"/>
              <a:t>只脚。求笼中各有几只鸡和兔？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3624" y="3740150"/>
            <a:ext cx="4411762" cy="26282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986124" y="1001516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课后作业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27992" y="3135330"/>
            <a:ext cx="9355365" cy="5873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0" i="0" dirty="0">
                <a:solidFill>
                  <a:srgbClr val="242021"/>
                </a:solidFill>
                <a:effectLst/>
                <a:latin typeface="FZLANTY_XIANJW--GB1-0"/>
              </a:rPr>
              <a:t>请编写</a:t>
            </a:r>
            <a:r>
              <a:rPr lang="en-US" altLang="zh-CN" sz="2400" b="0" i="0" dirty="0">
                <a:solidFill>
                  <a:srgbClr val="242021"/>
                </a:solidFill>
                <a:effectLst/>
                <a:latin typeface="FZLANTY_XIANJW--GB1-0"/>
              </a:rPr>
              <a:t>Python</a:t>
            </a:r>
            <a:r>
              <a:rPr lang="zh-CN" altLang="en-US" sz="2400" b="0" i="0" dirty="0">
                <a:solidFill>
                  <a:srgbClr val="242021"/>
                </a:solidFill>
                <a:effectLst/>
                <a:latin typeface="FZLANTY_XIANJW--GB1-0"/>
              </a:rPr>
              <a:t>程序，求解鸡兔同笼问题。</a:t>
            </a:r>
            <a:endParaRPr lang="zh-CN" altLang="en-US" sz="2400" b="0" i="0" dirty="0">
              <a:solidFill>
                <a:srgbClr val="FF0000"/>
              </a:solidFill>
              <a:effectLst/>
              <a:latin typeface="FZLANTY_XIANJW--GB1-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2536" y="900522"/>
            <a:ext cx="1061027" cy="20486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163630" y="2259823"/>
            <a:ext cx="4519804" cy="1048976"/>
            <a:chOff x="3920027" y="1008636"/>
            <a:chExt cx="3362664" cy="744699"/>
          </a:xfrm>
        </p:grpSpPr>
        <p:grpSp>
          <p:nvGrpSpPr>
            <p:cNvPr id="11" name="组合 10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5"/>
            <p:cNvGrpSpPr/>
            <p:nvPr/>
          </p:nvGrpSpPr>
          <p:grpSpPr>
            <a:xfrm>
              <a:off x="3920027" y="1151945"/>
              <a:ext cx="3362664" cy="601390"/>
              <a:chOff x="1438990" y="1392789"/>
              <a:chExt cx="4483553" cy="801851"/>
            </a:xfrm>
          </p:grpSpPr>
          <p:sp>
            <p:nvSpPr>
              <p:cNvPr id="13" name="TextBox 6"/>
              <p:cNvSpPr txBox="1"/>
              <p:nvPr/>
            </p:nvSpPr>
            <p:spPr>
              <a:xfrm>
                <a:off x="1438990" y="1392789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01</a:t>
                </a:r>
                <a:endParaRPr kumimoji="0" lang="en-US" altLang="zh-CN" sz="4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Python</a:t>
                </a:r>
                <a:r>
                  <a:rPr lang="zh-CN" altLang="en-US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结构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6627012" y="3351309"/>
            <a:ext cx="988629" cy="988629"/>
            <a:chOff x="3059832" y="3339719"/>
            <a:chExt cx="3607562" cy="3607562"/>
          </a:xfrm>
        </p:grpSpPr>
        <p:sp>
          <p:nvSpPr>
            <p:cNvPr id="35" name="椭圆 34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371833" y="4631512"/>
            <a:ext cx="988629" cy="988629"/>
            <a:chOff x="3059832" y="3339719"/>
            <a:chExt cx="3607562" cy="3607562"/>
          </a:xfrm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5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9031208" y="957655"/>
            <a:ext cx="2202931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目 录</a:t>
            </a:r>
            <a:endParaRPr lang="zh-CN" altLang="en-US" sz="5865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3" t="7594" r="40124" b="12128"/>
          <a:stretch>
            <a:fillRect/>
          </a:stretch>
        </p:blipFill>
        <p:spPr>
          <a:xfrm flipH="1">
            <a:off x="669435" y="1441084"/>
            <a:ext cx="3275836" cy="455132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145007" y="3605944"/>
            <a:ext cx="4538429" cy="1046682"/>
            <a:chOff x="5513840" y="3616828"/>
            <a:chExt cx="4538429" cy="1046682"/>
          </a:xfrm>
        </p:grpSpPr>
        <p:grpSp>
          <p:nvGrpSpPr>
            <p:cNvPr id="19" name="组合 18"/>
            <p:cNvGrpSpPr/>
            <p:nvPr/>
          </p:nvGrpSpPr>
          <p:grpSpPr>
            <a:xfrm>
              <a:off x="5513840" y="3674882"/>
              <a:ext cx="1015440" cy="988628"/>
              <a:chOff x="3954436" y="1846512"/>
              <a:chExt cx="761580" cy="74147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3974544" y="1846512"/>
                <a:ext cx="741472" cy="741472"/>
                <a:chOff x="3059832" y="3339719"/>
                <a:chExt cx="3607562" cy="3607562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3059832" y="3339719"/>
                  <a:ext cx="3607562" cy="3607562"/>
                </a:xfrm>
                <a:prstGeom prst="ellipse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同心圆 69"/>
                <p:cNvSpPr/>
                <p:nvPr/>
              </p:nvSpPr>
              <p:spPr>
                <a:xfrm>
                  <a:off x="3168202" y="3448089"/>
                  <a:ext cx="3390826" cy="3390826"/>
                </a:xfrm>
                <a:prstGeom prst="donut">
                  <a:avLst>
                    <a:gd name="adj" fmla="val 4879"/>
                  </a:avLst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TextBox 11"/>
              <p:cNvSpPr txBox="1"/>
              <p:nvPr/>
            </p:nvSpPr>
            <p:spPr>
              <a:xfrm>
                <a:off x="3954436" y="2008870"/>
                <a:ext cx="623933" cy="563660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925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02</a:t>
                </a:r>
                <a:endParaRPr kumimoji="0" lang="en-US" altLang="zh-CN" sz="5335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" name="TextBox 8"/>
            <p:cNvSpPr txBox="1"/>
            <p:nvPr/>
          </p:nvSpPr>
          <p:spPr>
            <a:xfrm>
              <a:off x="6089696" y="3616828"/>
              <a:ext cx="3962573" cy="822958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rmAutofit/>
            </a:bodyPr>
            <a:lstStyle/>
            <a:p>
              <a:pPr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有猫在_GBK" panose="02000000000000000000" pitchFamily="2" charset="-122"/>
                  <a:cs typeface="+mn-ea"/>
                  <a:sym typeface="+mn-lt"/>
                </a:rPr>
                <a:t>对战小游戏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201516" y="4801192"/>
            <a:ext cx="4575125" cy="1067958"/>
            <a:chOff x="3878870" y="1008636"/>
            <a:chExt cx="3403822" cy="758175"/>
          </a:xfrm>
        </p:grpSpPr>
        <p:grpSp>
          <p:nvGrpSpPr>
            <p:cNvPr id="25" name="组合 24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5"/>
            <p:cNvGrpSpPr/>
            <p:nvPr/>
          </p:nvGrpSpPr>
          <p:grpSpPr>
            <a:xfrm>
              <a:off x="3878870" y="1165421"/>
              <a:ext cx="3403822" cy="601390"/>
              <a:chOff x="1384114" y="1410757"/>
              <a:chExt cx="4538429" cy="801851"/>
            </a:xfrm>
          </p:grpSpPr>
          <p:sp>
            <p:nvSpPr>
              <p:cNvPr id="30" name="TextBox 6"/>
              <p:cNvSpPr txBox="1"/>
              <p:nvPr/>
            </p:nvSpPr>
            <p:spPr>
              <a:xfrm>
                <a:off x="1384114" y="1410757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03</a:t>
                </a:r>
                <a:endParaRPr kumimoji="0" lang="en-US" altLang="zh-CN" sz="4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思维拓展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5813" y="3182662"/>
            <a:ext cx="721747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1. Python </a:t>
            </a:r>
            <a:r>
              <a:rPr lang="zh-CN" altLang="en-US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结构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35051" y="1459891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Python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的循环结构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8224" y="2177992"/>
            <a:ext cx="10521295" cy="1047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Python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通过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for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、 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while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等结构提供遍历循环和无限循环。根据循环执行次数的确定性，循环可以分为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确定次数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循环和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非确定次数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循环。</a:t>
            </a:r>
            <a:endParaRPr kumimoji="0" lang="zh-CN" altLang="en-US" sz="2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8224" y="3325676"/>
            <a:ext cx="10697507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确定次数循环</a:t>
            </a:r>
            <a:r>
              <a:rPr lang="zh-CN" altLang="en-US" sz="2200" dirty="0"/>
              <a:t>指循环体的循环次数是明确的，也叫遍历循环，可以采用</a:t>
            </a:r>
            <a:r>
              <a:rPr lang="en-US" altLang="zh-CN" sz="2200" dirty="0"/>
              <a:t>for</a:t>
            </a:r>
            <a:r>
              <a:rPr lang="zh-CN" altLang="en-US" sz="2200" dirty="0"/>
              <a:t>结构来实现</a:t>
            </a:r>
            <a:endParaRPr lang="zh-CN" altLang="en-US" sz="2200" dirty="0"/>
          </a:p>
        </p:txBody>
      </p:sp>
      <p:sp>
        <p:nvSpPr>
          <p:cNvPr id="9" name="文本框 8"/>
          <p:cNvSpPr txBox="1"/>
          <p:nvPr/>
        </p:nvSpPr>
        <p:spPr>
          <a:xfrm>
            <a:off x="878225" y="3965529"/>
            <a:ext cx="10521294" cy="1047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非确定次数循环</a:t>
            </a:r>
            <a:r>
              <a:rPr lang="zh-CN" altLang="en-US" sz="2200" dirty="0"/>
              <a:t>指程序不确定循环体可能的执行次数，而通过条件判断决定是否继续执行循环体。</a:t>
            </a:r>
            <a:endParaRPr lang="zh-CN" altLang="en-US" sz="2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835364" y="5118660"/>
            <a:ext cx="10521293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Python</a:t>
            </a:r>
            <a:r>
              <a:rPr lang="zh-CN" altLang="en-US" sz="2200" dirty="0"/>
              <a:t>提供了根据判断条件来执行程序的无限循环，采用</a:t>
            </a:r>
            <a:r>
              <a:rPr lang="en-US" altLang="zh-CN" sz="2200" dirty="0">
                <a:solidFill>
                  <a:srgbClr val="FF0000"/>
                </a:solidFill>
              </a:rPr>
              <a:t>while</a:t>
            </a:r>
            <a:r>
              <a:rPr lang="zh-CN" altLang="en-US" sz="2200" dirty="0">
                <a:solidFill>
                  <a:srgbClr val="FF0000"/>
                </a:solidFill>
              </a:rPr>
              <a:t>结构</a:t>
            </a:r>
            <a:r>
              <a:rPr lang="zh-CN" altLang="en-US" sz="2200" dirty="0"/>
              <a:t>来实现。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Python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的循环嵌套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77959" y="1988019"/>
            <a:ext cx="10278405" cy="1555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Python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语言允许在一个循环体里面嵌入另一个循环。不但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for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循环体里面可以嵌入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for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循环， 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while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循环体里面可以嵌入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while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循环，而且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for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循环体里面可以嵌入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while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循环，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while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循环体里面也可以嵌入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for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循环。</a:t>
            </a:r>
            <a:endParaRPr kumimoji="0" lang="zh-CN" altLang="en-US" sz="2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16034" y="3707383"/>
            <a:ext cx="10440330" cy="2571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Python</a:t>
            </a:r>
            <a:r>
              <a:rPr lang="zh-CN" altLang="en-US" sz="2200" dirty="0"/>
              <a:t>在循环体内嵌入其他结构循环体，构成循环嵌套结构的情况有如下</a:t>
            </a:r>
            <a:r>
              <a:rPr lang="en-US" altLang="zh-CN" sz="2200" dirty="0"/>
              <a:t>4</a:t>
            </a:r>
            <a:r>
              <a:rPr lang="zh-CN" altLang="en-US" sz="2200" dirty="0"/>
              <a:t>种：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 在</a:t>
            </a:r>
            <a:r>
              <a:rPr lang="en-US" altLang="zh-CN" sz="2200" dirty="0">
                <a:solidFill>
                  <a:srgbClr val="FF0000"/>
                </a:solidFill>
              </a:rPr>
              <a:t>while</a:t>
            </a:r>
            <a:r>
              <a:rPr lang="zh-CN" altLang="en-US" sz="2200" dirty="0">
                <a:solidFill>
                  <a:srgbClr val="FF0000"/>
                </a:solidFill>
              </a:rPr>
              <a:t>循环中套用</a:t>
            </a:r>
            <a:r>
              <a:rPr lang="en-US" altLang="zh-CN" sz="2200" dirty="0">
                <a:solidFill>
                  <a:srgbClr val="FF0000"/>
                </a:solidFill>
              </a:rPr>
              <a:t>while</a:t>
            </a:r>
            <a:r>
              <a:rPr lang="zh-CN" altLang="en-US" sz="2200" dirty="0">
                <a:solidFill>
                  <a:srgbClr val="FF0000"/>
                </a:solidFill>
              </a:rPr>
              <a:t>循环</a:t>
            </a:r>
            <a:endParaRPr lang="zh-CN" altLang="en-US" sz="2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 在</a:t>
            </a:r>
            <a:r>
              <a:rPr lang="en-US" altLang="zh-CN" sz="2200" dirty="0">
                <a:solidFill>
                  <a:srgbClr val="FF0000"/>
                </a:solidFill>
              </a:rPr>
              <a:t>for</a:t>
            </a:r>
            <a:r>
              <a:rPr lang="zh-CN" altLang="en-US" sz="2200" dirty="0">
                <a:solidFill>
                  <a:srgbClr val="FF0000"/>
                </a:solidFill>
              </a:rPr>
              <a:t>循环中套用</a:t>
            </a:r>
            <a:r>
              <a:rPr lang="en-US" altLang="zh-CN" sz="2200" dirty="0">
                <a:solidFill>
                  <a:srgbClr val="FF0000"/>
                </a:solidFill>
              </a:rPr>
              <a:t>for</a:t>
            </a:r>
            <a:r>
              <a:rPr lang="zh-CN" altLang="en-US" sz="2200" dirty="0">
                <a:solidFill>
                  <a:srgbClr val="FF0000"/>
                </a:solidFill>
              </a:rPr>
              <a:t>循环</a:t>
            </a:r>
            <a:endParaRPr lang="zh-CN" altLang="en-US" sz="2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 在</a:t>
            </a:r>
            <a:r>
              <a:rPr lang="en-US" altLang="zh-CN" sz="2200" dirty="0">
                <a:solidFill>
                  <a:srgbClr val="FF0000"/>
                </a:solidFill>
              </a:rPr>
              <a:t>while</a:t>
            </a:r>
            <a:r>
              <a:rPr lang="zh-CN" altLang="en-US" sz="2200" dirty="0">
                <a:solidFill>
                  <a:srgbClr val="FF0000"/>
                </a:solidFill>
              </a:rPr>
              <a:t>循环中套用</a:t>
            </a:r>
            <a:r>
              <a:rPr lang="en-US" altLang="zh-CN" sz="2200" dirty="0">
                <a:solidFill>
                  <a:srgbClr val="FF0000"/>
                </a:solidFill>
              </a:rPr>
              <a:t>for</a:t>
            </a:r>
            <a:r>
              <a:rPr lang="zh-CN" altLang="en-US" sz="2200" dirty="0">
                <a:solidFill>
                  <a:srgbClr val="FF0000"/>
                </a:solidFill>
              </a:rPr>
              <a:t>循环</a:t>
            </a:r>
            <a:endParaRPr lang="zh-CN" altLang="en-US" sz="2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 在</a:t>
            </a:r>
            <a:r>
              <a:rPr lang="en-US" altLang="zh-CN" sz="2200" dirty="0">
                <a:solidFill>
                  <a:srgbClr val="FF0000"/>
                </a:solidFill>
              </a:rPr>
              <a:t>for</a:t>
            </a:r>
            <a:r>
              <a:rPr lang="zh-CN" altLang="en-US" sz="2200" dirty="0">
                <a:solidFill>
                  <a:srgbClr val="FF0000"/>
                </a:solidFill>
              </a:rPr>
              <a:t>循环中套用</a:t>
            </a:r>
            <a:r>
              <a:rPr lang="en-US" altLang="zh-CN" sz="2200" dirty="0">
                <a:solidFill>
                  <a:srgbClr val="FF0000"/>
                </a:solidFill>
              </a:rPr>
              <a:t>while</a:t>
            </a:r>
            <a:r>
              <a:rPr lang="zh-CN" altLang="en-US" sz="2200" dirty="0">
                <a:solidFill>
                  <a:srgbClr val="FF0000"/>
                </a:solidFill>
              </a:rPr>
              <a:t>循环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流程控制混合结构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3469" y="2088457"/>
            <a:ext cx="10745131" cy="1555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程序设计中的嵌套，是指一种逻辑结构里还有另一种逻辑结构，如上述循环嵌套结构。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Python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同样支持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if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条件结构中嵌套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if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条件结构，也同样允许在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while 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和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for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循环结构使用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if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条件结构，最终形成混合的流程控制结构，用于复杂逻辑的程序设计。</a:t>
            </a:r>
            <a:endParaRPr kumimoji="0" lang="zh-CN" altLang="en-US" sz="2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3765" y="3948797"/>
            <a:ext cx="82486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/>
              <a:t>if</a:t>
            </a:r>
            <a:r>
              <a:rPr lang="zh-CN" altLang="en-US" sz="2200" dirty="0"/>
              <a:t>条件结构和</a:t>
            </a:r>
            <a:r>
              <a:rPr lang="en-US" altLang="zh-CN" sz="2200" dirty="0"/>
              <a:t>for</a:t>
            </a:r>
            <a:r>
              <a:rPr lang="zh-CN" altLang="en-US" sz="2200" dirty="0"/>
              <a:t>循环结构之间形成混合控制结构的情况：</a:t>
            </a:r>
            <a:endParaRPr lang="zh-CN" altLang="en-US" sz="2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5662" y="4576127"/>
            <a:ext cx="5781675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流程控制混合结构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2155" y="2169795"/>
            <a:ext cx="1101788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当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2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个（甚至多个）循环结构相互嵌套时，位于外层的循环结构常称为外层循环或外循环，位于内层的循环结构常称为内层循环或内循环。</a:t>
            </a:r>
            <a:endParaRPr kumimoji="0" lang="zh-CN" altLang="en-US" sz="2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9514" y="3383101"/>
            <a:ext cx="98202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循环嵌套结构对应的程序代码，在</a:t>
            </a:r>
            <a:r>
              <a:rPr lang="en-US" altLang="zh-CN" sz="2200" dirty="0"/>
              <a:t>Python </a:t>
            </a:r>
            <a:r>
              <a:rPr lang="zh-CN" altLang="en-US" sz="2200" dirty="0"/>
              <a:t>解释器中执行的流程具体为：</a:t>
            </a:r>
            <a:endParaRPr lang="zh-CN" altLang="en-US" sz="2200" dirty="0"/>
          </a:p>
        </p:txBody>
      </p:sp>
      <p:sp>
        <p:nvSpPr>
          <p:cNvPr id="7" name="文本框 6"/>
          <p:cNvSpPr txBox="1"/>
          <p:nvPr/>
        </p:nvSpPr>
        <p:spPr>
          <a:xfrm>
            <a:off x="913603" y="3921973"/>
            <a:ext cx="10033161" cy="1555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（</a:t>
            </a:r>
            <a:r>
              <a:rPr lang="en-US" altLang="zh-CN" sz="2200" dirty="0">
                <a:solidFill>
                  <a:srgbClr val="FF0000"/>
                </a:solidFill>
              </a:rPr>
              <a:t>1</a:t>
            </a:r>
            <a:r>
              <a:rPr lang="zh-CN" altLang="en-US" sz="2200" dirty="0">
                <a:solidFill>
                  <a:srgbClr val="FF0000"/>
                </a:solidFill>
              </a:rPr>
              <a:t>）</a:t>
            </a:r>
            <a:r>
              <a:rPr lang="zh-CN" altLang="en-US" sz="2200" dirty="0"/>
              <a:t>当外层循环条件为 </a:t>
            </a:r>
            <a:r>
              <a:rPr lang="en-US" altLang="zh-CN" sz="2200" dirty="0"/>
              <a:t>True </a:t>
            </a:r>
            <a:r>
              <a:rPr lang="zh-CN" altLang="en-US" sz="2200" dirty="0"/>
              <a:t>时，则执行外层循环结构中的循环体；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（</a:t>
            </a:r>
            <a:r>
              <a:rPr lang="en-US" altLang="zh-CN" sz="2200" dirty="0">
                <a:solidFill>
                  <a:srgbClr val="FF0000"/>
                </a:solidFill>
              </a:rPr>
              <a:t>2</a:t>
            </a:r>
            <a:r>
              <a:rPr lang="zh-CN" altLang="en-US" sz="2200" dirty="0">
                <a:solidFill>
                  <a:srgbClr val="FF0000"/>
                </a:solidFill>
              </a:rPr>
              <a:t>）</a:t>
            </a:r>
            <a:r>
              <a:rPr lang="zh-CN" altLang="en-US" sz="2200" dirty="0"/>
              <a:t>外层循环体中包含了普通程序和内循环，当内层循环的循环条件为</a:t>
            </a:r>
            <a:r>
              <a:rPr lang="en-US" altLang="zh-CN" sz="2200" dirty="0"/>
              <a:t>True</a:t>
            </a:r>
            <a:r>
              <a:rPr lang="zh-CN" altLang="en-US" sz="2200" dirty="0"/>
              <a:t>时会执行此循环中的循环体，直到内层循环条件为</a:t>
            </a:r>
            <a:r>
              <a:rPr lang="en-US" altLang="zh-CN" sz="2200" dirty="0"/>
              <a:t>False</a:t>
            </a:r>
            <a:r>
              <a:rPr lang="zh-CN" altLang="en-US" sz="2200" dirty="0"/>
              <a:t>，跳出内循环；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83520" y="4855845"/>
            <a:ext cx="1365885" cy="16516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流程控制混合结构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3765" y="2797810"/>
            <a:ext cx="10655935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（</a:t>
            </a:r>
            <a:r>
              <a:rPr lang="en-US" altLang="zh-CN" sz="2200" dirty="0">
                <a:solidFill>
                  <a:srgbClr val="FF0000"/>
                </a:solidFill>
              </a:rPr>
              <a:t>3</a:t>
            </a:r>
            <a:r>
              <a:rPr lang="zh-CN" altLang="en-US" sz="2200" dirty="0">
                <a:solidFill>
                  <a:srgbClr val="FF0000"/>
                </a:solidFill>
              </a:rPr>
              <a:t>）</a:t>
            </a:r>
            <a:r>
              <a:rPr lang="zh-CN" altLang="en-US" sz="2200" dirty="0"/>
              <a:t>如果此时外层循环的条件仍为</a:t>
            </a:r>
            <a:r>
              <a:rPr lang="en-US" altLang="zh-CN" sz="2200" dirty="0"/>
              <a:t>True</a:t>
            </a:r>
            <a:r>
              <a:rPr lang="zh-CN" altLang="en-US" sz="2200" dirty="0"/>
              <a:t>，则返回第</a:t>
            </a:r>
            <a:r>
              <a:rPr lang="en-US" altLang="zh-CN" sz="2200" dirty="0"/>
              <a:t>2</a:t>
            </a:r>
            <a:r>
              <a:rPr lang="zh-CN" altLang="en-US" sz="2200" dirty="0"/>
              <a:t>步，继续执行外层循环体，直到外层循环的循环条件为</a:t>
            </a:r>
            <a:r>
              <a:rPr lang="en-US" altLang="zh-CN" sz="2200" dirty="0"/>
              <a:t>False</a:t>
            </a:r>
            <a:r>
              <a:rPr lang="zh-CN" altLang="en-US" sz="2200" dirty="0"/>
              <a:t>；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（</a:t>
            </a:r>
            <a:r>
              <a:rPr lang="en-US" altLang="zh-CN" sz="2200" dirty="0">
                <a:solidFill>
                  <a:srgbClr val="FF0000"/>
                </a:solidFill>
              </a:rPr>
              <a:t>4</a:t>
            </a:r>
            <a:r>
              <a:rPr lang="zh-CN" altLang="en-US" sz="2200" dirty="0">
                <a:solidFill>
                  <a:srgbClr val="FF0000"/>
                </a:solidFill>
              </a:rPr>
              <a:t>）</a:t>
            </a:r>
            <a:r>
              <a:rPr lang="zh-CN" altLang="en-US" sz="2200" dirty="0"/>
              <a:t>当内层循环的循环条件为</a:t>
            </a:r>
            <a:r>
              <a:rPr lang="en-US" altLang="zh-CN" sz="2200" dirty="0"/>
              <a:t>False</a:t>
            </a:r>
            <a:r>
              <a:rPr lang="zh-CN" altLang="en-US" sz="2200" dirty="0"/>
              <a:t>，且外层循环的循环条件也为</a:t>
            </a:r>
            <a:r>
              <a:rPr lang="en-US" altLang="zh-CN" sz="2200" dirty="0"/>
              <a:t>False</a:t>
            </a:r>
            <a:r>
              <a:rPr lang="zh-CN" altLang="en-US" sz="2200" dirty="0"/>
              <a:t>，则整个嵌套循环才算执行完毕。</a:t>
            </a:r>
            <a:endParaRPr lang="zh-CN" altLang="en-US" sz="2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4905" y="4720590"/>
            <a:ext cx="1534795" cy="18561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9D45DFDA-02B1-4FB7-8B95-2C40A9273BE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/VJ+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/VJ+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1Sfku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ABTfkvqgaxhNw0AAB0jAAAXAAAAdW5pdmVyc2FsL3VuaXZlcnNhbC5wbmftmntU0um6x3G62ozadXTU1HJPLs10tMlSEbdZmpMXvGVqyZhZk/cLaIhA48zorlBnTaZtTSFNRS01DTDw1pAwiUptRbz9ZPaQmqCSEiAisn8001nnrHXW+ef8yx+s33oe3s/7Pu/3vTzP+q3fTXigr8EO0x0QCMTA78ypEAhkcxgEsil7+1bQY37J0Ad86GWG+J6ENA+Zz4PG5qteAV4QyJPiT9djt4C2ftqZyEwIxJCp/emxU8mXIZCDbX6nvMKuxywCAbftZwD2srQ8Vw+tl7LF+HlAms3uiOAzVtVeI6fhXju3BEdsPb33+O7NF01e3yD9prcr+Djsxk5AWXJGoMxeEl+vLMd7rl+pk/kTg54XLA2H84BwwKNe7B5+rOzc8LtFmqAZplpo59kQc9uylCvxYDw3xP96a837pvGfA8y7pJU+Y8TTo5tAdxoaCGS1Gtoh8GqU+wHQAfFsym8ztPNcf+ftrqe1bcLPPgtj66GstdaJhqj+WiPP9db9+qDV68cLcUBZa1uN+cO1/2/Xt9NaB7y0Elj9jaw1fty8Tzv+z6RPwMfO3WFa38k8rbJ/P6ODdJAO0kE6SAfpIB2kg3SQDtJBOkgH6SAdpIN0kA7SQTro/4Do74FsweMPb2GJ/49u3MLhytmK1HMtnSv9oidsi2gAr1E3MZbo4vJQblMVwoOb0w1kaF/7Jk1PL1KPOd7K2ZjpM0YQqDcTJ8qvDggAxelgrubnACtDOwROOSNaYkhSiAuUxqpUD0kKGgRJuWvz9fyFwE1XgydfUJIAZ25C+W1qV09xToAiciPMPKwKKx+X68eIRehsTuY5x853v0YdT5kPwq8Ni+4EwVzTVRWp3c9y3r/25Vfh1ub3CF3vKwR4TT9doxJocLwOJaphfja9PWeQhURgZbxwIWtR1d1cMW09t2zCqMP8/v02qsNc5GCtBrpxp83YFAKZa8Dp4wlO8ddFDfUTM1W8r4FONilmUjr9+qChnTHlHE+6VDpnn8B8n2+Wcj71YZawLKVLNrqHFk5omEwUdk1dFxaKOTNIc5/Hqh22lCFJh7DocHBtdd/1I/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/W+6OAdcdESUxz23sSr5tcX9+oICu++WzPTh2SS5JbFOsVv1yxrmvkqJB9p/WiAVklDXOJSvRd+2grpXW7KTEQKHIuDaevtKVVxoZMGcyjYPq8ZAouVfDzlHAYygNmOTLDGLWx5/m9UC7DdjtMB55cFVxPmC9KJwHtGXh/Ye6RlnGA+y6On/S2suOCVhwsEkhRSgDeXokNL6aivwBn4oN4G0dZtP3ZLnSJV8nyQhcahuEggUZG49e7Sxm1SW8/SEz3It3fiYPqJ9dHbtOGE403p0dv0P3Jk5gmXgFCn2qGLryvdf2A2MrNm/3GM6F2bYlkgK1Ga27WX48ydQ1nKABE1HcGkZpKTMMX3ZU7yykDwJP6eszIanUoR2BZH0iyuAFD2Anh4k/nMbhyF1GYu35/9ObBynwfzqr30ss7TN9psXniZxMzwLmOSZRdiYzvBRSB8F/K8OqZsR4x1TmFvSJk1dEA6oh54UH2QBeU6JwxkdfkGSk1k3f5VHMrnYTHgOZDLkz330NlbITdqvTX7+hPDaQ4fBn6EPxIGd62ZOLHfrLHC3ohmwnoAO8tYKpaGiumGDbbWJEL6PidWx8Thy1MwYknWi1InYH2icDWYxp+hng9uwWRjXBfjRrBFZ9q5meOfo4YaVdCUEM8R2MaqsJCoDqCVfRBy3h5/8BlumfZ+4Cj3whcIQdNcumPP+opomW2J8Fh/x3SX1EMVU5kRSzXNXGkJvcU0ooyTzkCKL40Otp/1KItiKanL5omuIgHFXCYJLGyRRfDnZOdFOLF8wufeXKTbIN1kKAPcK1tOdCxJxxosfxTgVIsa/ErQxoV7ju5A3CZI76OhytfYsil+Xeypn9YCGdc6cpUrQ6oGhMPo6nLX9Wc2g3NEfHc39sWtUzQYqAyDEFtkus91dpLl6M94wIpIanxQirZP7btrylobcxkR8r6uR01IG7bb9T5HEdmxk633U7oXkMUGEAhzm2XuK1yx/8hXLitnfypRUneFzRau37JE4NWyNfmukwn3JFfnK7OnI4OOStTB0lF4cHxVFgJw+ydKuuCcH9WdPllHcmZls6CUqX3hPvCo/JonONpjxjBZ4UMLBDu78YMYVsykxhIkDn/OLM0Cz6vPn2GtjyU+bM72qu1cZpmJJ30vk2Oj95pgkgeWL7+oWIKTsEjxZVBODpQQDwuA28Z5FM2XiVvN7cgjmJpom8n/mslXrOyyyg+r9rbbuy6BbKCZaHW0Lhmx2HcMN/17ixW8dJigms93PUjoAtclwiftvMXWpy0plQN0dFbDg1JKVfQRxGJwmy3ZviB+7xe7GvLRxWXjD/K+mR996ZLX/7kl9v1r0U2bqvM9B66gogvFs3qBov85n1fYAv9kU5Z+OHur5h8HjoV9R5bWj8jf5HqiMD99P96peLndSXuhwgteEJYbPo5bpTi/FDUU4BUfMxTCOSbg55KDColsg7x+/JECLLvyNA1aeetL2RW1WoLvyXn3fFtEMXTlt3AwO3XzkmkAtcrn/PcAnStsTTYRMjiBijEI5KspMPUtKn47ZSC1sLM2/SzuB/zCNec/fnW2GGk9vGPAJnF/gcpeszuwOtoGvB8uJphwnIZUIZrm2EcVyxJ0d2DfPVMfQjnX8ihBhpn2qp02A9zGfeCRq/yeDcoa03KjteiQzAd489KGeCEodHgUCmD1NMNYi4JkZgZd2Tasvbo+a+nZyFF5OAczqYXKeLitEF45g1CO2+wYwNCT3D678teuCWGeL0Ib3TH9hRSCmR2BDw8duGa+9PV/W9lPKdv6LTWrbJdqZMJEeT3D8Xc8nRt3dUTlNCBk9bDj6zFJEMg9D/lY3GL2SyyvNTmu+1M7YVqlqc9l8gP3N1fRgjhuiWkp5tlDusxJPDtem6905WetmJSCcrMe5Pk9JkYZ1zbzoXHPDvsUqhwKttvJqt6Osh3y+t+oFQKEZX874RBjKoNzpKksJueabBojSX8O1axLxd6MsUe4XhSx7JQCPfUQ9/eiRqBQgMTMW5hBIFcEudLBhiBRVII3LnqMLOEeG1xxXA6zIk/6ftcgrhiQhn9rQiseS4sC1u5pReAmPoOJXhHp2IWLIUK2sz3va0qgaG1lJzHdkwJ4pJiJFY/Sr5EVJ7ts6LInt0nODXcGR11DS58/jJnCrwstE1FY1w1HvJIjqsIsXTs+9kyO2vV901+h1eHIPKOXKVNUov6HLfqvD2ecCM0C6ODY5oxsAZZ20Vi1ysvrb3kQXTW+SBN0byyump9t/PnI8V4xFV0+4fGW1qNevDnfYUK/0cujc89Wq6AWJ7Ub7RV65m7EhKSE/SjaSJtp5AvtXKo4FgGqB2aJLruSkpRNnfb1jPm6ion5DjlK72NY0B//zFIFFjlkdQz60Z8J7pwsAhuIIXOtyP6b74pDjXd2RCnQfkgi2/utVlYX5QrHkYuE3b1d92dik83XE6liqwNkf7o3TnTflmPwbgYdZr6S+eSvkV44LhPDPHy0obYGVHrXqHBoAn2GCM67hjad03RxowQU0xM/VVkip/BjGG3LF/llQvHDp7K5O3OFSIciB6s0ypL0F3LcHgb3DdpNvFwMgVzowd2UNPHzUsavglloFkoz+4OUEZxdMDFH46f2qOU5wvQv/LOUgARHW5sUbIymPMpMVs15atAHLdIo7pLOdnXn3wy7DscD2X8FVuy2QlI1o+1F9w8AGWBJmTIdF9ySTpuq37ft7u2oJfljOH5DSoxQANkIs0C3Y8mDw4Dxu3Y3n+WdGj8etor9IShBkTrXTpW0x1Ja5Vaw+mWSeZjDHxX2kelEsCRdu2CnmMakmsHzbYi5GR4BAdFSpAKso3v7gnvI7ixym8Rl+YlPbVSd9/puF0O7GXjPNdiPw+ty+id+lUG1higyJ95fKUZo6LC91aybtmAlzBYeTJYsWQOHuqfLPNMbSRld19UyfoQR9F3vGteWK6Ka8ge1n2eYe/4v9fqrWkmPpnu/3scvMNSrwuLFM9oGgY2lGeCS4hJ8tRV9Wgil5GyTxlAeom069tj0GwMxKYTZo1FLsk5qm3dH0+44XdC3O7YOyhupfsc0WvTX+vk1CV/y/HEW55o0mxzFrSdjln5p0Pr9Tgeeaj75bd5/AFBLAwQUAAIACAAAU35L8AGbtksAAABrAAAAGwAAAHVuaXZlcnNhbC91bml2ZXJzYWwucG5nLnhtbLOxr8jNUShLLSrOzM+zVTLUM1Cyt+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/VJ+SyqWD2f+AgAAlwsAACYAAAAAAAAAAQAAAAAABgsAAHVuaXZlcnNhbC9odG1sX3B1Ymxpc2hpbmdfc2V0dGluZ3MueG1sUEsBAgAAFAACAAgA/VJ+S2hxUpGaAQAAHwYAAB8AAAAAAAAAAQAAAAAASA4AAHVuaXZlcnNhbC9odG1sX3NraW5fc2V0dGluZ3MuanNQSwECAAAUAAIACAD9Un5LPTwv0cEAAADlAQAAGgAAAAAAAAABAAAAAAAfEAAAdW5pdmVyc2FsL2kxOG5fcHJlc2V0cy54bWxQSwECAAAUAAIACAD9Un5LI/NDO3IAAAByAAAAHAAAAAAAAAABAAAAAAAYEQAAdW5pdmVyc2FsL2xvY2FsX3NldHRpbmdzLnhtbFBLAQIAABQAAgAIAESUV0cjtE77+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"/>
  <p:tag name="ISPRING_PRESENTATION_TITLE" val="演示文稿7"/>
</p:tagLst>
</file>

<file path=ppt/theme/theme1.xml><?xml version="1.0" encoding="utf-8"?>
<a:theme xmlns:a="http://schemas.openxmlformats.org/drawingml/2006/main" name="PPT定制1801380800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2151</Words>
  <Application>WPS 演示</Application>
  <PresentationFormat>宽屏</PresentationFormat>
  <Paragraphs>167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Arial</vt:lpstr>
      <vt:lpstr>宋体</vt:lpstr>
      <vt:lpstr>Wingdings</vt:lpstr>
      <vt:lpstr>方正有猫在_GBK</vt:lpstr>
      <vt:lpstr>方正卡通简体</vt:lpstr>
      <vt:lpstr>Arial</vt:lpstr>
      <vt:lpstr>微软雅黑</vt:lpstr>
      <vt:lpstr>Arial Unicode MS</vt:lpstr>
      <vt:lpstr>等线</vt:lpstr>
      <vt:lpstr>Times New Roman</vt:lpstr>
      <vt:lpstr>FZLANTY_XIANJW--GB1-0</vt:lpstr>
      <vt:lpstr>Segoe Print</vt:lpstr>
      <vt:lpstr>Calibri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演示文稿7</dc:title>
  <dc:creator>柚子设计</dc:creator>
  <cp:keywords>MC-PPT模板</cp:keywords>
  <cp:category>模板</cp:category>
  <cp:lastModifiedBy>lihuan</cp:lastModifiedBy>
  <cp:revision>354</cp:revision>
  <dcterms:created xsi:type="dcterms:W3CDTF">2017-12-03T06:36:00Z</dcterms:created>
  <dcterms:modified xsi:type="dcterms:W3CDTF">2021-03-25T08:45:09Z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C90BBF33EB1142899C3C199AA300754B</vt:lpwstr>
  </property>
</Properties>
</file>