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2" r:id="rId3"/>
    <p:sldId id="547" r:id="rId5"/>
    <p:sldId id="365" r:id="rId6"/>
    <p:sldId id="646" r:id="rId7"/>
    <p:sldId id="647" r:id="rId8"/>
    <p:sldId id="648" r:id="rId9"/>
    <p:sldId id="649" r:id="rId10"/>
    <p:sldId id="652" r:id="rId11"/>
    <p:sldId id="676" r:id="rId12"/>
    <p:sldId id="678" r:id="rId13"/>
    <p:sldId id="679" r:id="rId14"/>
    <p:sldId id="681" r:id="rId15"/>
    <p:sldId id="682" r:id="rId16"/>
    <p:sldId id="680" r:id="rId17"/>
    <p:sldId id="683" r:id="rId18"/>
    <p:sldId id="684" r:id="rId19"/>
    <p:sldId id="677" r:id="rId20"/>
    <p:sldId id="650" r:id="rId21"/>
    <p:sldId id="666" r:id="rId22"/>
    <p:sldId id="667" r:id="rId23"/>
    <p:sldId id="668" r:id="rId24"/>
    <p:sldId id="669" r:id="rId25"/>
    <p:sldId id="654" r:id="rId26"/>
    <p:sldId id="655" r:id="rId27"/>
    <p:sldId id="670" r:id="rId28"/>
    <p:sldId id="659" r:id="rId29"/>
    <p:sldId id="387" r:id="rId30"/>
    <p:sldId id="388" r:id="rId31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18" autoAdjust="0"/>
  </p:normalViewPr>
  <p:slideViewPr>
    <p:cSldViewPr snapToGrid="0" showGuides="1">
      <p:cViewPr varScale="1">
        <p:scale>
          <a:sx n="67" d="100"/>
          <a:sy n="67" d="100"/>
        </p:scale>
        <p:origin x="564" y="44"/>
      </p:cViewPr>
      <p:guideLst>
        <p:guide orient="horz" pos="129"/>
        <p:guide orient="horz" pos="4190"/>
        <p:guide pos="248"/>
        <p:guide pos="7430"/>
        <p:guide orient="horz" pos="580"/>
        <p:guide orient="horz" pos="691"/>
        <p:guide orient="horz" pos="4091"/>
        <p:guide orient="horz"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4.xml"/><Relationship Id="rId37" Type="http://schemas.openxmlformats.org/officeDocument/2006/relationships/customXml" Target="../customXml/item1.xml"/><Relationship Id="rId36" Type="http://schemas.openxmlformats.org/officeDocument/2006/relationships/customXmlProps" Target="../customXml/itemProps3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66675"/>
            <a:ext cx="12191998" cy="69913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48343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4963795" y="3134934"/>
            <a:ext cx="6955750" cy="12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我的机器人听我的</a:t>
            </a:r>
            <a:endParaRPr lang="zh-CN" altLang="en-US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18" y="0"/>
            <a:ext cx="1983044" cy="1983044"/>
          </a:xfrm>
          <a:prstGeom prst="rect">
            <a:avLst/>
          </a:prstGeom>
        </p:spPr>
      </p:pic>
      <p:sp>
        <p:nvSpPr>
          <p:cNvPr id="4" name="PA_文本框 6"/>
          <p:cNvSpPr txBox="1"/>
          <p:nvPr>
            <p:custDataLst>
              <p:tags r:id="rId3"/>
            </p:custDataLst>
          </p:nvPr>
        </p:nvSpPr>
        <p:spPr>
          <a:xfrm>
            <a:off x="3911448" y="1112489"/>
            <a:ext cx="2697480" cy="13093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第八课</a:t>
            </a:r>
            <a:endParaRPr lang="en-US" altLang="zh-CN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5" name="矩形: 圆角 54"/>
          <p:cNvSpPr/>
          <p:nvPr/>
        </p:nvSpPr>
        <p:spPr>
          <a:xfrm>
            <a:off x="951768" y="602740"/>
            <a:ext cx="9640032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运算类积木：随机数积木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6440" y="1703705"/>
            <a:ext cx="9460230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运算类的随机数积木可以填写两个参数，这两个参数共同构成随机数的生成范围（注意：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生成范围是包含所填写的数字的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这两个参数的位置可以填写数值（正数、负数均可），并且既可以把小的数值写在左边，也可以把大的数值写在左边，运行结果不受影响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21.2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42" y="4931198"/>
            <a:ext cx="4772025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5" name="矩形: 圆角 54"/>
          <p:cNvSpPr/>
          <p:nvPr/>
        </p:nvSpPr>
        <p:spPr>
          <a:xfrm>
            <a:off x="951767" y="602740"/>
            <a:ext cx="9459057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运算类积木：随机数积木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0703" y="2222617"/>
            <a:ext cx="10970132" cy="7189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如果想生成小数的话，至少要将一个参数写成小数的形式（见图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21.3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830" y="3676015"/>
            <a:ext cx="4819650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5" name="矩形: 圆角 54"/>
          <p:cNvSpPr/>
          <p:nvPr/>
        </p:nvSpPr>
        <p:spPr>
          <a:xfrm>
            <a:off x="951768" y="602740"/>
            <a:ext cx="9582882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运算类积木：随机数积木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7405" y="1903095"/>
            <a:ext cx="9832340" cy="2306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随机数积木的参数位置也可以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嵌入变量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，还可以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嵌入其他的积木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，如数学运算积木等。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这些嵌入的积木需要代表数值，如果不是数值的话，软件会默认嵌入位置的参数为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21.4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97" y="4328018"/>
            <a:ext cx="2809875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5" name="矩形: 圆角 54"/>
          <p:cNvSpPr/>
          <p:nvPr/>
        </p:nvSpPr>
        <p:spPr>
          <a:xfrm>
            <a:off x="951767" y="602740"/>
            <a:ext cx="9497157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运算类积木：随机数积木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0575" y="1821180"/>
            <a:ext cx="10515600" cy="2306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条件判断的积木也可以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嵌入随机数积木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作为参数，不过根据条件是否满足，随机数生成范围会变化。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当条件满足的时候，判断条件的积木代表数字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，而当条件不满足时则代表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21.5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158" y="4453430"/>
            <a:ext cx="8143875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5" name="矩形: 圆角 54"/>
          <p:cNvSpPr/>
          <p:nvPr/>
        </p:nvSpPr>
        <p:spPr>
          <a:xfrm>
            <a:off x="951767" y="602740"/>
            <a:ext cx="9497157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运算类积木：随机数积木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2370" y="1914525"/>
            <a:ext cx="8564880" cy="37846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单击随机数积木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可以弹出运行结果，但要是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放在脚本里运行，就需要把它嵌入其他积木中组成积木块使用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与外观类积木组合，直接说出生成的随机数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也可以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和数学运算、关系运算、逻辑运算等组成新的运算积木块或是判断条件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21.6~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21.8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5" name="矩形: 圆角 54"/>
          <p:cNvSpPr/>
          <p:nvPr/>
        </p:nvSpPr>
        <p:spPr>
          <a:xfrm>
            <a:off x="951767" y="602740"/>
            <a:ext cx="9497157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运算类积木：随机数积木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82370" y="1914525"/>
            <a:ext cx="8564880" cy="37846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单击随机数积木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可以弹出运行结果，但要是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放在脚本里运行，就需要把它嵌入其他积木中组成积木块使用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与外观类积木组合，直接说出生成的随机数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也可以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和数学运算、关系运算、逻辑运算等组成新的运算积木块或是判断条件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21.6~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21.8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5" name="矩形: 圆角 54"/>
          <p:cNvSpPr/>
          <p:nvPr/>
        </p:nvSpPr>
        <p:spPr>
          <a:xfrm>
            <a:off x="951767" y="602740"/>
            <a:ext cx="9497157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运算类积木：随机数积木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5" y="1838156"/>
            <a:ext cx="6486736" cy="43345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984" y="2013902"/>
            <a:ext cx="3019425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77911" y="2728680"/>
            <a:ext cx="3794361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机器人捡金币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167561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865" y="602615"/>
            <a:ext cx="5468620" cy="1101293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机器人捡金币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6227" y="1987741"/>
            <a:ext cx="11030787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运动类积木中的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‘移到随机位置’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‘在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秒内滑行到随机位置’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积木。（见图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18.4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3942716"/>
            <a:ext cx="413385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5" name="矩形: 圆角 54"/>
          <p:cNvSpPr/>
          <p:nvPr/>
        </p:nvSpPr>
        <p:spPr>
          <a:xfrm>
            <a:off x="942242" y="602740"/>
            <a:ext cx="3783519" cy="1101295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任务分解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220" y="1703705"/>
            <a:ext cx="10426065" cy="37846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要制作一个机器人捡金币，我们可以先进行任务的分解，然后进行逐步解决这些任务。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任务一：添加角色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任务二：借助流程图理清机器人捡金币程序流程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任务三：实现金币移到随机位置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任务四：实现按上下左右键控制机器人上下左右移动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  <a:p>
            <a:pPr indent="0">
              <a:lnSpc>
                <a:spcPct val="200000"/>
              </a:lnSpc>
              <a:buClr>
                <a:srgbClr val="E99E17"/>
              </a:buClr>
              <a:buFont typeface="+mj-ea"/>
              <a:buNone/>
            </a:pP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任务五：实现当机器人碰到金币说“找到一个金币”</a:t>
            </a:r>
            <a:endParaRPr lang="zh-CN" altLang="en-US" sz="20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99820" y="3011255"/>
            <a:ext cx="3794361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侦测类积木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167561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82700" y="2331720"/>
            <a:ext cx="4540250" cy="15684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首先添加机器人角色和金币（见图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17.8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sp>
        <p:nvSpPr>
          <p:cNvPr id="9" name="矩形: 圆角 54"/>
          <p:cNvSpPr/>
          <p:nvPr/>
        </p:nvSpPr>
        <p:spPr>
          <a:xfrm>
            <a:off x="951865" y="602615"/>
            <a:ext cx="6924675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任务一：添加背景和角色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80" y="2493010"/>
            <a:ext cx="2663825" cy="11264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88885" y="3867150"/>
            <a:ext cx="85598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ea typeface="方正有猫在_GBK" panose="02000000000000000000" pitchFamily="2" charset="-122"/>
                <a:cs typeface="+mn-ea"/>
                <a:sym typeface="+mn-ea"/>
              </a:rPr>
              <a:t>图</a:t>
            </a:r>
            <a:r>
              <a:rPr lang="en-US" altLang="zh-CN" dirty="0">
                <a:ea typeface="方正有猫在_GBK" panose="02000000000000000000" pitchFamily="2" charset="-122"/>
                <a:cs typeface="+mn-ea"/>
                <a:sym typeface="+mn-ea"/>
              </a:rPr>
              <a:t>17.8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51865" y="602615"/>
            <a:ext cx="9304020" cy="783219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任务二：</a:t>
            </a: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借助流程图理清程序流程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ECB019B1-382A-4266-B25C-5B523AA43C14-1" descr="C:/Users/zm/AppData/Local/Temp/wpp.OgKphG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70" y="1172528"/>
            <a:ext cx="6710680" cy="52527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51865" y="602615"/>
            <a:ext cx="9304020" cy="783221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任务三：</a:t>
            </a: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实现金币移到随机位置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165" y="1703705"/>
            <a:ext cx="10821035" cy="23069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“移到□”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积木包含了一个下拉列表，用来选择是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移到随机位置，还是移到鼠标指针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18.5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除可以选择这两个选项以外，我们还可以在下拉列表的位置上嵌入其他积木。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575" y="4274080"/>
            <a:ext cx="1762125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840595" y="4010660"/>
            <a:ext cx="1994535" cy="2400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8015" y="1703705"/>
            <a:ext cx="1077341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“在□秒内滑行到□”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积木则包含了两个参数，一个是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运动的时间（以秒为单位）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，另一个是一个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下拉列表，同样包含了“随机位置”和“鼠标指针”两个选项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18.6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）。这个积木在下拉列表的位置上也可以嵌入其他积木。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462" y="4371816"/>
            <a:ext cx="2695575" cy="1590675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951865" y="602615"/>
            <a:ext cx="9304020" cy="783221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任务三：</a:t>
            </a: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实现金币移到随机位置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83693" y="3639184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96620" y="1932940"/>
            <a:ext cx="90189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“随机位置”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选项的意思就是在舞台范围内，找到任意的一点，让角色移动过去。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移动方式不同，“移到随机位置”是立刻到脚本选择好点位；而“在几秒内滑行到随机位置”是在规定的时间内平滑地移动过去，能够看到移动的过程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sp>
        <p:nvSpPr>
          <p:cNvPr id="9" name="矩形: 圆角 54"/>
          <p:cNvSpPr/>
          <p:nvPr/>
        </p:nvSpPr>
        <p:spPr>
          <a:xfrm>
            <a:off x="951865" y="602615"/>
            <a:ext cx="9304020" cy="783221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任务三：</a:t>
            </a:r>
            <a:r>
              <a:rPr lang="zh-CN" altLang="en-US" sz="40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实现金币移到随机位置</a:t>
            </a:r>
            <a:endParaRPr lang="zh-CN" altLang="en-US" sz="40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83693" y="3639184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896620" y="921385"/>
            <a:ext cx="10450195" cy="582996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任务四：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实现按上下左右键控制机器人上下左右移动</a:t>
            </a:r>
            <a:endParaRPr lang="zh-CN" altLang="en-US" sz="28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40" y="1680210"/>
            <a:ext cx="2139950" cy="4419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6620" y="1843405"/>
            <a:ext cx="517525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用侦测类积木中的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“按下□键”积木、“将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坐标增加□”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积木和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“将</a:t>
            </a:r>
            <a:r>
              <a:rPr lang="en-US" altLang="zh-CN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  <a:sym typeface="+mn-ea"/>
              </a:rPr>
              <a:t>坐标增加□”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积木来编写控制机器人运动的脚本（见图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  <a:sym typeface="+mn-ea"/>
              </a:rPr>
              <a:t>18.7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  <a:sym typeface="+mn-ea"/>
              </a:rPr>
              <a:t>）。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01205" y="5963920"/>
            <a:ext cx="855980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ea typeface="方正有猫在_GBK" panose="02000000000000000000" pitchFamily="2" charset="-122"/>
                <a:cs typeface="+mn-ea"/>
                <a:sym typeface="+mn-ea"/>
              </a:rPr>
              <a:t>图</a:t>
            </a:r>
            <a:r>
              <a:rPr lang="en-US" altLang="zh-CN" dirty="0">
                <a:ea typeface="方正有猫在_GBK" panose="02000000000000000000" pitchFamily="2" charset="-122"/>
                <a:cs typeface="+mn-ea"/>
                <a:sym typeface="+mn-ea"/>
              </a:rPr>
              <a:t>18.7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952355" y="4158615"/>
            <a:ext cx="1873250" cy="2254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51865" y="2433320"/>
            <a:ext cx="511111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E99E17"/>
              </a:buClr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问题：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机器人捡到金币的时候会卡顿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200000"/>
              </a:lnSpc>
              <a:buClr>
                <a:srgbClr val="E99E17"/>
              </a:buClr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解决：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把检测是否碰到金币的脚本单独写，用并行程序的方法。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20" y="1847215"/>
            <a:ext cx="4046855" cy="3479800"/>
          </a:xfrm>
          <a:prstGeom prst="rect">
            <a:avLst/>
          </a:prstGeom>
        </p:spPr>
      </p:pic>
      <p:sp>
        <p:nvSpPr>
          <p:cNvPr id="9" name="矩形: 圆角 54"/>
          <p:cNvSpPr/>
          <p:nvPr/>
        </p:nvSpPr>
        <p:spPr>
          <a:xfrm>
            <a:off x="896620" y="921385"/>
            <a:ext cx="10450195" cy="578444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1245870">
              <a:defRPr/>
            </a:pP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任务五：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实现</a:t>
            </a:r>
            <a:r>
              <a:rPr lang="zh-CN" altLang="en-US" sz="2800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ea"/>
              </a:rPr>
              <a:t>当机器人碰到金币说“找到一个金币”</a:t>
            </a:r>
            <a:endParaRPr lang="zh-CN" altLang="en-US" sz="2800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5" y="602740"/>
            <a:ext cx="3791685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我的思考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10020935" y="4195445"/>
            <a:ext cx="1850390" cy="22269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1865" y="2552700"/>
            <a:ext cx="9756775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E99E17"/>
              </a:buClr>
              <a:buFont typeface="+mj-lt"/>
              <a:buAutoNum type="arabicPeriod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用侦测类积木判断按下某键和用事件类积木判断按下某键，在运行效果上有什么区别？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150000"/>
              </a:lnSpc>
              <a:buClr>
                <a:srgbClr val="E99E17"/>
              </a:buClr>
              <a:buFont typeface="+mj-lt"/>
              <a:buAutoNum type="arabicPeriod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在上面的程序中如果想控制机器人走得更快，可以修改哪些参数呢？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1154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新任务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64643" y="3775709"/>
            <a:ext cx="2160841" cy="2600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0476" y="2938971"/>
            <a:ext cx="10734674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试试看，能不能设计一个用鼠标控制金币移动，机器人追着金币跑的程序呢？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8" y="602740"/>
            <a:ext cx="4582258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侦测类积木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08990" y="1941195"/>
            <a:ext cx="985774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侦测类积木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除了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侦测颜色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以外，还有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侦测键盘输入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的功能。这个积木和上次说的侦测颜色积木类似，都是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判断的条件，可以和分支结构、带条件的循环等结构配合使用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18.1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895" y="4814646"/>
            <a:ext cx="160020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8" y="602740"/>
            <a:ext cx="4582258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侦测类积木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6437" y="1635591"/>
            <a:ext cx="10738863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侦测类积木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有一个下拉的参数列表，其中包含了字母键、空格键、数字键等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42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个选项（见图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18.2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3232506"/>
            <a:ext cx="7015162" cy="3075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8" y="602740"/>
            <a:ext cx="4582258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侦测类积木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575" y="2193290"/>
            <a:ext cx="1061085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使用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“按下□键？”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积木，可以让我们的程序运行得更快、更高效。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与事件类积木中的“当按下□键”积木不同，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侦测积木中的“按下□键？”是作为判断条件存在的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8" y="602740"/>
            <a:ext cx="4582258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侦测类积木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90572" y="2193756"/>
            <a:ext cx="10738863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侦测积木中的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“按下□键？” 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可以和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运算类积木、控制类积木等组合使用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，构成更复杂、判断情况种类更多的条件。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事件类积木中的“当按下□键”只能用作脚本的启动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8" y="602740"/>
            <a:ext cx="4582258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侦测类积木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82015" y="2331085"/>
            <a:ext cx="637794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使用侦测类积木用键盘控制角色运动的脚本如图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18.3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所示。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判断按键的脚本的先后顺序是随意放置的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06" y="957897"/>
            <a:ext cx="2124075" cy="4943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77911" y="2728680"/>
            <a:ext cx="3794361" cy="69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随机数积木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7167561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7917" r="35918" b="12083"/>
          <a:stretch>
            <a:fillRect/>
          </a:stretch>
        </p:blipFill>
        <p:spPr>
          <a:xfrm flipH="1">
            <a:off x="9655753" y="3867149"/>
            <a:ext cx="2160841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sp>
        <p:nvSpPr>
          <p:cNvPr id="12" name="矩形: 圆角 54"/>
          <p:cNvSpPr/>
          <p:nvPr/>
        </p:nvSpPr>
        <p:spPr>
          <a:xfrm>
            <a:off x="951767" y="602740"/>
            <a:ext cx="9440007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运算类积木：随机数积木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9135" y="1949450"/>
            <a:ext cx="1098423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运算类积木中有很多函数积木，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随机数积木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就是其中之一（见图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21.1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运算类的“随机数”积木是通过随机函数生成数值，不同的是，“移到随机位置”积木的随机数生成数量和参数是不可调的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030" y="4924282"/>
            <a:ext cx="2228850" cy="6953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  <p:tag name="COMMONDATA" val="eyJoZGlkIjoiMmFjYWE3NTY0MDQ5MmMzNDY4ZjRhMmI2ZmQ5ZDg0OTIifQ==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E5F"/>
      </a:accent1>
      <a:accent2>
        <a:srgbClr val="01AAD1"/>
      </a:accent2>
      <a:accent3>
        <a:srgbClr val="AF7C47"/>
      </a:accent3>
      <a:accent4>
        <a:srgbClr val="002E5F"/>
      </a:accent4>
      <a:accent5>
        <a:srgbClr val="01AAD1"/>
      </a:accent5>
      <a:accent6>
        <a:srgbClr val="AF7C47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Tg3Mzg5MjY1NDIxIiwKCSJHcm91cElkIiA6ICIxNjczMTU2NDkiLAoJIkltYWdlIiA6ICJpVkJPUncwS0dnb0FBQUFOU1VoRVVnQUFBVmtBQUFJWUNBWUFBQURISHArUEFBQUFDWEJJV1hNQUFBc1RBQUFMRXdFQW1wd1lBQUFnQUVsRVFWUjRuT3pkZVZ3VTlmOEg4TmZzTGd0SXFLR21tZmxWZng1Zkk1ZWRXZkg0aWloa2FtYXBJQlpvb21Lb2FWcUlCMW1XV1JabThEVXROZFE4eWlORjBWSklUVE16dmg3c0FrcUtxVkY1b1hMSXpSN3orZjNCRVNnZzF6TEw4bjQrSGo3YzNUbjJQYnZMYTJZK00vTVpn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hUnA0YVF1UUNKeUZ4ZVhaK1J5dVRkamJBQ0Fmd0ZveG5HY1RPckNMQTFqakFISTVUanVLb0JqSnBOcFcwSkN3bW1wNnlLa3NXaHlJY3Z6dkR2SGNaK3JWS3FuaHd3WkFsZFhWM1RvMEFGMmRuYVF5U2hqNzhjWVEzNStQdjc4ODArY1BIa1NCdzhlUkVwS3luZWlLTTVJU0VpNExuVjloQkFMb2xhclEwYU1HQ0dlUEhtU2tkb3hHbzFzeTVZdHJGKy9mcmQ1bnU4dDlYZEtDTEVRUE04dm5UUnBFc3ZLeXBJNnA2eENYRndjYzNOenkrUjUvaW1wdjF0Q2lNUjRudmQ5NmFXWHhQejhmS216eWFyODhzc3ZUS1BSWEdyZnZuMHpxYjlqUWl5VlhPb0N6RTJsVW5WbzBhSkZURVJFaE8yamp6NHFkVGxXcFdQSGpzakx5MnQxNWNvVngxdTNic1ZJWFE4aGxzanFqL1RJNWZKbGt5Wk5jbXpmdnIzVXBWaWxWMTk5RlMxYXRKaW0wV2c2U2wwTElaYklxa05XcFZMMWFOV3ExU3QrZm41U2wySzFIQndjTUg3OGVGdkcyRnRTMTBLSUpiTHFrSlhKWk5OOGZYMWhhMnNyZFNsV3pjdkxDelkyTmk4N096c3JwYTZGRUV0anpTRXJ0N0d4R1Q5NjlHaXA2N0I2VGs1T0dEQmdRQXU1WEQ1TTZsb0lzVFJXRzdKcXRicmZVMDg5OVppVGs1UFVwVFFKZ3dZTmdsd3U5NWE2RGtJc2pkV0dMTWR4dzkzYzNLUXVvOGx3ZFhVRngzR0RwYTZERUV0anpTSGJ6OFhGUmVveWFzMWtNdUhkZDkrRktJcmxYcy9MeThONzc3Mkh3c0pDaVNxcldMdDI3ZURvNk5oUm85RzBrTG9XUWl5SlF1b0N6SVFEb1BuM3YvOHRkUjJJaW9yQzBxVkxxejErWEZ3Y0FPRFdyVnM0ZGVyVUEvMHBmUDMxMXlnc0xMUzRnM2tjeDZGSGp4N2NtVE5uMUFDT1MxMFBJY1NNWEZ4Y25oZzJiSmpVRjBReHhoZ1RSWkVaalVabU5CcVpJQWdzT3p1NzlIbEZyNVdJalkxbE0yYk1LRGV2Njlldk13OFBEM2I5K25WbU1wblk1TW1UMlowN2R4cDZrU3ExWXNVS0pnakNHMUovLzRSWUVtdmRrbjJpVmF0V1V0Y0FvR2dMVHk3LzU4STZtVXhXN25sRnIwMmVQQm0vL2ZZYk9JNkRtNXNiOHZQemNlYk1HYnovL3Z1WU1HRUNTaTZzR0RWcUZGYXNXSUdQUC82NFlSYm1JZHEwYVFNQWROVUhJV1ZZWmNqSzVYS25aczBhNytYMFgzMzFGZDU5OTEzMDdkc1h6ejc3TElZT0hZcmx5NWZqekprek1KbE1PSGJzR0xLenM1R2JtNHVzckN3a0pDVEFFdHFmbXpWckJzYllJMUxYUVlnbHNjcVFGVVhScmpHSExBQWtKeWRqeXBRcFNFMU5SZnYyN1RGa3lCQjA2OVlOSFRwMFFPdldyZUhrNUlRV0xWcGcvLzc5MkxCaEF6Nzc3RE9wUzRhOXZUMDRqbk9VdWc1Q0xJbFZoaXhqakx0L2wxd3FHbzJtM1BPQkF3YytNRTdaMXdJREEvSEtLNjhnTFMwTkhUdDJ4STgvL29qdTNidWpkKy9lNk4zN3dlNWJuM3Z1T1R6enpEUDFYM2d0eU9WeU1NYXM4amRGU0cxWjVSOEV4M0g2dkx3OHFjc0E4TS9aQW5xOUh2Mzc5OGZwMDZmTHRiOXFOQnFjT0hFQ1piZThFeElTNE9qb2lKeWNITVRHeHBZR3RVYWp3V09QUFZadS9wbVptWWlOalcyQUpYbTQvUHg4Y0J5WExYVWRoRmdTcXd4Wnh0ZzlTd25aRW5mdTNFSHo1czBmT09oVkVSY1hGNHdZTVFMKy92N0l5Y25CRzI4VUhiQlhLcFdJam80dU4yNy8vdjNOVW05dDVPZm5ReFRGSEtucklNU1NXT3ZGQ0xlenN5MXJnK3AvLy9zZm5KMmRxejMrMUtsVDBhNWRPK2oxZXZ6eHh4OW1yS3orM0x0M0R4ekhwVXRkQnlHV3hDcERWcUZRL0hIanhnMjl3V0NRdWhRQXdOV3JWN0ZtelJyNCt2cFdlNXFvcUNoa1ptWmkrdlRwbURGakJxNWV2V3JHQ3V2SGxTdFh3Qmc3SjNVZGhGZ1NxMnd1aUl1TE13aUNjUDdxMWF0Q2p4NDlKSzFsMzc1OUNBc0xRMkJnSUFZTUdGQ3RhYlp2MzQ1dnYvMFc2OWF0dzJPUFBRYVZTb1V1WGJyQVlEQmcxS2hSWnE2NDlpNWR1Z1M1WEs2VHVnNUNTQU1RQkdIZG5qMTdKTDBDaXJHaUs3ZTBXbTJsdzlldVhjdjBlbjI1MTM3OTlWZDI5KzdkQjhaOTQ0MDNxdldhRkhKemM1a2dDSmxTZisrRWtBYmk0dUl5TGpnNFdPcnNhVEorL2ZWWEpnakNEMUovNzRSWUdxdHNrd1VBVVJRUG56bHp4bUEwR3FVdXBVbjQ5ZGRmSVlyaVFhbnJJTVRTV0czSW5qdDNMaU1ySyt2dy8vNzNQNmxMc1hyRmwvcUtvaWhHU2wwTElaYkdha01XQUV3bTA4YXRXN2RLWFliVis5Ly8vb2NiTjI2Y1NFeE12Q1oxTFlSWUdxc08yY1RFeEgxbno1NU5PWC8rdk5TbFdDM0dHRFp2M2d5TzR6NlN1aFpDTEpGVmh5d0FJNENGbjMzMkdSaGpVdGRpbFJJU0VoQVhGNmZUYXJWMDBJdVFDbGhHTHlwbWRQUG16ZDhZWXdOYXRXclYyZG5abVpPNkhtdVNuNStQdVhQbmluZnUzSGtsTlRXMWNWeVdSa2dEcy9ZdFdRQmdKcE5wOHFlZmZwcXExV3FscnNWcWlLS0lUejc1QkZldVhGbWJtSmg0Vk9wNkNDRVM0M20rdDV1YlcwWnNiS3pFWjVRMmZrYWprWDM2NmFkTUVJU2phQUo3UTRUVVJaUDVBN2wxNjlhTlJ4OTk5RkJNVE13d2c4SFEwdG5aR1VxbFV1cXlHcDFidDI3aG5YZmV3ZmZmZngrVGtaSHhZbVptcG1WMEVFR0loV3B5YlpScXRib2x4M0VybWpkdjd1L2w1YVhvMzc4L3VuVHBncFl0VzFhckc4S214bVF5SVNNakE1Y3ZYOGF4WThld2YvLytyTUxDd21VNm5TNVU2dG9JYVF5YVhNaVdVS2xVSGVSeStUU080d1l4eHJwekhOY2FUV2pMdmdaTWpMRzdBQzR3eGc0QldCTWZIMDk5RkJCQ0dpOUJFTDZTdWdaQ1NQMW9DbWNYTkVhVHBDNkFFRkkvS0dRSkljU01LR1FKSWNTTUtHUUpJY1NNS0dRSkljU01LR1FKSWNTTUtHUUpJY1NNS0dRSkljU01LR1FKSWNTTUtHUUpJY1NNS0dRSkljU01LR1FKSWNTTUtHUUpJY1NNS0dRSkljU01LR1FKSWNTTUtHUUpJY1NNS0dRSkljU01LR1FKSWNTTUtHUUpJY1NNS0dRSkljU01LR1FKSWNTTUtHUUpJY1NNS0dRSkljU01LR1FKSWNTTUtHUUpJY1NNS0dRSkljU01LR1FKSWNTTUtHUUpJY1NNS0dRSkljU01LR1FKSWNTTU9La0xJRVY0bmc4QzBCOEFPSTRieXhqYlhmejR2RmFyWFNKcGNZU1FXbE5JWFFBcHdoakxrY2xrWTB1ZWN4dzN0dmoxQzlKVlJRaXBLMm91c0JDaUtFWUJNSlY5alRFbUdneUdDSWxLSW9UVUF3cFpDNUdZbUhpYk1YYjB2cGZQbmo5Ly9tOUpDaUtFMUFzS1dRdkNjZHoyKzE3NlRwSkNDQ0gxaGtMV2dqREdmbUNNaWNXUFJaUEo5STNVTlJGQzZvWkMxb0xvZExvYkhNZjlBZ0FjeHlVa0ppYitJWFZOaEpDNm9aQzFNS0lvZmwzOGNKK2toUkJDNmdXRnJJVVJSVEc2K0NFMUZSQkNpRGtJZ3JCVzZob0lJZlZETG5VQjVCL096czdLRGgwNnZNWngzRHVQUC81NHZvT0R3OW4wOUhUVHc2Y2toRmdxQ2xrTHdmUDhJTGxjdnI5djM3NytJU0VoeU03T2ZqWTFOZFgzOGNjZnYzVHo1czNMVXRkSENDR05ra3FsNnNEei9MWVJJMGF3dzRjUHM3SisrZVVYTm5yMGFNYnovTDVldlhwMWticFdRZ2hwTkRwMTZtU25WcXVELy9PZi8rU3RXcldLRlJZV3Nvcm85WG9XRVJIQjNOemNDbmllWDl5K2ZmdG1VdGRPQ0NFV3pjWEZaU2pQODhtelo4OW0xNjVkcXpCYzc1ZWFtc3FDZzRPWklBaC84anovb3RUTFFBZ2hGa2V0Vm5jU0JHSFBpeSsreUk0ZlAxNnRjTDNmNmRPbjJkaXhZNWtnQ0RFcWxhcUgxTXRFQ0NHUzAyZzB6UVJCV09UbTVsYXdidDA2cHRmcmF4V3dKUXdHQTl1MGFSTnpkM2ZYQzRMd1lZOGVQUnlsWGtaQ0NKR0VJQWd2Q0lMd3g5eTVjOW5ObXpmckZLNzN1M3YzTG52cnJiZVlJQWczMUdxMWo5VExTZ2doRFVhdFZuZmplZjZBbDVjWGk0Mk5yZGR3dlo5T3AyTXZ2L3d5NDNuK21FcWxlbHJxWlNlRUVMTnhkbloraE9mNXBRTUhEdFIvOWRWWHpHZzBtalZnUzVoTUpyWjkrM2JtNGVGaDRIbitVN1ZhM1ZMcXo0SVFRdW9UeC9QOFdFRVFyb1dFaExDN2QrODJTTGplTHlNamc3MzMzbnRNbzlIY0ZnUmhBdWcrYm9TUXhvN24rYWNFUVRneWJ0dzRGaGNYSjBtNDNpOHBLWW05OHNvcmpPZjVYMVVxbFNEMVowUklVMFZiT1hXZzBXaGFNTVlXTlcvZVBPalZWMStWdi96eXk1REpMS2RqTTFFVUVSVVZoVFZyMW9qcDZlbHI4dkx5M3IxNDhXS2ExSFUxUmp6UDMrWTRybzNVZFRRbGpMRU1uVTduSkhVZFJCb3l0VnJ0MTd0MzcxdUxGeTltR1JrWlVtKzRWaWtySzR0OStPR0h6TlhWTlkzbitRQlFGNWMxSmdpQzFGOWpreU1JQXBQNmV5Y1M0SG5lUlJDRUUrUEhqMmZuenAyVCtuZFlJNWN1WFdLVEowOW1naURFcVZTcXZsSi9sbzBKaFd6RHM1YVFWVWhkUUdQaDdPenNwRlFxMzN2MDBVZG56Wmd4Zy9QMjlnYkhOYTdXbG03ZHVtSERoZzA0Y09DQXNHclZxbGk1WEw3UllEQXNPbi8rZktyVXRSRmlyV2kzOGVIa1BNOVBhZGFzMlNWdmIrL1hvNktpdUxGanh6YTZnQzNCY1J4R2poeUp2WHYzY241K2ZnSE5talZMMW1nMHI0Rld1SVNRaHFaV3ExMTVuai90NysvUExseTRJUFhlazFsY3ZYcVZCUVlHTWtFUXpnbUNNRkRxejl4U1VYTkJ3NlBtQWl1bVVxa2VVeWdVUzF1MWFoVTRhOVlzdlBEQ0M0MTJ5L1ZoT25mdWpMVnIxK0x3NGNOUHIxeTU4bWRCRUw0Mm1Vd0xFeElTcmt0ZEd5SFdnSm9MeWxQd1BEL2QzdDcrMGtzdnZSUVlGUldGRjE5ODBXb0R0Z1RIY1JnNmRDZ2lJeU14Y2VMRUNmYjI5aGNGUVhqVDJkbFpLWFZ0aERSMkZMTEYxR3IxQUo3bnovYnUzWHZOdG0zYldzeWZQeC9ObWpXdC9ySHQ3T3d3Wjg0YzdOcTE2NUgrL2Z1SDJkcmFKdkk4UDBUcXVnaHB6SnA4YzRGR28zbGNGTVdQMjdadE8zSE9uRGtZUG55NDFDVkpya09IRGxpOWVqVisrdW1uSHVIaDRZY0I3QVlRck5QcC9wUzZOa0lhRyt2ZUQ2NkNzN096MHNiR1pvYWRuZDJITDczMGtzUDA2ZE5oWjJjbmRWa1dSNi9YWStQR2pkaTZkV3QrZm43Kyt4a1pHZjlOU1VrcGFPZzZHR01jQUNVQVd3QTJxTmxlbUFqQUFLQVFnSjdqdUJvZlVCRUVnY1hGeGRWME1sSUhHbzBHV3EyMjBXZFVvMStBMm5CeGNmR1F5K1dmOSt2WHIrZUNCUXZRc1dOSHFVdXllTGR1M2NMeTVjdngwMDgvL2NFWW14VWZIMyt3SWQrZk1hWUU4QmlBRGdEYW9DaHdxMHNQNEE2QWF3QnVjeHlucituN1U4ZzJQR3NKMlNiVlhQRDAwMDgvcVZRcVY3UnYzMzVjVUZBUVBEdzhwQzZwMFdqWHJoM0N3c0lRR3h2YmVjV0tGUWRrTXRuM0FON1VhclVOZGJ0eVd4UUZiR3dkNXRFZndEMFVoUzRoRGFKSkhQanExS21USGMvekM1bzNiMzRwSUNCZ1hHUmtKQVZzTGZYdjN4ODdkdXpBekprelJ6bzRPSndYQk9FOWxVcmwwQUJ2clVUUkZteGQxSFFMMktveFpoV25vVm84cXc5WlFSQ0dPems1blhkM2QvOTQxNjVkZHErOTlocVV5b2IvTzB0S1NpcjNuREdHdUxnNGlLSm90dmZNek16RXVuWHJxaHduSXlNRDc3enpUcVhEMzN6enpRZGVzN0d4d1pRcFV4QVpHV2s3Wk1pUWR4VUt4UVVYRjVjeGRTNjRhakxVUFNCdFljRy8rVTJiTnVISWtTTTFtcVk2M3pFQUdJMUdwS2FtNHJmZmZnTlE5UHViTkdrUy92cnJyeHE5bnlpS1dMcDBxVmwvdDliR2Fwc0xldlhxMVVXaFVJUTkrZVNUbzRLRGcrSG01bGJwdUwxNzk4WVRUenhSNGJEcjE2L2o3Tm16cGM4OVBUMGZHQ2NuSndkS3BmS0I4QjR6Wmd4ZWYvMTFBTURVcVZNUkcvdlBuaTVqRE92WHI0ZTd1enQ4ZlgzTFRhZlJhQjYrZ0dVc1c3WU13NFlOZStEMXpNeE1mUG5sbDVnMmJWcWwweDQ4ZUJEMjl2WUFnRGx6NWlBN094dGVYbDdZczJjUFRDWVRMbDI2Qkg5L2Y3UnYzeDRmZmZSUnVXbmJ0R21EME5CUXhNWEZQUmthR3JwSEpwTWQ0VGh1dGxhcnZWQ2pCU0FBZ0ppWUdDeFpzcVJHMHp6c08xNnpaZzEyNzk2TmUvZnVvVXVYTG1qVnFoVSsrK3d6N055NUUwbEpTUWdJQ0NnMy91SERoNUdlbm80eFl4NWNaeDQvZnJ5MCs4eEZpeGJWcU02bXpPcENWcVZTT2RqWTJNeTF0N2RmTkhIaVJPWGt5Wk9oVUZTOW1EWTJOdGkzYjErRncvcjM3MS91K2RHalI4czkzN05uRDc3NTVodEVSRVRBeWVuaFhWK1dEV21Ed1lDTEZ5OGlJaUtpOUxValI0NlVDK095ZGV6WXNRUC8rdGUvSGhqMnNPV3JqRjZ2eHpmZmZBTUFtRGx6Smo3NjZDTnMzcndaelpzM3g4YU5Hd0VBbzBhTnd1Yk5tK0hsNVZYcGZEUWFEYlp2MzQ3dDI3Y1BXYjkrZlFMUDg1OW1aMmQvZFBueTVheGFGVllETlZsQldocFBUMCtZVEtiUzV6azVPUWdNREh4Z1BMbGMvc0R2cnJwZWZmVlZUSjgrSFFNSERzUzMzMzRMQURoMTZoVDI3dDJMSTBlT29HWExvcnNVUlVWRjRmRGh3d0FBSnljbkhEOSt2TUw1aWFJSWp1TXNxdDlrUzJkVklhdFdxMGZKWkxLVm5wNmUvd29PRHNaamp6MVdyZWtNQmdQR2pSdFg2YkNLRkJZV0lpd3NET2ZPblVOS1NncSsrKzQ3SkNVbFllclVxZWpldlh2cGVENCtQa2hMUzROZXI0ZW5weWZ1M2J1SDA2ZFBJeTh2RDBxbEVyYTJ0cVhqYWpRYU1NWXFiYzZ3c2JHcDE2YU9pSWdJZE9yVUNWOTg4UVVBNE83ZHU0aUxpOE9nUVlQZzcrOFBBTGg5K3piOC9mMXg4K1pOK1B2N1kvUG16UlhPU3k2WFk4S0VDUmd4WW9STmVIajR3dWpvNkVrOHo3K3AwK2wyQWpCYjQxOU5WcEFWNFhrK2lER1d6WEZjbEU2bnUxUGY5VlVsT3pzYlo4NmNlZWg0cnE2dXRYNlArMWZBV1ZsWitPQ0REN0JvMFNKTW56NGQ0ZUhoK1BQUFA3Rm16WnJTRld0RkxsNjhpTW1USndNbzJnc3IrV3oxZWowT0hqeUl0bTNiMXJwR2EyY1ZJZXZpNHRKZExwZXY3TktseS9CNTgrYWhUNTgrTlpyZXhzYW1kQzEvdjRyK1VFK2RPb1hRMEZBNE96dGp3NFlOY0hOemc2K3ZMNzcvL252TW1UTUhLcFVLTTJmT1JNZU9IYkZyMTY3UytSdzllaFR4OGZHUXkrVll2WG8xQUNBa0pLUjB2aHMyYklCY0xxKzB6bVhMbHFGbno1NllObTFhamE1R3E2ajVZZE9tVGNqUHowZDZlanJHalJzSHRWcU4vUHg4akJzM0RpcVZxalJNeTI3SlZoYXdaVGs1T1dIcDBxWHc4ZkZwRnhvYXVwM2p1TmNBek5KcXRZblZMcmdHYXJPQ3ZFOS9tVXcyRnNBYVFSQitCTENENDdpWXVMaTRtL1ZZcHRsVjloM3YyTEVEcDArZlJrRkJBWjU5OWxrQXdONjllL0hJSTQ4Z01EQVEvdjcrWUl6aDAwOC9yWFNQQUFEKy9lOS9JelkyRnRuWjJSZ3hZZ1JPbkRnQm9HaHIzTWJHeGp3TFpTVWFmY2p5UFArK282TmpTRUJBZ0dMQ2hBbTEybzB4R0F3WU5XcFVwY05LL1BISEgvamtrMDl3NWNvVkJBY0hsLzVvZ2FJdE9TOHZMNHdZTVFJYk5teUFuNThmdkwyOU1XZk9uSEkxcWRWcTVPYm1JaVltQmx1MmJDbjNYbXExdXNvNmZYMTlzVzNiTm5oN2V5TTRPQmpQUFBOTXRaYnY5T25URDd3bWw4dlJxMWN2QUVWQit0WmJiNkYzNzk2NGZQa3k3T3pzOFBYWFg4TmtNcFZ1eWRhVVNxWEMxcTFic1h2MzdvSHIxcTNUOGp6L1g1MU9GMXpqR1QxRVRWZVFWWkFER0FwZ3FDaUtvaUFJeDBWUjNDNktZblJpWXVLMWVpaTFTaHFOQmkxYXRDaDlmdS9lUGRUa3ZOeXF2dU9rcENSTW5EaXh0RG1nWlB5SWlBZzgvdmpqK09DREQvRGtrMCtXRGhzMGFCQ0FvcTFVeGxqcDN0Yk9uVHZCY1Z5NWkzYU1SbU90bTZ1YUNtdjRkTm9vRkFydTBVY2ZyZlVNVnE1Y2lRRURCbFE0N09USms2V1BXN1JvQVVFUXNHTEZpbkpia29NSER5N3RSTWJPemc0elo4N0V5SkVqRVJjWEI1bE1odXZYcjhOb05NTFB6dy9KeWNsUUtwVlFLQlNZT25VcUFLQ2dvQUFta3drT0RnNVl2bnc1ZUo2dnNKYk9uVHZqeXkrL3hPN2R1L0h1dSs4aUppWUdJU0VoRDIwTHJtenJPQ1FrQk1uSnliaDE2eGE4dkx6dzY2Ky9RcWZUNGM2ZE93KzB5ZFpXeTVZdFMvNElXNnZWNm8weW1ld1Z4cGdKZ0pIak9KRXhadVE0emxUOG1xbjRzWkhqT0JNQUUyUE14SEdjYWRpd1lWeS9mdjJhM1g5Z3FMb3JTQUFJRHcrZmR1ellzZWNGUWNnQllHU01pUnpIOWJwL09vN2paQUE4WkRLWmgwd21neUFJRHo5OFgwZEtwYkpjdTJzTlZ4QlY3Z0dWelBmQWdRTVlPSEFnQWdNRGtadWJpN1p0MjhMQndhRmN3QUlvYlk4TkRBeUVqNDlQdVkySjgrZlBsL3U5R1F5R2NrMWU5VTBRQkNPS3J0YlRBOUF6eHZURmp3MG91bnF2NUhuSmNFUFo1d0R1Nm5TNk9XWXJzQm9hZmNqcWRMb1pMaTR1WDc3MzNudGY3TnExcTkvQ2hRdngxRk5QUFhTNjMzLy9IYk5uejY1dzJPM2J0eXRzejQyT2pzYlVxVlBoNnVvS1IwZkhjc09HRFBtbkg1WHM3R3ljUEhrU3p6Ly9QRWFQSG8zMDlIUndISWRGaXhhaFc3ZHVHRFZxRlA3NzMvK2lSNDhlQUlCRml4YWhaOCtlbURCaHdrUHI1amdPUGo0KzZOdTNMMEpDUXBDWW1JakJnd2MvZExxS2xKd3RNR3JVS0d6WnNnWHIxcTFEOSs3ZG9WQW9IbWlUQlZDanNMMTgrVEtXTDErT3MyZlB4aGRmSVZheXRnb0FJT3ZhdGF1aVJZc1c4dHpjWExtOXZiMjhvS0JBcmxBb0ZEWTJObktEd1NCWEtCUnl1Vnd1TjVsTWNybGNMdS9WcTFlYlljT0d1UUpZVWZaOXFydUNCSUMyYmR2K2JtdHJlNFV4bHNkeG5Kd3hKdWM0N29GTGhCbGpJZ0FkZ0pNQS90VHBkR0dDSUZSK2lvWUZNeHFOK1BISEg2RlFLSERreUJGRVJrWmkxcXhaYU4yNk5hWlBudzRiRzV2U0VNM0p5VUZ3Y0RDOHZiMmgwK21RbXBvS1QwOVBMRisrSEhQbnpvVmNMa2R5Y2pLNmRPa0NvS2h0MW1nMG1yVzVRS3ZWS2p0MTZxUlVLQlJLbVV5bWRIQndVQUt3WVl3cGk2OENWS0xvTW11bFhDNVhjaHhYN25XTzQ3WUJvSkN0cTRTRUJCMkEvekRHSmsrY09QRkRMeSt2ZGpObXpFQlZXN2ZkdW5WRGRIUTBnS0lqcTA1T1RuQjNkNGZKWkVLZlBuMUtoMVZFRkVYRXhNUlVlaENxcEgzTTF0WVd3Y0hCNk51M0w5emQzZUhzN0l3ZE8zYkEwZEVSblR0M0JnRGN1SEVESjA2Y1FGQlFVSTJXdVdQSGp0aTZkV3U5SGVXMXQ3Zkg0Y09Ia1ptWkNSOGZud2ZhWktzckt5c0w2OWV2eDdadDI5SkVVVnlpMCtsV28veUJMd2JBZFBueVpWTWxzNmhRWEZ6Y1hSUmZqRkRiRmFTZm45OVJQeisvNHh6SGxSN2c0bm5lamVNNEZ3QW1BR2NaWTk4enhyNk9qNDlQcVVsOWRWVnlZTFRzOC9wdzhPQkJ1THE2SWpvNkdtRmhZVGgwNkJEYXRXdUgyYk5uWS9IaXhhWHZlZlBtVFFRRUJNRE56UTJpS0NJOFBCeFRwa3lCWEM1SFlXRWhUcDQ4Q1hkM2Qvejg4OCtsSy9YOC9IelkyTmlZKzB3RHNiaXZqRnIxbHlFSXdyWjZycWZHckNKa2l6R2RUcmV4YTlldXV5TWpJNWNkT25RbzhQWFhYN2NaUFhwMGxidFM2ZW5wV0xWcUZkNS8vLzF5cjkrL0N6cHUzRGlNSHorK3hrWGRmMzd1d0lFRGNlblNKWXdlUFJwK2ZuNDRldlFvZkgxOTBhcFZxeHJQdXo1LzNGZXVYSUdYbHhjKy8veHo5T3paczNRcnQ3cGJzaWFUQ1RFeE1RZ1BEemVtcDZkdjBldjE4NUtTa3RMcnJjQXk2cktDdkIvSGNlY1pZeGRFVVZ3blpVZmw5emNYMUpjalI0NGdKQ1FFMGRIUjREZ09uVHQzeHV6WnN6RnYzandjUEhnUXJWdTNSc3VXTGZIR0cyOGdLQ2dJYmR1MnhaSWxTM0R0MmpVNE9Ubmh3SUVEVUNnVWlJNk94cE5QUGdtZFRvZWxTNWNDQVBMeThwcGNkNkMxWVUwaEN3QW9QamR6bG91THk1cGx5NVo5c1h2M2J2ZUZDeGZDeGNYbGdYR3pzckl3ZCs1Y3VMcTZJanc4SEdscGFhV2hXTmxwUVhYMXhCTlBZUEhpeFlpUGo4ZTBhZE5nTkJyeDNIUFBRUlRGT29VbVkreUJxM0JLenNFc2V5NW1XWEs1SEVsSlNiaHo1dzUrK3Vrbk9EbzZvbm56NWpoMzdoemVmdnR0ZE8zYUZhTkhqMzdvbHV5RkN4Y1FHaHFLeE1URTB3Qm02blM2QmprNXRUNVdrRnF0dG1abi81dEpTWEJWcFRiZjhaSWxTOHJ0MFhYcDBnVmZmUEVGT25YcWhJNGRPMkxxMUtsd2RIVEVnZ1VMU3B0ZHVuZnZEcVBSQ0oxT0J5Y25KNmpWYXFTbXBtTHAwcVh3OC9PRHJhMHREQVlETGx5NFVLMXp3NXM2cXd2WkVna0pDVWtBQm9taU9ENGdJT0Rqa1NOSGRwZzVjeWJhdENtNi9EMHBLUW56NTgrSG01c2JGaXhZZ0wvLy9odnIxNi9IMnJWcm9WQW80T25wQ1psTVZ2ckROaHFOMkx0M0wxcTNiZzNnd1Qva3loUVdGcUtnb0tCMGEvcnUzYnVJaW9yQzl1M2JNV0hDQkF3ZVBCamg0ZUhZdFdzWDVzK2ZqOTY5ZTlkcWVhT2pveXU5UExheVU5cmk0dUxRc21WTGhJYUdRaFJGckZ1M0R2djI3Y09KRXljUUhoNk92Ly8rdS9UR2k2SW9vazJiTnRpNGNXUHBzbVJtWm1MdDJyWFl0V3ZYYlZFVTM0NlBqNCtvOEkzTVFJb1ZwRG1WYmRNSGl0cEg3ZXpza0phV1Z0b3NWZHZ2K1A3NUppY25ZOU9tVFRoNzlpeDhmSHp3eWl1dmxEdkdjUDhWaUFDd2F0VXFpS0tJZ0lBQW5EeDVFblBuem9WQ29VQndjTDJmTUVJYUk1Vks1Y0R6L0tjREJ3NHMyTDU5TzlQcjlTdzNONWVkT0hHaTBwdTRpYUxJVENZVE14Z016R0F3TUtQUldEb3NLQ2lJR1F5R1NxZGR1SEJoNmZEaHc0ZXpQbjM2c0dYTGxyRmJ0MjR4ZDNkM3RtVEpFbmIxNnRWeTd4VVZGY1ZHamh6SmNuTnpLNXpuL3YzN1dYWjJkcVh2V1ZkMzd0eXA5dndOQmdQYnMyY1BHelJva0o3bitTKzZkdTNhM056ZklXT3NEV1BNbXpIR3pwOC96MGFNR01HV0xWdkdUQ1lUUzBsSllXKy8vVFo3N3JubldKOCtmWmlIaHdkNzVwbG5tS2VuSnhzOGVEQnpjM01yS1gwc1k2eFduY3lZNDBhSy9mcjFxM1RZNHNXTDJUUFBQTU9HRGgzS1ZxOWVYZWYzV3JseUpXT01zZVRrWkJZV0ZzWk9uanhaNVcvNGZtbHBhZXpldlh1bHp3MEdBek9aVEhXdXF5cjFjU05GYTdrWlk2UGg0dUxTbmVmNXc5N2UzdXpNbVRObS9ZRlVwckN3c05KaE5mblJTeVV4TVpINStma3hRUkJPQ0lLZ2FxanZqcFVKMlRxc0lDMHFaRW5WckNWa3JiYTVvQ0lKQ1FtWEFEd0x3RHN3TUhERjhPSERPODJlUFJ2dDJyVnJzQnFxdWl6V2trL3FUa3RMdytlZmY0Nm9xS2diQUJicWRMcXREVnlDaU9KK1lKczFhMVpsaHo4Y3gxVjJmWDFoOFh3SWFUQk5zcGNIblU0WG1aR1IwZk9ISDM1WTV1M3RuYjlseTVaNk8yWEcyaGdNQnV6Y3VSTmp4b3dwM0xkdlg3akpaT291UWNBQy85emRvQzd1Z0Ryc0pnM01jamVkekN3bEphVWdKU1Zsa1ZxdGpsaTVjdVhxUFh2MlBMOWd3WUlhWDJsanpiUmFMVDcrK0dOY3VYTGxLTWR4TTdWYTdVVUp5eWxFMGUxaitxUG9mTm1hWEdaVWlIOXVQMU5ZLzZVUlVya21HN0lsaWs4Nkh5bUs0dk16Wjg0TTkvRHc2QllVRkZSbFp4blc3dmJ0Mi9qc3M4OFFIUjM5bDhsa21wZVFrRkJ4NXdBTnk0Q2lvTXhDM1c2a1dLMWVZd2lwTDAwK1pFdkV4OGNmY0haMlBuenMyTEdGc2JHeDg2Wk1tZkxJaEFrVG10UWRiUFY2UFhidTNJbTFhOWZtNStmbnI4ekl5RmdpeFoxcEsxSjhoelk3eE9NQUFDQUFTVVJCVk5sQzBKWW9hV1NhWkp0c1paS1NrdlE2bmU3OTNOemNubXZXck5ucjdlMk5uMy8rMmVydmhjUVl3NmxUcC9EeXl5OGpQRHc4T2lzcnE1ZE9wd3V4bElBbHBER2pMZGtLRkhkdDU4WHovSkEzM25oajVZQUJBNTRLRGc2dThLNEVqZDJOR3pjUUhoNk9vMGVQWG1HTUJlbDB1djFTMTBTSU5hR1FyWUpPcHpzQ3dBWEEzTk9uVDRmNCsvdTNtRFJwa2xWY3IxMVFVSUJ0MjdZaElpSWlSNi9YZjhweDNJZGFyWmJhS3dtcFo5UmM4SEJHblU0WG1wZVgxMlA5K3ZVN3hvd1p3Mzc4OGNkRzI0VEFHTU9KRXlmZzQrUERQdi84ODZpY25KeW50RnJ0ZTNGeGNSU3doSmdCYmNsVzAvbno1MU1CK0twVXFpL216WnUzeXRYVjFXWCsvUG40di8vN1A2bExxN2EvLy80YksxYXN3QysvL0pKc01wbG1KeVFrSEpLNkprS3NIWVZzRFNVbUpwNEFJRERHWHZmMTlWM3M1K2ZuRkJBUThFQW4zcFlrTHk4UFc3WnN3VmRmZlpXbDErcy9qbytQWDQ2aS9sTUpJV2JHU1YxQVk5YTllL2ZXRGc0T0sxcTFhdlZLVUZDUWJOaXdZUloxcTJUR0dJNGRPNFlWSzFhSXFhbXB1L0x6ODkrOGNPRkNvN3BCb0tVUUJPRXVnSnAzK2t0cWpURjJUNmZUdGF6TFBBUkJZRnF0bG5LdXNYTnhjZWtqQ01LWnlaTW5zNHNYTDByWG8wWVpWNjllWlRObXpHQ0NJSnpqZVg2UTFKOFJJVkt3aEE1aVNQM2hlSjZmcnRGb1VrTkRRMWxtWnFZazRacWRuYzFXcmx6Sk5CcE5Pcy96UWFDRG02UUpvNUMxUW1xMXVxVWdDT3M4UER3TVVWRlJadTl6czRUSlpHTFIwZEhzMldlZk5mSTh2MW1qMGJTVytyTWdSR29Vc2xhTTUza1hudWQvSFQ5K1BEdDM3cHhaQXpZNU9aa0ZCQVF3UVJEaUJFSG9KL1d5RTJJcEtHU2JBTFZhUFVrUWhCdExseTVsYVdscDlScXVtWm1aN0pOUFBtRWFqZWFPUnFONVRlcGxKY1RTVU1nMkVUMTY5SERrZWY0emQzZDMvYmZmZmx2bk95QVlqVWEyZi85KzV1SGhZUkFFNFV1MVdsMm5JN0NFV0NzSzJTWkdFSVNlUE04Zkd6ZHVITk5xdGJVSzJLU2tKRFp4NGtRbUNFS3NTcVVTcEY0bVFpd1poV3dUeGZQOHk0SWcvUG5PTysrdzFOVFVhb1ZyZW5vNisvREREeG5QODdkNG5wOGk5VElRMGhoUXlEWmg3ZHUzYnlZSXduSTNON2Y4Yjc3NWh1bjErZ3JEMVdBd3NOMjdkek4zZC9kQ251ZFg5ZWpSdzNJdkxTUEV3bERJRWdpQzBGVVFoQi9HakJuRFRwOCtYUzVnNCtQam1hK3ZMeE1FNGJoS3BYcGE2bG9KYVd3b1pFa3B0Vm85V2hDRUsvUG56MmZuenAxajc3NzdMdU41L3BvZ0NPT2xybzJReG9wQ2xwVFR0V3RYVzU3bmwvSThuOGJ6L0lyMjdkczMvbzVyQ1pFUWhTeXBrQ0FJWDBsZEF5SFd3QkpDbHE1cnQweVRwQzZBRUZJL0tHUUpJY1NNS0dRSkljU01LR1FKSWNTTUtHUUpJY1NNS0dRSkljU01LR1FKSWNTTUtHUWJEN2xhcmU3RzgveHNxUXNoaEZRZjNSTGNnams3T3l0dGJXMTdNY1pHY1J3M0EwREpMV1UrazdJdVFrajEwWmFzQkJoakhHUE1sakhXbkRIV2lqSFdwdVRmc1dQSE9qZzZPbUxRb0VHZjI5blozUUZ3bHVPNGQvQlB3S0o0T2x2R0dOM3FtQkFMUjMra0VtQ01LUUU4QnFBRGdEWUFsQ2FUaVh2NzdiYzlqaDQ5Nm04MEdoMmtyWkFRcTFHZzFXcnRwU3lBUWxZQ2pERkhBTTRBWXU4ZmxwV1ZoY2pJU0J3OWVoUy8vLzQ3REFiREE5UEh4Y1VCUUg4QVNSekhaWnU3WGtKSTdWSElTb0F4MWdyQWZ3RHNyMnE4dkx3OC9QREREemg4K0RBU0VoSlFVRkFBb0RSa1h3VHdLOGR4YWVhdWx4QkNHcFhpOWxmdm10emJxNkNnZ0gzLy9mZHMxcXhaSlMrTlpZeTFrWHBaQ0NIRTR0UW1aQ3RBSVV0SUkwQ25jRmtBVDAvUEIxN0x5Y21CVXFtRVVxa3M5L3FZTVdQdyt1dXZOMVJwaEJEUytEeHNTell5TXBKNWVYbXh0TFEwMnBJbHBKR2pMVmtMVWxoWWlMQ3dNSnc3ZHc0cEtTbjQ3cnZ2a0pTVWhLbFRwNko3OSs1U2wwY0lxUVc2R01GQ25EcDFDcjYrdnNqTHk4T0dEUnNBQUw2K3Z1alhyeC9tekptREJRc1c0SysvL3BLNFNrSUlhUVRLTmhkY3ZYcVZ6Wmd4Z3cwZE9wUWRPblNvdEMxQUVBUm1OQm9aWTR6bDUrZXoxYXRYc3dFREJyQ3dzREJxTGlDRWtLcVVEZG0wdERRV0VSSEJjbk56eXpXNEJnVUZNWlBKVk82MWxKUVVGaGtaU1NGTFNDTkNGeU5Jb0RnYzNRSHNMbm5OMWRVVmpvNk9sVTZUbloyTmt5ZFBsajNid0FmQWNZN2o3cGl6VmtKSTNkQ0JMd3NoaWlKaVltSWVPR1dyaEVhamFlQ0tDQ0gxZ1E1OEVVS0lHVkhJRWtLSUdWRnpnUVVaTldxVTFDVVFRdW9aaGF5RkdEeDRNRUpEUTZGUVZQeVZoSVNFUUNhakhROUNDSGtvVm5RM2hCZXF1bWEyR2w1Z1JWMG1Fa0lzR0cwYVNVTVBvSzZuWHQwcG5nOGh4SUxSZWJJU1lBL2Vmc2EyN1BBRkN4YnNDZzBOOWFsazhrSVVCZXcxQUxjNWpxT2dKY1NDVWNoS2dCWGRBRkdKb25DMUFTQWJPM2Jzakx5OHZONEFvTmZyWDFBcWxkOEJnSjJkM2NVOWUvWjhVbVp5RVlBQlJXR3I1emlPTld6MWhKQ2FvQU5mRWlnT3hzTGlmd0FBdFZwOVN5YVR2VkJtdEJjQWdERVdUMWQxRWRKNFVadXNoUkJGTVFxQXFleHJqREhSWURCRVNGUVNJYVFlVU1oYWlNVEV4TnVNc2FQM3ZYejIvUG56ZjB0U0VDR2tYbERJV2hDTzQ3YmY5OUoza2hSQ0NLazNGTElXaERIMkEyTk1MSDRzbWt5bWI2U3VpUkJTTnhTeUZrU24wOTNnT080WEFPQTRMaUV4TWZFUHFXc2loTlFOaGF5RkVVWHg2K0tIK3lRdGhCQlNMeWhrTFl3b2l0SEZENm1wZ0JCQ3pFRVFoTFZTMTBBSXFSOXlxUXNnLzNCMmRsWjI2TkRoTlk3ajNubjg4Y2Z6SFJ3Y3pxYW5wNXNlUGlVaHhGSlJ5Rm9JbnVjSHllWHkvWDM3OXZVUENRbEJkbmIyczZtcHFiNlBQLzc0cFpzM2IxNld1ajVDQ0dtVVZDcFZCNTdudDQwWU1ZSWRQbnk0WEYrR3YvenlDeHM5ZWpUamVYNWZyMTY5dWtoZEt5R0VOQnFkT25XeVU2dlZ3Zi81ejMveVZxMWF4UW9MQ3l2c05GYXYxN09JaUFqbTV1Wld3UFA4NHZidDJ6ZVR1blpDQ0xGb0xpNHVRM21lVDU0OWV6YTdkdTFhdFhyb1RrMU5aY0hCd1V3UWhEOTVubjlSNm1VZ2hCQ0xvMWFyT3dtQ3NPZkZGMTlreDQ4ZnI5WHRFRTZmUHMzR2poM0xCRUdJVWFsVVBhUmVKa0lJa1p4R28ya21DTUlpTnplM2duWHIxakc5WGwrcmdDMWhNQmpZcGsyYm1MdTd1MTRRaEE5NzlPamhLUFV5RWtLSUpBUkJlRUVRaEQvbXpwM0xidDY4V2Fkd3ZkL2R1M2ZaVzIrOXhRUkJ1S0ZXcXl1N2t3SWhoRmdmdFZyZGplZjVBMTVlWGl3Mk5yWmV3L1YrT3AyT3Zmenl5NHpuK1dNcWxlcHBxWmVkRUVMTXh0blorUkdlNTVjT0hEaFEvOVZYWHpHajBXaldnQzFoTXBuWTl1M2JtWWVIaDRIbitVL1ZhblZMcVQ4TFFnaXBUeHpQODJNRlFiZ1dFaExDN3Q2OTJ5RGhlcitNakF6MjNudnZNWTFHYzFzUWhBbWcrN2dSUWhvN251ZWZFZ1RoeUxoeDQxaGNYSndrNFhxL3BLUWs5c29ycnpDZTUzOVZxVlNDMUo4UklVMFZiZVhVZ1VhamFjRVlXOVM4ZWZPZ1YxOTlWZjd5eXk5REpyT2NqczFFVVVSVVZCVFdyRmtqcHFlbnI4bkx5M3YzNHNXTGFWTFgxUmp4UEgrYjQ3ZzJVdGZSbERER01uUTZuWlBVZFJCcHlOUnF0Vi92M3IxdkxWNjhtR1ZrWkVpOTRWcWxyS3dzOXVHSEh6SlhWOWMwbnVjRFFGMWMxcGdnQ0ZKL2pVMk9JQWgwdS91bWlPZDVGMEVRVG93ZlA1NmRPM2RPNnQ5aGpWeTZkSWxObmp5WkNZSVFwMUtwK2tyOVdUWW1GTElOejFwQ1ZpRjFBWTJGczdPemsxS3BmTy9SUngrZE5XUEdETTdiMnhzYzE3aGFXN3AxNjRZTkd6Ymd3SUVEd3FwVnEyTGxjdmxHZzhHdzZQejU4NmxTMTBhSXRhTGR4b2VUOHp3L3BWbXpacGU4dmIxZmo0cUs0c2FPSGR2b0FyWUV4M0VZT1hJazl1N2R5L241K1FVMGE5WXNXYVBSdkFaYTRSSkNHcHBhclhibGVmNjB2NzgvdTNEaGd0UjdUMlp4OWVwVkZoZ1l5QVJCT0NjSXdrQ3BQM05MUmMwRkRZK2FDNnlZU3FWNlRLRlFMRzNWcWxYZ3JGbXo4TUlMTHpUYUxkZUg2ZHk1TTlhdVhZdkRodzgvdlhMbHlwOEZRZmphWkRJdFRFaEl1QzUxYllSWUEyb3VLRS9COC94MGUzdjdTeSs5OUZKZ1ZGUVVYbnp4UmFzTjJCSWN4MkhvMEtHSWpJekV4SWtUSjlqYjIxOFVCT0ZOWjJkbnBkUzFFZExZVWNnV1U2dlZBM2llUDl1N2QrODEyN1p0YXpGLy9udzBhOWEwK3NlMnM3UERuRGx6c0d2WHJrZjY5KzhmWm10cm04anovQkNwNnlLa01Xdnl6UVVhamVaeFVSUS9idHUyN2NRNWMrWmcrUERoVXBja3VRNGRPbUQxNnRYNDZhZWZlb1NIaHg4R3NCdEFzRTZuKzFQcTJnaHBiS3g3UDdnS3pzN09TaHNibXhsMmRuWWZ2dlRTU3c3VHAwK0huWjJkMUdWWkhMMWVqNDBiTjJMcjFxMzUrZm41NzJka1pQdzNKU1dsb0tIcllJeHhBSlFBYkFIWW9HWjdZU0lBQTRCQ0FIcU80MnA4UUVVUUJCWVhGMWZUeVVnZGFEUWFhTFhhUnA5UmpYNEJhc1BGeGNWRExwZC8zcTlmdjU0TEZpeEF4NDRkcFM3SjR0MjZkUXZMbHkvSFR6Lzk5QWRqYkZaOGZQekJobngveHBnU3dHTUFPZ0JvZzZMQXJTNDlnRHNBcmdHNHpYR2N2cWJ2VHlIYjhLd2xaSnRVYzhIVFR6LzlwRktwWE5HK2ZmdHhRVUZCOFBEd2tMcWtScU5kdTNZSUN3dERiR3hzNXhVclZoeVF5V1RmQTNoVHE5VTIxTzNLYlZFVXNMRjFtRWQvQVBkUUZMcUVOSWdtY2VDclU2ZE9kanpQTDJqZXZQbWxnSUNBY1pHUmtSU3d0ZFMvZjMvczJMRURNMmZPSE9uZzRIQmVFSVQzVkNxVlF3Tzh0UkpGVzdCMVVkTXRZS3ZHbUZXY2htcnhyRDVrQlVFWTd1VGtkTjdkM2YzalhidDIyYjMyMm10UUtodis3eXdwS2FuY2M4WVk0dUxpSUlwaWc5ZFNWa1pHQnQ1NTU1MUtoNy81NXBzUHZHWmpZNE1wVTZZZ01qTFNkc2lRSWU4cUZJb0xMaTR1WTh4Wko0cCtxM1g5NG14aHdiLzVUWnMyNGNpUkl6V2FKak16RSt2V3JYdm9lRWFqRWFtcHFmanR0OThBRlAzK0prMmFoTC8rK3F0Rzd5ZUtJcFl1WFNyNTc3WXhzZHJtZ2w2OWVuVlJLQlJoVHo3NTVLamc0R0M0dWJsVk9tN3YzcjN4eEJOUFZEanMrdlhyT0h2MmJPbHpUMC9QQjhiSnljbUJVcWw4SUx6SGpCbUQxMTkvSFFBd2RlcFV4TWIrczZmTEdNUDY5ZXZoN3U0T1gxL2ZjdE5wTkpxSEwyQVp5NVl0dzF0dnZWWGphWVlORzRhREJ3L0MzdDRlQURCbnpoeGtaMmZEeThzTGUvYnNnY2xrd3FWTGwrRHY3NC8yN2R2am80OCtLamVQTm0zYUlEUTBGSEZ4Y1UrR2hvYnVrY2xrUnppT202M1ZhaS9VcUJnQ0FJaUppY0dTSlV0cU5FMW1aaWErL1BKTFRKczJyY0xoYTlhc3dlN2R1M0h2M2oxMDZkSUZyVnExd21lZmZZYWRPM2NpS1NrSkFRRUI1Y1kvZlBndzB0UFRNV2JNZyt2TTQ4ZVBsM2FmdVdqUm9oclYyWlJaWGNpcVZDb0hHeHVidWZiMjlvc21UcHlvbkR4NU1oU0txaGZUeHNZRysvYnRxM0JZLy83OXl6MC9ldlJvdWVkNzl1ekJOOTk4ZzRpSUNEZzVQYnpyeTdJaGJUQVljUEhpUlVSRVJKUytkdVRJa1hKaFhMYU9IVHQyNEYvLyt0Y0R3eFFLUllYTkh3K2JScS9YNDV0dnZnRUF6Snc1RXg5OTlCRTJiOTZNNXMyYlkrUEdqUUNBVWFOR1lmUG16ZkR5OHFwMG1UUWFEYlp2MzQ3dDI3Y1BXYjkrZlFMUDg1OW1aMmQvZFBueTVhd3FQb3A2VVpNVnBLWHg5UFNFeVdRcWZaNlRrNFBBd01BSHhwUEw1US84N3FycjFWZGZ4ZlRwMHpGdzRFQjgrKzIzQUlCVHAwNWg3OTY5T0hMa0NGcTJMTHBMVVZSVUZBNGZQZ3dBY0hKeXd2SGp4eXVjbnlpSzREak9vdnBOdG5SV0ZiSnF0WHFVVENaYjZlbnArYS9nNEdBODl0aGoxWnJPWURCZzNMaHhsUTZyU0dGaEljTEN3bkR1M0Rta3BLVGd1KysrUTFKU0VxWk9uWXJ1M2J1WGp1Zmo0NE8wdERUbzlYcDRlbnJpM3IxN09IMzZOUEx5OHFCVUttRnJhMXM2cmthakFXT3MwdVlNR3h1YlNvZlZacHFJaUFoMDZ0UUpYM3p4QlFEZzd0MjdpSXVMdzZCQmcrRHY3dzhBdUgzN052ejkvWEh6NWszNCsvdGo4K2JORmM1TExwZGp3b1FKR0RGaWhFMTRlUGpDNk9qb1NUelB2Nm5UNlhZQ01GdmpYMDFXa0JYaGVUNklNWmJOY1Z5VVRxZTdVOS8xVlNVN094dG56cHg1NkhpdXJxNjFmby83TnpDeXNyTHd3UWNmWU5HaVJaZytmVHJDdzhQeDU1OS9ZczJhTmFVcjFvcGN2SGdSa3lkUEJsQzBGMWJ5MmVyMWVodzhlQkJ0MjdhdGRZM1d6aXBDMXNYRnBidGNMbC9acFV1WDRmUG16VU9mUG4xcU5MMk5qVTNwV3Y1K0ZmMmhuanAxQ3FHaG9YQjJkc2FHRFJ2ZzV1WUdYMTlmZlAvOTk1Z3padzVVS2hWbXpweUpqaDA3WXRldVhhWHpPWHIwS09MajR5R1h5N0Y2OVdvQVFFaElTT2w4TjJ6WUFMbGNYbW1keTVZdFE4K2VQVEZ0MnJScVg0MVcxVFQ1K2ZsSVQwL0h1SEhqb0ZhcmtaK2ZqM0hqeGtHbFVwV0dhZGt0MmNvQ3Rpd25KeWNzWGJvVVBqNCs3VUpEUTdkekhQY2FnRmxhclRheFdnWFhVRzFXa1BmcEw1UEp4Z0pZSXdqQ2p3QjJjQndYRXhjWGQ3TWV5elM3aXBxWU5tM2FoQjA3ZHVEMDZkTW9LQ2pBczg4K0N3RFl1M2N2SG5ua0VRUUdCc0xmM3grTU1YejY2YWVWN2hFQXdMLy8vVy9FeHNZaU96c2JJMGFNd0lrVEp3QVViWTNiMk5pWVo2R3NSS01QV1o3bjMzZDBkQXdKQ0FoUVRKZ3dvVmE3TVFhREFhTkdqYXAwV0lrLy92Z0RuM3p5Q2E1Y3VZTGc0T0RTSHkxUXRDWG41ZVdGRVNOR1lNT0dEZkR6ODRPM3R6Zm16SmxUcmlhMVdvM2MzRnpFeE1SZ3k1WXQ1ZDVMclZaWFdhZXZyeSsyYmRzR2IyOXZCQWNINDVsbm5ubm9zbFUxVFhCd01JQ2lJSDNycmJmUXUzZHZYTDU4R1haMmR2ajY2NjloTXBsS3QyUnJTcVZTWWV2V3JkaTllL2ZBZGV2V2FYbWUvNjlPcHd1dThZd2VvcVlyeUNySUFRd0ZNRlFVUlZFUWhPT2lLRzRYUlRFNk1USHhXajJVV2lXTlJvTVdMVnFVUHI5Mzd4NXFjbDd1NmRPbkgzaE5McGVqVjY5ZVNFcEt3c1NKRTB1YkEwckdqNGlJd09PUFA0NFBQdmdBVHo3NVpPbXdRWU1HQVNqYVNtV01sZTV0N2R5NUV4ekhsYnRveDJnMFByUTVycW16aGsrbmpVS2g0QjU5OU5GYXoyRGx5cFVZTUdCQWhjTk9uanhaK3JoRml4WVFCQUVyVnF3b3QxVTRlUERnMGs1azdPenNNSFBtVEl3Y09SSnhjWEdReVdTNGZ2MDZqRVlqL1B6OGtKeWNES1ZTQ1lWQ2dhbFRwd0lBQ2dvS1lES1o0T0RnZ09YTGw0UG4rUXByNmR5NU03Nzg4a3ZzM3IwYjc3NzdMbUppWWhBU0VsSmxXM0JWMDRTRWhDQTVPUm0zYnQyQ2w1Y1hmdjMxVitoME90eTVjK2VCTnRuYWF0bXlaY2tmWVd1MVdyMVJKcE85d2hnekFUQnlIQ2N5eG93Y3g1bUtYek1WUHpaeUhHY0NZR0tNbVRpT013MGJOb3pyMTY5ZnMvc1BERlYzQlFrQTRlSGgwNDRkTy9hOElBZzVBSXlNTVpIanVGNzNUOGR4bkF5QWgwd204NURKWkJBRTRlR0g3K3RJcVZTV2EzZXQ0UXFpeWoyZ2t2a2VPSEFBQXdjT1JHQmdJSEp6YzlHMmJWczRPRGlVQzFnQXBlMnhnWUdCOFBIeEtiY3hjZjc4K1hLL040UEJVSzdKcTc0SmdxQm5qQlZ5SEpjUElKOHhWZ0Fndit6ek1vL3pBUlJ3SEZmeU9KL2p1SFN0VnZ1bDJRcXNoa1lmc2pxZGJvYUxpOHVYNzczMzNoZTdkdTNxdDNEaFFqejExRk1QbmU3MzMzL0g3Tm16S3h4MisvYnRDdHR6bzZPak1YWHFWTGk2dXNMUjBiSGNzQ0ZEL3VsSEpUczdHeWRQbnNUenp6K1AwYU5ISXowOUhSekhZZEdpUmVqV3JSdEdqUnFGLy83M3YralJvd2NBWU5HaVJlalpzeWNtVEpqdzBMbzVqb09QancvNjl1MkxrSkFRSkNZbVl2RGd3YldhcHVSc2dWR2pSbUhMbGkxWXQyNGR1bmZ2RG9WQzhVQ2JMSUFhaGUzbHk1ZXhmUGx5bkQxN05yNzRDckdTdFZVQUFGblhybDBWTFZxMGtPZm01c3J0N2UzbEJRVUZjb1ZDb2JDeHNaRWJEQWE1UXFHUXkrVnl1Y2xra3N2bGNubXZYcjNhREJzMnpCWEFpckx2VTkwVkpBQzBiZHYyZDF0YjJ5dU1zVHlPNCtTTU1UbkhjUTljSXN3WUV3SG9BSndFOEtkT3B3c1RCS0hpdy9jV3ptZzA0c2NmZjRSQ29jQ1JJMGNRR1JtSldiTm1vWFhyMXBnK2ZUcHNiR3hLUXpRbkp3ZkJ3Y0h3OXZhR1RxZERhbW9xUEQwOXNYejVjc3lkT3hkeXVSekp5Y25vMHFVTGdLSzJXYVBSYU5ibUFxMVcyOHpaMmRsT3FWVGE2L1Y2ZTdsY2JpK1h5KzBBMkl1aWFNZHhuSDN4WTN1TzQrdzRqaXQ1YkErZ09ZQ1BBRkRJMWxWQ1FvSU93SDhZWTVNblRwejRvWmVYVjdzWk0yYWdxcTNiYnQyNklUbzZHa0RSa1ZVbkp5ZTR1N3ZEWkRLaFQ1OCtwY01xSW9vaVltSmlLajJnVk5JK1ptdHJpK0RnWVBUdDJ4ZnU3dTV3ZG5iR2poMDc0T2pvaU02ZE93TUFidHk0Z1JNblRpQW9LS2hHeTl5eFkwZHMzYnExUnMwalZVMWpiMitQdzRjUEl6TXpFejQrUGcrMHlWWlhWbFlXMXE5ZmoyM2J0cVdKb3JoRXA5T3RSdmtEWHd5QTZmTGx5NlpLWmxHaHVMaTR1eWkrR0tHMkswZy9QNytqZm41K3h6bU9LejNBeGZPOEc4ZHhMZ0JNQU00eXhyNW5qSDBkSHgrZlVwUDY2cXJrd0dqWjUvWGg0TUdEY0hWMVJYUjBOTUxDd25EbzBDRzBhOWNPczJmUHh1TEZpMHZmOCtiTm13Z0lDSUNibXh0RVVVUjRlRGltVEprQ3VWeU93c0pDbkR4NUV1N3U3dmo1NTU5TFYrcjUrZm13c2JFeDk1a0d4cVNrcEJ3QU9iV1pXQkNFa0llUFpWNVdFYkxGbUU2bjI5aTFhOWZka1pHUnl3NGRPaFQ0K3V1djI0d2VQYnJLWGFuMDlIU3NXclVLNzcvL2Zyblg3OThGSFRkdUhNYVBIMS9qb3U0L1AzZmd3SUc0ZE9rU1JvOGVEVDgvUHh3OWVoUyt2cjVvMWFwVmplZGRteDkzWmROY3VYSUZYbDVlK1B6eno5R3paOC9TcmR6cWJzbWFUQ2JFeE1RZ1BEemNtSjZldmtXdjE4OUxTa3BLcjNHQjFWQ1hGZVQ5T0k0N3p4aTdJSXJpT2lrN0tyKy91YUMrSERseUJDRWhJWWlPamdiSGNlamN1VE5tejU2TmVmUG00ZURCZzJqZHVqVmF0bXlKTjk1NEEwRkJRV2pidGkyV0xGbUNhOWV1d2NuSkNRY09ISUJDb1VCMGREU2VmUEpKNkhRNkxGMjZGQUNRbDVmWDVMb0RyUTFyQ2xrQVFQRzVtYk5jWEZ6V0xGdTI3SXZkdTNlN0wxeTRFQzR1TGcrTW01V1ZoYmx6NThMVjFSWGg0ZUZJUzBzckRjWEtUZ3VxcXllZWVBS0xGeTlHZkh3OHBrMmJCcVBSaU9lZWV3NmlLRXB5N21GU1VoTHUzTG1EbjM3NkNZNk9qbWpldkRuT25UdUh0OTkrRzEyN2RzWG8wYU1mdWlWNzRjSUZoSWFHSWpFeDhUU0FtVHFkcmtGT1RxMlBGYVJXcTYzWjJmOW1VaEpjVldHTVBYQ2xWY2w1dG1YUHR5MXJ5WklsNWZib3VuVHBnaSsrK0FLZE9uVkN4NDRkTVhYcVZEZzZPbUxCZ2dXbHpTN2R1M2VIMFdpRVRxZURrNU1UMUdvMVVsTlRzWFRwVXZqNStjSFcxaFlHZ3dFWExseW8xcm5oVFozVmhXeUpoSVNFSkFDRFJGRWNIeEFROFBISWtTTTd6Snc1RTIzYUZGMytucFNVaFBuejU4UE56UTBMRml6QTMzLy9qZlhyMTJQdDJyVlFLQlR3OVBTRVRDWXIvV0VialViczNic1hyVnUzQnZEZ0gzSmxDZ3NMVVZCUVVMbzFmZmZ1WFVSRlJXSDc5dTJZTUdFQ0JnOGVqUER3Y096YXRRdno1ODlINzk2OXpmSjVWS1pseTVZSURRMkZLSXBZdDI0ZDl1M2JoeE1uVGlBOFBCeC8vLzEzNlkwWFJWRkVtelp0c0hIanh0Smx5Y3pNeE5xMWE3RnIxNjdib2lpK0hSOGZIL0dRdDZzM1Vxd2d6YWxzbXo1UTFENXFaMmVIdExTMDBtYXA2T2pvU2krQnJ1eTB4ZnZQVU1qSnlVRnljakkyYmRxRXMyZlB3c2ZIQjYrODhrcTVZd3ozWDRFSUFLdFdyWUlvaWdnSUNNREpreWN4ZCs1Y0tCU0swak5VU0JPblVxa2NlSjcvZE9EQWdRWGJ0MjluZXIyZTVlYm1zaE1uVGxSNkV6ZFJGSm5KWkdJR2c0RVpEQVptTkJwTGh3VUZCVEdEd1ZEcHRBc1hMaXdkUG56NGNOYW5UeCsyYk5reWR1dldMZWJ1N3M2V0xGbkNybDY5V3U2OW9xS2kyTWlSSTFsdWJtNkY4OXkvZnovTHpzNnU5RDNyT3MyZE8zZXFQYTdCWUdCNzl1eGhnd1lOMHZNOC8wWFhybDJibS9zN1pJeTFZWXg1TThiWStmUG4yWWdSSTlpeVpjdVl5V1JpS1NrcDdPMjMzMmJQUGZjYzY5T25EL1B3OEdEUFBQTU04L1QwWklNSEQyWnVibTRscFk5bGpOV3FreGx6M0VpeFg3OStsUTVidkhneGUrYVpaOWpRb1VQWjZ0V3I2L3hlSzFldVpJd3hscHljek1MQ3d0akpreWVyL0EzZkx5MHRqZDI3ZDYvMHVjRmdZQ2FUcWM1MVZhVSticVJvTFRkamJEUmNYRnk2OHp4LzJOdmJtNTA1Yzhhc1A1REtGQllXVmpxc0pqOTZxU1FtSmpJL1B6OG1DTUlKUVJCVURmWGRzVEloVzRjVnBFV0ZMS21hdFlTczFUWVhWQ1FoSWVFU2dHY0JlQWNHQnE0WVBueDRwOW16WjZOZHUzWU5Wa05WUFlCWjhrbmRhV2xwK1B6enp4RVZGWFVEd0VLZFRyZTFnVXNRVWR3UGJMTm16YXJzOElmanVNcXVyeThzbmc4aERhWko5dktnMCtraU16SXlldjd3d3cvTHZMMjk4N2RzMlZKdnA4eFlHNFBCZ0owN2QyTE1tREdGKy9idEN6ZVpUTjBsQ0ZqZ243c2IxTVVkVUlmZHBJRlo3cWFUbWFXa3BCU2twS1FzVXF2VkVTdFhybHk5WjgrZTV4Y3NXRkRqSzIyc21WYXJ4Y2NmZjR3clY2NGM1VGh1cGxhcnZTaGhPWVVvdW4xTWZ4U2RMMXVUeTR3SzhjL3Rad3JydnpSQ0t0ZGtRN1pFOFVubkkwVlJmSDdtekpuaEhoNGUzWUtDZ3Fyc0xNUGEzYjU5RzU5OTlobWlvNlAvTXBsTTh4SVNFaXJ1SEtCaEdWQVVsRm1vMjQwVXE5VnJEQ0gxcGNtSGJJbjQrUGdEenM3T2g0OGRPN1l3TmpaMjNwUXBVeDZaTUdGQ2s3cURyVjZ2eDg2ZE83RjI3ZHI4L1B6OGxSa1pHVXVrdUROdFJZcnZNRnNJMmhJbGpVeVRiSk90VEZKU2tsNm4wNzJmbTV2YmM4MmFOWHU5dmIzeDg4OC9XLzI5a0Joak9IWHFGRjUrK1dXRWg0ZEhaMlZsOWRMcGRDR1dFckNFTkdhMEpWdUI0cTd0dkhpZUgvTEdHMitzSERCZ3dGUEJ3Y0VWM21HZ3NidHg0d2JDdzhOeDlPalJLNHl4SUoxT3QxL3FtZ2l4SmhTeVZkRHBkRWNBdUFDWWUvcjA2UkIvZi84V2t5Wk5zb3JydFFzS0NyQnQyelpFUkVUazZQWDZUem1PKzFDcjFWSjdKU0gxakpvTEhzNm8wK2xDOC9MeWVxeGZ2MzdIbURGajJJOC8vdGhvbXhBWVl6aHg0Z1I4Zkh6WTU1OS9IcFdUay9PVVZxdDlMeTR1amdLV0VET2dMZGxxT24vK2ZDb0FYNVZLOWNXOGVmTld1YnE2dXN5ZlB4Ly85My8vSjNWcDFmYjMzMzlqeFlvVitPV1hYNUpOSnRQc2hJU0VRMUxYUklpMW81Q3RvY1RFeEJNQUJNYlk2NzYrdm92OS9QeWNBZ0lDSHVqRTI1TGs1ZVZoeTVZdCtPcXJyN0wwZXYzSDhmSHh5MUhVZnlvaHhNdzRxUXRvekxwMzc5N2F3Y0ZoUmF0V3JWNEpDZ3FTRFJzMnpLSnVsY3dZdzdGang3Qml4UW94TlRWMVYzNSsvcHNYTGx4b1ZEY0l0QlNDSU53RlVQTk9mMG10TWNidTZYUzZsbldaaHlBSVRLdlZVczQxZGk0dUxuMEVRVGd6ZWZKa2R2SGlSZWw2MUNqajZ0V3JiTWFNR1V3UWhITTh6dytTK2pNaVJBcVcwRUVNcVQ4Y3ovUFROUnBOYW1ob0tNdk16SlFrWExPenM5bktsU3VaUnFOSjUzaytDSFJ3a3pSaEZMSldTSzFXdHhRRVlaMkhoNGNoS2lySzdIMXVsakNaVEN3Nk9wbzkrK3l6UnA3bk4yczBtdFpTZnhhRVNJMUMxb3J4UE8vQzgveXY0OGVQWitmT25UTnJ3Q1luSjdPQWdBQW1DRUtjSUFqOXBGNTJRaXdGaFd3VElLWXExd0FBSUFCSlJFRlVvRmFySndtQ2NHUHAwcVVzTFMydFhzTTFNek9UZmZMSkoweWowZHpSYURTdlNiMnNoRmdhQ3RrbW9rZVBIbzQ4ejMvbTd1NnUvL2JiYit0OEJ3U2owY2oyNzkvUFBEdzhESUlnZktsV3ErdDBCSllRYTBVaDI4UUlndENUNS9sajQ4YU5ZMXF0dGxZQm01U1V4Q1pPbk1nRVFZaFZxVlNDMU10RWlDV2prRzJpZUo1L1dSQ0VQOTk1NXgyV21wcGFyWEJOVDA5bkgzNzRJZU41L2hiUDgxT2tYZ1pDR2dNSzJTYXNmZnYyelFSQldPN201cGIvelRmZk1MMWVYMkc0R2d3R3RudjNidWJ1N2w3STgveXFIajE2V082bFpZUllHQXBaQWtFUXVncUM4TU9ZTVdQWTZkT255d1ZzZkh3ODgvWDFaWUlnSEZlcFZFOUxYU3NoalEyRkxDbWxWcXRIQzRKd1pmNzgrZXpjdVhQczNYZmZaVHpQWHhNRVlielV0UkhTV0ZISWtuSzZkdTFxeS9QOFVwN24wM2llWDlHK2ZmdkczM0V0SVJLaWtDVVZFZ1RoSzZscklNUWFXRUxJMG5YdGxtbVMxQVVRUXVvSGhTd2hoSmdSaFN3aGhKZ1JoU3doaEpnUmhTd2hoSmdSaFN3aGhKZ1JoU3doaEpnUmhXd2o1dUxpOG9UVU5SQkNxa2EzQkc5azFHcDFKd0FqT0k3ejR6aHVBT2lPdzRSWU5BcFpDVERHT0FCS0FMWUFiSERmSHNXUUlVUEFHR3RUOG56ZXZIbGRFaElTaG1abVpucVpUQ1oxdzFaTENLa0xDbGxwMkFCb0E2QkQ4Zi9Lc2dNRlFVQlVWTlQ0UTRjT2FYNzc3VGYzN096c2pwWE5TSzFXenpGRGZYbng4ZkVSWnBndklVME9oYXcwYkZFVXNMRVZEVnkrZkRuT256OGYvdnZ2ditQNjlldkl6czZ1ZEVZeW1heVRHZXA3UTYxV1UrYzBoTlFEYXMrVEFHT3NGWUQvQU5oZm5mR1RrNU1SSFIyTlgzNzVCWC84OFVlNVlWcXR0dDYvUTU3bkYzTWM5Mmg5ejVlUWhzWVl5OWJwZEl1bHJvTTBNTVpZRzhhWWQyM3U4WFgxNmxXMmV2VnFObmp3NEJSTDZHR0lFRUlzVGwxQ3RveXg4K2ZQN3kzMXNoQkNxa2JOQlJJb1BuUEFIY0J1QVBEMDlIeGduSnljSENpVlNpaVY1WTZKWWN5WU1Yajk5ZGNCd0FmQWNZN2o3cGk5WUVJSWFVd2V0aVViR1JuSnZMeThXRnBhV3BWYnNxek1hVjZFRU10RVp4ZFlrTUxDUW9TRmhlSGN1WE5JU1VuQmQ5OTloNlNrSkV5ZE9oWGR1M2VYdWp4Q1NDM1FaYlVXNHRTcFUvRDE5VVZlWGg0MmJOZ0FBUEQxOVVXL2Z2MHdaODRjTEZpd0FILzk5WmZFVlJKQ1NDTlF0cm5nNnRXcmJNYU1HV3pvMEtIczBLRkRwVzBCZ2lBd285SElHR01zUHorZnJWNjltZzBZTUlDRmhZVlJjd0VoaEZTbGJNaW1wYVd4aUlnSWxwdWJXNjdCTlNnb2lKbE1wbkt2cGFTa3NNaklTQXBaUWhvUk9ydEFBdmVmWFFBQXJxNnVjSFIwckhTYTdPeHNuRHg1c3V6WkJuUjJBU0dOQUIzNHNoQ2lLQ0ltSnVhQlU3WkthRFNhQnE2SUVGSWY2TUFYSVlTWUVZVXNJWVNZRVRVWFdKQlJvMFpKWFFJaHBKNVJ5RnFJd1lNSEl6UTBGQXBGeFY5SlNFZ0laRExhOFNDRWtJZGlqTFZpakwxUTFUV3oxZkFDSytveWtSQml3V2pUU0JwNkFIVTk5ZXBPOFh3SUlSYU16cE9WQUdOTUNlQXgvSFA3R2R1eXd4Y3NXTEFyTkRUVXA1TEpDMUVVc05jQTNPWTRqb0tXRUF0R0lTc0JWc0dORk1lT0hUc2pMeSt2TndEbzlmb1hsRXJsZHdCZ1oyZDNjYytlUForVW1Wd0VZRUJSMk9vNWpxT091d214WUhUZ1N3TEZ3VmhZL0E4QW9GYXJiOGxrc2hmS2pQWUNBREQyLyszZGVYd041LzRIOE0va25DeTRTaTF0NlhMeFU2NkdrL004UjFKdUl5VlZWVlVoQkFtVnFxVlVTeHNwY3FsV2xUYW9WRkZWZTF0Q1NRUWxXa3BWMWExS1RpUnlpYUphYTBoaWlXeG5tZS92RDVLSzdDUW15L2Y5ZW5rNVo5YnZ6Sng4NTVsblpwNkg0dml0THNhcUxxNlRyU1JVVlkwQ1lMOTFHQkdwVnF1VmU0MWxyQXJqSkZ0SnhNZkhYeVNpWGJjTlBuajQ4T0hUbWdURUdDc1huR1FyRVVWUndtOGJ0RVdUUUJoajVZYVRiQ1ZDUk44UmtYcnpzMnEzMjFkckhSTmo3TzV3a3ExRXpHYnpPVVZSZmdZQVJWRU94Y2ZILzZGMVRJeXh1OE5KdHBKUlZmWHJteDgzYVJvSVk2eGNjSkt0WkZSVmpiNzVrYXNLR0dPc0lrZ3BQOWM2QnNaWStkQnBIUUQ3bTZ1cnE5TWpqenp5bXFJbzd6UnAwaVNyVHAwNkI5UFMwdXdsejhrWXE2dzR5VllTUW9pbmRUcmQ1aWVmZkRJd0pDUUU2ZW5wenlZbkovczNhZExrMlBuejU0OXJIUjlqakZWSkJvUGhFU0hFbWg0OWV0Q09IVHZ5dFdYNDg4OC9VKy9ldlVrSXNhbGR1M1l0dEk2Vk1jYXFqR2JObXJrWWpjYmdmLy83MzVuejU4K25uSnljUWh1TnRWZ3N0R1RKRXZMMDlNd1dRa3h0MnJScGJhMWpaNHl4U3MzTnphMmJFQ0pwN05peGRPYk1tVksxMEoyY25FekJ3Y0VrcGZ4VENORkw2MjFnakxGS3gyZzBOcE5TUnZicTFZdjI3Tmx6UjkwaEhEaHdnUHIxNjBkU3l1MEdnNkcxMXR2RUdHT2FNNWxNdGFXVWt6MDlQYk1YTDE1TUZvdmxqaEpzTHF2VlNpdFhyaVF2THkrTGxISkc2OWF0NjJxOWpZd3hwZ2twNVl0U3lqL0dqeDlQNTgrZnY2dmtlcnVVbEJUNnozLytRMUxLYzBhanNhaWVGQmhqclBveEdvMlBDeUcyK3ZyNjB2NzkrOHMxdWQ3T2JEYlR3SUVEU1FpeDIyQXd0TlY2MnhsanJNSzR1cnIrUXdneHZWT25UcFlWSzFhUXpXYXIwQVNieTI2M1UzaDRPSFhwMHNVcWhQallhRFRXMTNwZk1NWlllVktFRVAya2xHZENRa0lvSlNYbG5pVFgyMTIrZkpuZWUrODlNcGxNRjZXVWc4SDl1REhHcWpvaHhCTlN5cDM5Ky9lbm1KZ1lUWkxyN1JJVEUrbWxsMTRpSWNRdkJvTkJhcjJQR0t1cHVKUnpGMHdtVXowaW1uemZmZmNGalJneFFqZHc0RUE0T0ZTZWhzMVVWVVZVVkJRV0xWcWtwcVdsTGNyTXpIejM2TkdqcVZySFZSVUpJUzRxaXRKWTZ6aHFFaUs2YkRhYkcyZ2RCOU9HZzlGb0RHamZ2djJGcVZPbjB1WExsN1V1dUJicjJyVnJOR1BHREhKM2QwOFZRZ3dETjNGWlpsSktyUTlqalNPbDVPN3VheUloaEp1VWN1K2dRWU1vSVNGQjY5OWhtUnc3ZG95R0RoMUtVc29ZZzhId3BOYjdzaXJoSkh2dlZaY2txOWM2Z0tyQzFkVzFnWk9UMDN2MzMzLy82Nk5IajFiNjl1MExSYWxhdFMyUFAvNDRsaTFiaHExYnQ4cjU4K2Z2MStsMHk2MVc2K1REaHc4bmF4MGJZOVVWWHphV1RDZUVlS1YyN2RySCt2YnQrMFpVVkpUU3IxKy9LcGRnY3ltS2dwNDllMkxqeG8xS1FFREFzTnExYXllWlRLYlh3Q2RjeHRpOVpqUWEzWVVRQndJREErbklrU05hWHoxVmlKTW5UOUxJa1NOSlNwa2dwZXlrOVQ2dnJMaTY0TjdqNm9KcXpHQXdQS0RYNjZjM2JOaHc1T3V2djQ0WFgzeXh5cFpjUzlLOGVYTjgvdm5uMkxGalI5dDU4K2I5SktYODJtNjNUenAwNk5CWnJXTmpyRHJnNm9MODlFS0lVYlZxMVRvMllNQ0FrVkZSVWVqVnExZTFUYkM1RkVWQnQyN2RFQkVSZ1NGRGhneXVWYXZXVVNubFc2NnVyazVheDhaWVZjZEo5aWFqMGZpVUVPSmcrL2J0RjYxWnM2YmVoQWtUVUx0MnpXb2YyOFhGQmVQR2pjUDY5ZXYvMGJGang3bk96czd4UW9pdVdzZkZXRlZXNDZzTFRDWlRFMVZWUDNyd3dRZUhqQnMzRHQyN2Q5YzZKTTA5OHNnaldMQmdBWDc4OGNmV1lXRmhPd0JzQUJCc05wdi8xRG8yeHFxYTZuMGRYQXhYVjFjblIwZkgwUzR1TGpNR0RCaFFaOVNvVVhCeGNkRTZyRXJIWXJGZytmTGwrT3FycjdLeXNyTGV2M3o1OGllblRwM0t2dGR4RUpFQ3dBbUFNd0JIbE8wcVRBVmdCWkFEd0tJb1NwbHZxRWdwS1NZbXBxeXpzYnRnTXBrUUd4dGI1WE5VbGQrQU8rSG01dFpGcDlNdDdOQ2hRNXVKRXlmaXNjY2UwenFrU3UvQ2hRdVlOV3NXZnZ6eHh6K0k2UFc0dUxodDkzTDlST1FFNEFFQWp3Qm9qQnNKdDdRc0FDNEJPQVBnb3FJb2xyS3VuNVBzdlZkZGtteU5xaTVvMjdidG8wNU9Ubk9hTm0zYVB5Z29DRjI2ZE5FNnBDcmpvWWNld3R5NWM3Ri8vLzdtYytiTTJlcmc0UEF0Z0xkaVkyUHZWWGZsenJpUllQZmZ4VEk2QXJpS0cwbVhzWHVpUnR6NGF0YXNtWXNRWXVKOTk5MTNiTml3WWYwaklpSTR3ZDZoamgwN1l1M2F0Umd6Wmt6UE9uWHFISlpTdm1jd0dPcmNnMVU3NFVZSjltNlV0UVJjclJGVmk4ZFFLNzFxbjJTbGxOMGJOR2h3Mk12TDY2UDE2OWU3dlBiYWEzQnl1dmQvWjRtSmlmbStFeEZpWW1LZ3FtcUZyQzhtSmdhVEprMHFjYnJMbHkvam5YZmVLWEw4VzIrOVZXQ1lvNk1qWG5ubEZVUkVSRGgzN2RyMVhiMWVmOFROemEzUFhRVmNNZ2ZjZllKMFJpWCt6YTljdVJJN2QrNHMwenhYcmx6QjRzV0xTNXpPWnJNaE9Ua1ovL3ZmL3dEYytQMjkvUExMK091dnY4cTBQbFZWTVgzNjlBcjczVlpIMWJhNm9GMjdkaTMwZXYzY1J4OTkxQ2M0T0JpZW5wNUZUdHUrZlhzOC9QRERoWTQ3ZS9Zc0RoNDhtUGZkMjl1N3dEVFhyMStIazVOVGdlVGRwMDhmdlBIR0d3Q0E0Y09IWS8vK3Y2OTBpUWhMbHk2Rmw1Y1gvUDM5ODgxbk1wbEszc0Jiekp3NUU4ODk5MXkrWWNlT0hVTzlldlZLbkhmYnRtMm9WYXNXQUdEY3VIRklUMCtIcjY4dklpTWpZYmZiY2V6WU1RUUdCcUpwMDZiNDhNTVA4ODNidUhGamhJYUdJaVltNXRIUTBOQklCd2VIbllxaWpJMk5qVDFTcGcxZ0FJRHQyN2RqMnJScFpacm55cFVyK09LTEwvRHFxNjhXT243Um9rWFlzR0VEcmw2OWloWXRXcUJodzRiNDlOTlBzVzdkT2lRbUptTFlzR0g1cHQreFl3ZlMwdExRcDAvQmMrYWVQWHZ5bXMrY1BIbHltZUtzeWFwZGtqVVlESFVjSFIzSDE2cFZhL0tRSVVPY2hnNGRDcjIrK00xMGRIVEVwazJiQ2gzWHNXUEhmTjkzN2RxVjczdGtaQ1JXcjE2TkpVdVdvRUdEa3B1K3ZEVkpXNjFXSEQxNkZFdVdMTWtidG5QbnpuekorTlk0MXE1ZGkzLys4NThGeHVuMWVxU2xwZVZMdEVRRVJWRVFHUmxaWkN6Nzl1M0Q2dFdyQVFCanhvekJoeDkraUZXclZ1RysrKzdEOHVYTEFRQStQajVZdFdvVmZIMTlpMXlPeVdSQ2VIZzR3c1BEdXk1ZHV2U1FFT0xqOVBUMEQ0OGZQMzZ0bUYxUkxzcHlncXhzdkwyOVliZmI4NzVmdjM0ZEkwZU9MRENkVHFjcjhMc3JyUkVqUm1EVXFGSG8xS2tUdnZubUd3REFyNy8raW8wYk4yTG56cDJvWC85R0wwVlJVVkhZc1dNSEFLQkJnd2JZczJkUG9jdFRWUldLb2xTcWRwTXJ1MnFWWkkxR280K0RnOE04YjIvdmZ3WUhCK09CQng0bzFYeFdxeFg5Ky9jdmNseGhjbkp5TUhmdVhDUWtKT0RVcVZQWXNtVUxFaE1UTVh6NGNMUnExU3B2T2o4L1A2U21wc0ppc2NEYjJ4dFhyMTdGZ1FNSGtKbVpDU2NuSnpnN08rZE5hektaUUVSRlZtYzRPam9XT2E1Qmd3YjQ3YmZmQU54SXNOMjdkOGZTcFV2eDZLT1BGcm5kQ3hjdVJMTm16ZkRaWjU4QkFGSlNVaEFURTRPbm4zNGFnWUdCQUlDTEZ5OGlNREFRNTgrZlIyQmdJRmF0V2xYb3NuUTZIUVlQSG93ZVBYbzRob1dGVFlxT2puNVpDUEdXMld4ZUI2RENLdi9LY29Jc2pCQWlpSWpTRlVXSk1wdk5sOG83dnVLa3A2Zm5IYlBpdUx1NzMvRTZiaTlnWEx0MkRSOTg4QUVtVDU2TVVhTkdJU3dzREgvKytTY1dMVnFVZDJJdHpOR2pSekYwNkZBQU4zNWZ1ZnZXWXJGZzI3WnRlUERCQis4NHh1cXVXaVJaTnplM1ZqcWRibDZMRmkyNnYvMzIyL0R3OENqVC9JNk9qbmxuK2RzVjlvZjY2NisvSWpRMEZLNnVybGkyYkJrOFBUM2g3KytQYjcvOUZ1UEdqWVBCWU1DWU1XUHcyR09QWWYzNjlYbkwyYlZyRitMaTRxRFQ2YkJnd1FJQVFFaElTTjV5bHkxYkJwMU9WMlNjTTJmT1JKczJiZkRxcTY4Vyt6WmFRa0lDZERwZHNRa1dBTEt5c3BDV2xvYisvZnZEYURRaUt5c0wvZnYzaDhGZ3lFdW10NVpraTBxd3QyclFvQUdtVDU4T1B6Ky9oMEpEUThNVlJYa053T3V4c2JIeEpjNThCKzdrQkhtYmpnNE9EdjBBTEpKUy9nQmdyYUlvMjJOaVlzNlhZNWdWcnJBcXBwVXJWMkx0MnJVNGNPQUFzck96OGV5enp3SUFObTdjaUgvODR4OFlPWElrQWdNRFFVVDQrT09QaTd3aUFJQi8vZXRmMkw5L1A5TFQwOUdqUncvczNic1h3STNTdUtPalk4VnNWRFZSNVpPc0VPTDl1blhyaGd3Yk5rdy9lUERnTzdxTXNWcXQ4UEh4S1hKY3JqLysrQU96WjgvR2lSTW5FQndjblBlakJXNlU1SHg5ZmRHalJ3OHNXN1lNQVFFQjZOdTNMOGFORzVjdkpxUFJpSXlNREd6ZnZoMWZmdmxsdm5VWmpjWmk0L1QzOThlYU5XdlF0MjlmQkFjSDQ1bG5uaWwwdXVqb2FIVHFWSEtEV3NIQndRQnVKTkwvL09jL2FOKytQWTRmUHc0WEZ4ZDgvZlhYc052dGVTWFpzaklZRFBqcXE2K3dZY09HVG9zWEw0NFZRbnhpTnB1RHk3eWdFcFQxQkZrTUhZQnVBTHFwcXFwS0tmZW9xaHF1cW1wMGZIejhtWElJdFZnbWt5bGZIZnJWcTFkUmx1ZHlEeHc0VUdDWVRxZER1M2J0a0ppWWlDRkRodVJWQitST3YyVEpFalJwMGdRZmZQQkJ2aFB5MDA4L0RlQkdLWldJOHE2MjFxMWJCMFZSOHIyMFk3UFpTcXlPcSttcXc5NXByTmZybGZ2dnYvK09GekJ2M2p3ODlkUlRoWTdidDI5ZjN1ZDY5ZXBCU29rNWMrYmtLMGwyN3R3NXJ4RVpGeGNYakJrekJqMTc5a1JNVEF3Y0hCeHc5dXhaMkd3MkJBUUVJQ2twQ1U1T1R0RHI5UmcrZkRnQUlEczdHM2E3SFhYcTFNR3NXYk1naENnMGx1Yk5tK09MTDc3QWhnMGI4TzY3NzJMNzl1MElDUW5KVnhkOC9mcDFmUHZ0dDdEWmJOaThlVE9BRzM4c3QxY3piTml3QVFzV0xFQlNVaEl1WExnQVgxOWYvUExMTHpDYnpiaDA2VktCT3RrN1ZiOSsvZHcvd2taR28zRzVnNFBEUzBSa0IyQlRGRVVsSXB1aUtQYWJ3K3czUDlzVVJiRURzQk9SWFZFVSszUFBQYWQwNk5DaDl1MDNoa3A3Z2dTQXNMQ3dWM2Z2M3YyQ2xQSTZBQnNScVlxaXRMdDlQa1ZSSEFCMGNYQnc2T0xnNEFBcFpjbTM3KytTazVOVHZuclhNcDRnaXIwQ3lsM3UxcTFiMGFsVEo0d2NPUklaR1JsNDhNRUhVYWRPblFKWFBMbjFzU05Iam9TZm4xKyt3c1RodzRmei9kNnNWbXUrS3EveUpxVzA0Y2JiZWxiY2VMNjV3UDlFVk9od1JWRXNSR1FGa0dJMm04ZFZXSkFscVBKSjFtdzJqM1p6Yy92aXZmZmUrMno5K3ZVZEprMmFoQ2VlZUtMRStYNy8vWGVNSFR1MjBIRVhMMTRzdEQ0M09qb2F3NGNQaDd1N08rcldyWnR2WE5ldWY3ZWprcDZlam4zNzl1R0ZGMTVBNzk2OWtaYVdCa1ZSTUhueVpEeisrT1B3OGZIQko1OThndGF0V3dNQUprK2VqRFp0Mm1EdzRNRWx4cTBvQ3Z6OC9QRGtrMDhpSkNRRThmSHg2Tnk1Yzk3NHRXdlhvbVhMbGxpeFlrWGVNSlBKaE9qbzZMeWJITGx5bnhidzhmSEJsMTkraWNXTEY2TlZxMWJRNi9VRjZtUUJsQ25aSGo5K0hMTm16Y0xCZ3dmamJyNGhsbnUyR2diQW9XWExsdnA2OWVycE1qSXlkTFZxMWRKbFoyZnI5SHE5M3RIUlVXZTFXblY2dlY2bjArbDBkcnRkcDlQcGRPM2F0V3Y4M0hQUHVRT1ljK3Q2U251Q0JJQUhIM3p3ZDJkbjV4TkVsS2tvaW82SWRJcWlGSGhGbUloVUFHWUErd0Q4YVRhYjUwb3BDNzk5WDhuWmJEYjg4TU1QME92MTJMbHpKeUlpSXZENjY2K2pVYU5HR0RWcUZCd2RIZk9TNlBYcjF4RWNISXkrZmZ2Q2JEWWpPVGtaM3Q3ZW1EVnJGc2FQSHcrZFRvZWtwQ1MwYU5FQ3dJMjZXWnZOVnFIVkJiR3hzVTdObWpWemNuWjJkbFFVeFVtbjB6a0NjRklVeGRIWjJkbVJpSndVUlhHOCtVYWdFMjY4Y3AzNzNaR0luQndjSEZZRDRDUjdOdzRkT21RRzhHOGlHanBreUpBWnZyNitENDBlUFJyRmxXNGZmL3h4UkVkSEE3aHhaN1ZCZ3didzh2S0MzVzZIaDRkSDNyakNxS3FLN2R1M0Yza1RLcmQrek5uWkdjSEJ3WGp5eVNmaDVlVUZWMWRYckYyN0ZuWHIxa1h6NXMwQkFPZk9uY1BldlhzUkZCUlVwbTErN0xISDhOVlhYK1dyaWtoTlRjV3FWYXN3Yjk2OE1pMExBR3JWcW9VZE8zYmd5cFVyOFBQeksxQW5XMXJYcmwzRDBxVkxzV2JObWxSVlZhZVp6ZVlGeUgvaml3RFlqeDgvYmk5aUVZV0tpWWxKd2MyWEVlNzBCQmtRRUxBcklDQmdqNklvZVRlNGhCQ2VpcUs0QWJBRE9FaEUzeExSMTNGeGNhZktFdC9keXIweGV1djM4ckJ0MnphNHU3c2pPam9hYytmT3hmZmZmNCtISG5vSVk4ZU94ZFNwVS9QV2VmNzhlUXdiTmd5ZW5wNVFWUlZoWVdGNDVaVlhvTlBwa0pPVGczMzc5c0hMeXdzLy9mUlQza2s5S3lzTGpvNk9GZjJrZ1hxenJZdzdiaTlEU3JtNkhPTXBzMnFSWkc4aXM5bTh2R1hMbGhzaUlpSm1mdi85OXlQZmVPTU54OTY5ZXhkN0taV1dsb2I1OCtmai9mZmZ6emY4OWt2US92MzdZOUNnUVdVTzZ2Ym5jenQxNm9Sang0NmhkKy9lQ0FnSXdLNWR1K0R2NzQrR0RSdVdlZG0zLzdnLyt1Z2plSHQ3UTBwWjVtV2RPSEVDdnI2K1dMaHdJZHEwYVpOWHlpMXRTZFp1dDJQNzl1MElDd3V6cGFXbGZXbXhXTjVPVEV4TUszTWdwWEEzSjhqYktZcHltSWlPcUtxNldNdUd5bSt2TGlndk8zZnVSRWhJQ0tLam82RW9DcG8zYjQ2eFk4Zmk3YmZmeHJadDI5Q29VU1BVcjE4ZmI3NzVKb0tDZ3ZEZ2d3OWkyclJwT0hQbURCbzBhSUN0VzdkQ3I5Y2pPam9hano3NktNeG1NNlpQbnc0QXlNek1ySEhOZ2Q2SjZwUmtBUUEzbjgxODNjM05iZEhNbVRNLzI3QmhnOWVrU1pQZzV1WldZTnByMTY1aC9QanhjSGQzUjFoWUdGSlRVL09TWWxHUEJkMnRoeDkrR0ZPblRrVmNYQnhlZmZWVjJHdzJQUC84ODFCVjlhNUtCRHQzN2tSaVlpTFdybDFicHZrU0V4Tng2ZElsL1Bqamo2aGJ0eTd1dSs4K0pDUWtZTXFVS1dqWnNpVjY5KzVkWWtuMnlKRWpDQTBOUlh4OC9BRUFZOHhtOHoxNU9MVThUcEN4c2JGbGUvcS9ndVFtcnVJUVVZRTNyWEtmczczMWVkdGJUWnMyTGQ4VlhZc1dMZkRaWjUraFdiTm1lT3l4eHpCOCtIRFVyVnNYRXlkT3pLdDJhZFdxRld3Mkc4eG1NeG8wYUFDajBZams1R1JNbno0ZEFRRUJjSFoyaHRWcXhaRWpSMHIxYkhoTlYrMlNiSzVEaHc0bEFuaGFWZFZCdzRZTis2aG56NTZQakJrekJvMGIzM2o5UFRFeEVSTW1USUNucHljbVRweUkwNmRQWStuU3Bmajg4OCtoMSt2aDdlME5Cd2VIdkIrMnpXYkR4bzBiMGFoUkl3QUYvNUNMa3BPVGcrenM3THpTZEVwS0NxS2lvaEFlSG83Qmd3ZWpjK2ZPQ0FzTHcvcjE2ekZod2dTMGI5LytqcmJYdzhNRHMyZlB4bi8vKzk4Q1NhZFdyVnJvMmJObmdYbCsvdmxuMUs5Zkg2R2hvVkJWRllzWEw4YW1UWnV3ZCs5ZWhJV0Y0ZlRwMDNrZEw2cXFpc2FORzJQNTh1VjUyM0xseWhWOC92bm5XTDkrL1VWVlZhZkV4Y1V0S2JDU0NxTEZDYklpM1ZxbkQ5eW9IM1Z4Y1VGcWFtcGV0VlIwZEhTUnIwQVg5ZGppN1U4b1hMOStIVWxKU1ZpNWNpVU9IandJUHo4L3ZQVFNTL251TWR6K0JpSUF6SjgvSDZxcVl0aXdZZGkzYngvR2p4OFB2VjZmOTRRS3ErRU1Ca01kSWNUSG5UcDF5ZzRQRHllTHhVSVpHUm0wZCsvZUlqdHhVMVdWN0hZN1dhMVdzbHF0WkxQWjhzWUZCUVdSMVdvdGN0NUpreWJsamUvZXZUdDVlSGpRekprejZjS0ZDK1RsNVVYVHBrMmpreWRQNWx0WFZGUVU5ZXpaa3pJeU1ncGQ1dWJObXlrOVBiM0lkZDZ0UzVjdWxYcjVWcXVWSWlNajZlbW5uN1lJSVQ1cjJiTGxmUlY5REltb01SSDFKU0k2ZlBndzllalJnMmJPbkVsMnU1MU9uVHBGVTZaTW9lZWZmNTQ4UER5b1M1Y3U5TXd6ejVDM3R6ZDE3dHlaUEQwOWMwUHZSMFIzMU1oTVJYU2syS0ZEaHlMSFRaMDZsWjU1NWhucTFxMGJMVml3NEs3WE5XL2VQQ0lpU2twS29ybHo1OUsrZmZ1Sy9RM2ZMalUxbGE1ZXZacjMzV3Exa3QxdXYrdTRpbE5lSFNsV2x3NFpxd1EzTjdkV1FvZ2RmZnYycGQ5Kys2MUNmeUJGeWNuSktYSmNXWDcwV29tUGo2ZUFnQUNTVXU2VlVocnUxYkdqVzVMc1had2dLMVdTWmNXckxrbTIybFlYRk9iUW9VUEhBRHdMb08vSWtTUG5kTy9ldmRuWXNXUHgwRU1QM2JNWWltc0JyREkvMUoyYW1vcUZDeGNpS2lycUhJQkpaclA1cTNzY2dvcWI3Y0RXcmwyNzJBWi9GRVVwNnYzNm5KdkxZZXllcVpHdFBKak41b2pMbHkrMytlNjc3MmIyN2RzMzY4c3Z2eXkzUjJhcUc2dlZpblhyMXFGUG56NDVtelp0Q3JQYjdhMDBTTERBMzcwYjNJMUw0QWE3MlQxV2VZdE9GZXpVcVZQWnAwNmRtbXcwR3BmTW16ZHZRV1JrNUFzVEowNHM4NXMyMVZsc2JDdysrdWdqbkRoeFlwZWlLR05pWTJPUGFoaE9EbTUwSDlNUk41NlhMY3RyUmpuNHUvdVpuUElQamJHaTFkZ2ttK3ZtUStjOVZWVjlZY3lZTVdGZHVuUjVQQ2dvcU5qR01xcTdpeGN2NHROUFAwVjBkUFJmZHJ2OTdVT0hEaFhlT01DOVpjV05SSGtOZDllUllxbGFqV0dzdk5UNEpKc3JMaTV1cTZ1cjY0N2R1M2RQMnI5Ly85dXZ2UExLUHdZUEhseWplckMxV0N4WXQyNGRQdi84ODZ5c3JLeDVseTlmbnFaRno3U0Z1ZG5EYkE2NEpNcXFtQnBaSjF1VXhNUkVpOWxzZmo4akk2UE5va1dMTnZidDJ4Yy8vZlJUdGU4TGlZanc2NisvWXVEQWdRZ0xDNHUrZHUxYU83UFpIRkpaRWl4alZSbVhaQXR4czJrN1h5RkUxemZmZkhQZVUwODk5VVJ3Y0hDaHZSSlVkZWZPblVOWVdCaDI3ZHAxZ29pQ3pHYnpacTFqWXF3NjRTUmJETFBadkJPQUc0RHhCdzRjQ0FrTURLejM4c3N2VjR2M3RiT3pzN0ZtelJvc1diTGt1c1ZpK1ZoUmxCbXhzYkZjWDhsWU9lUHFncExaekdaemFHWm1adXVsUzVldTdkT25ELzN3d3c5VnRncUJpTEIzNzE3NCtmblJ3b1VMbzY1ZnYvNUViR3pzZXpFeE1aeGdHYXNBWEpJdHBjT0hEeWNEOERjWURKKzkvZmJiODkzZDNkMG1USmlBLy91Ly85TTZ0Rkk3ZmZvMDVzeVpnNTkvL2puSmJyZVBQWFRvMFBkYXg4UllkY2RKdG96aTQrUDNBcEJFOUlhL3YvL1VnSUNBQnNPR0RTdlFpSGRsa3BtWmlTKy8vQklyVnF5NFpyRllQb3FMaTV1RkcrMm5Nc1lxbUtKMUFGVlpxMWF0R3RXcFUyZE93NFlOWHdvS0NuSjQ3cm5uS2xWWHlVU0UzYnQzWTg2Y09XcHljdkw2ckt5c3Q0NGNPVktsT2dpc0xLU1VLUURLM3VndnUyTkVkTlZzTnRjdmVjcmlTU2twTmphV2MxMVY1dWJtNWlHbC9HM28wS0YwOU9oUjdWclV1TVhKa3lkcDlPalJKS1ZNRUVJOHJmVStZa3dyV2pjUXc4cVBJb1FZWlRLWmtrTkRRK25LbFN1YUpOZjA5SFNhTjI4ZW1VeW1OQ0ZFRVBqbUpxdmhPTWxXTTBhanNiNlVjbkdYTGwyc1VWRlJGZDdtWmk2NzNVN1IwZEgwN0xQUDJvUVFxMHdtVXlPdDl3VmpsUUVuMldwS0NPRW1oUGhsMEtCQmxKQ1FVS0VKTmlrcGlZWU5HMFpTeWhncFpRZXR0NTJ4eW9TVGJEVm5OQnBmbGxLZW16NTlPcVdtcHBacmNyMXk1UXJObmoyYlRDYlRKWlBKOUpyVzI4cFlaY1JKdGdabzNicDFYU0hFcDE1ZVhwWnZ2dm5tcm50QXNObHN0SG56WnVyU3BZdFZTdm1GMFdpODZ6dXdqRlZYbkdSckVDbGxHeUhFN3Y3OSsxTnNiT3dkSmRqRXhFUWFNbVFJU1NuM0d3eUdzdmY5elZnTncwbTJCaEpDREpSUy92bk9PKzlRY25KeXFaSnJXbG9helpneGc0UVFGNFFRcjJpOURZeFZGWnhrYTZpbVRadldsbExPOHZUMHpGcTllalZaTEpaQ2s2dlZhcVVOR3phUWw1ZFhqaEJpZnV2V3JTdnZxMldNVlVLY1pHczRLV1ZMS2VWM2ZmcjBvUU1IRHVSTHNIRnhjZVR2NzA5U3lqMEdnNkd0MXJFeVZoVnhrbVVBQUtQUjJGdEtlV0xDaEFtVWtKQkE3Nzc3TGdraHprZ3BCMmtkRzJOVkdTZFpscWRseTViT1FvanBRb2hVSWNTY3BrMmJWdjJHYXhuVEdDZFpWb0RRMkU3N0FBQVZoa2xFUVZTVWNvWFdNVEJXWFdpZFpQbTk5c3JwWmEwRFlJeVZEMDZ5akRGV2dUakpNc1pZQmVJa3l4aGpGWWlUTEdPTVZTQk9zb3d4Vm9FNHlUTEdXQVhpSkZ2MTZJeEc0K05DaUxGYUI4SVlLeGwzQ1Y0RnVMcTZPams3TzdjakloOUZVVVlEeU8xYTVsTXQ0MktNbFl5VHJBYUlTQUhnQk1BWmdDTnV1NkxvMnJVcmR1L2UvY2p5NWN0ZC8vcnJyMTdYcjE4ZlRFVDNLWXBTWURtS29wVHIyeXhDaUl1S29qUXV6MlV5cHJGc0xWZk9mWkZyZ0lpY0FEd0E0QkVBalhFajRRSUE3SGE3RWhnWXVQNzMzMy9Qc05sc2RUUUlMenMyTnJhV0J1dGxyRnJpSktzQklxb0x3QlhBL3FLbXVYYnRHaUlpSXJCcjF5NzgvdnZ2c0ZxdEJhYUppWW01VDFHVTlBb01sVEYybHpqSmFvQ0lHZ0w0TjRETnBaaytNek1UMzMzM0hYYnMySUZEaHc0aE8vdkcxVTlNVEV3alJWRlNLekJVeGhpcmVvaW9NUkgxdlpNK3ZyS3pzK25iYjcrbDU1OS9QcGFJdU82VU1jWnVkemRKOWhiOU9Na3lWdm54MHdXVmdMZTNkNEZoMTY5Zmg1T1RFNXljblBJTjc5T25EOTU0NDQxN0ZScGpqRlU5SlpWa0l5SWl5TmZYbDFKVFU3a2t5MWdWeHlYWlNpUW5Kd2R6NTg1RlFrSUNUcDA2aFMxYnRpQXhNUkhEaHc5SHExYXR0QTZQTVhZSCtMWGFTdUxYWDMrRnY3OC9Nak16c1d6Wk1nQ0F2NzgvT25Ub2dISGp4bUhpeEluNDY2Ky9OSTZTTWNhcWdGdXJDMDZlUEVtalI0K21idDI2MGZmZmY1OVhGeUNsSkp2TlJrUkVXVmxadEdEQkFucnFxYWRvN3R5NVhGM0FHR1BGdVRYSnBxYW0wcElsU3lnakl5TmZoV3RRVUJEWjdmWjh3MDZkT2tVUkVSR2NaQm1yUXZobEJBM2NUSTVlQURia0RuTjNkMGZkdW5XTG5DYzlQUjM3OXUyNzlXa0RQd0I3RkVXNVZKR3hNc2J1RHQvNHFpUlVWY1gyN2RzTFBMS1Z5MlF5M2VPSUdHUGxnVzk4TWNaWUJlSWt5eGhqRllpckN5b1JIeDhmclVOZ2pKVXpUcktWUk9mT25SRWFHZ3E5dnZCREVoSVNBZ2NIdnZCZ2pMRVNFVkZESW5xeHVIZG1TK0ZGdXRGa0ltT3NFdU9pa1RZc0FPNzIwYXRMTjVmREdLdkUrRGxaRFZEQjdtZWNieDAvY2VMRTlhR2hvWDVGeko2REd3bjJESUNMaXFKd29tV3NFdU1rcXdFcXBDUEZmdjM2amM3TXpHd1BBQmFMNVVVbko2Y3RBT0RpNG5JME1qSnk5aTJ6cXdDc3VKRnNMZVhka1NKanJIenhqUzhOM0V5TU9UZi9BUUNNUnVNRkJ3ZUhGMitaN0VVQUlLSTRmcXVMc2FxTDYyUXJDVlZWb3dEWWJ4MUdSS3JWYWwyaVVVaU1zWExBU2JhU2lJK1B2MGhFdTI0YmZQRHc0Y09uTlFtSU1WWXVPTWxXSW9xaWhOODJhSXNtZ1RER3lnMG4yVXFFaUw0akl2WG1aOVZ1dDYvV09pYkcyTjNoSkZ1Sm1NM21jNHFpL0F3QWlxSWNpbytQLzBQcm1CaGpkNGVUYkNXanF1clhOejl1MGpRUXhsaTU0Q1JieWFpcUduM3pJMWNWTU1aWVJaQlNmcTUxREl5eDhxSFRPZ0QyTjFkWFY2ZEhIbm5rTlVWUjNtblNwRWxXblRwMURxYWxwZGxMbnBNeFZsbHhrcTBraEJCUDYzUzZ6VTgrK1dSZ1NFZ0kwdFBUbjAxT1R2WnYwcVRKc2ZQbnp4L1hPajdHR0t1U0RBYkRJMEtJTlQxNjlLQWRPM2JrYTh2dzU1OS9wdDY5ZTVNUVlsTzdkdTFhYUIwclk0eFZHYzJhTlhNeEdvM0IvLzczdnpQbno1OVBPVGs1aFRZYWE3RllhTW1TSmVUcDZaa3RoSmphdEduVDJsckh6aGhqbFpxYm0xczNJVVRTMkxGajZjeVpNNlZxb1RzNU9abUNnNE5KU3ZtbkVLS1gxdHZBR0dPVmp0Rm9iQ2Fsak96VnF4ZnQyYlBuanJwRE9IRGdBUFhyMTQra2xOc05Ca05ycmJlSk1jWTBaektaYWtzcEozdDZlbVl2WHJ5WUxCYkxIU1hZWEZhcmxWYXVYRWxlWGw0V0tlV00xcTFiMTlWNkd4bGpUQk5TeWhlbGxIK01IeitlenA4L2YxZko5WFlwS1NuMG4vLzhoNlNVNTR4R1kxRTlLVERHV1BWak5Cb2ZGMEpzOWZYMXBmMzc5NWRyY3IyZDJXeW1nUU1Ia2hCaXQ4RmdhS3YxdGpQR1dJVnhkWFg5aHhCaWVxZE9uU3dyVnF3Z204MVdvUWsybDkxdXAvRHdjT3JTcFl0VkNQR3gwV2lzci9XK1lJeXg4cVFJSWZwSktjK0VoSVJRU2tyS1BVbXV0N3Q4K1RLOTk5NTdaREtaTGtvcEI0UDdjV09NVlhWQ2lDZWtsRHY3OSs5UE1URXhtaVRYMnlVbUp0SkxMNzFFUW9oZkRBYUQxSG9mTWNaWW1abE1wbnBTeWxtZE8zZTJyVjY5bXV4MnU5YTVOUis3M1U0UkVSSFV0V3RYdTVSeXdiLys5YStHV3U4enhoZ3JEUWVqMFJqUXZuMzdDMU9uVHFYTGx5OXJuVStMZGUzYU5ab3hZd2E1dTd1bkNpR0dnWnU0Wkl4VlZrSUlOeW5sM2tHREJsRkNRb0xXK2JOTWpoMDdSa09IRGlVcFpZekJZSGhTNjMzSkdHTjVYRjFkR3dnaFB2WDI5bGJYcjE5UHFxcHFuVFB2aUtxcXRHWExGdXJXclpzcWhGamF0bTNiQjdYZXQ0eXhtazBuaEhqRjNkMDk1WU1QUHFCcjE2NXBuU2ZMUlVaR0JzMmVQWnM4UER5dW1FeW0xd0RvdGQ3UmpMRWF4bWcwdWdzaERnUUdCdEtSSTBlMHpvc1Y0dVRKa3pSeTVFaVNVaVpJS1R0cHZjOFpZeldBd1dCNFFFcTUrTmxubjZWTm16WlYyYXFCMGxKVmxiNzc3anZxMGFNSFNTbS9jbk56ZTFqclk4QVlxNTcwUW9oUlR6NzU1SlhRMEZES3lNalFPdi9kVTFsWldmVEpKNTlRaHc0ZDBxV1ViN202dWpwcGZVQVlZOVdFMFdoOFNnZ1JOMkxFQ0RweDRvVFcrVTVUcDArZnBqRmp4cENVOHFnUW9xdld4NFl4Vm9XWlRLWW1Rb2hWM2J0M3Aram9hSzN6VzZXeWUvZHU2dFdyRndraDFnc2gvcW4xc1dLc0txcXg3N1c3dXJvNk9UbzZqblp4Y1preFlNQ0FPcU5HallLTGk0dldZVlU2Rm9zRnk1Y3Z4MWRmZlpXVmxaWDEvdVhMbHo4NWRlcFV0dFp4TWNZcU1UYzN0eTVTeXYrOTl0cHI5T2VmZjJwZFlLd1N6cDgvVDIrOTlSWUpJVTRhamNZZVdoOUR4bGdsMUxadDIwZWxsT3Q2OXV4SnUzYnQwanB2VlVtLy9QSUwrZnI2a3BSeWk1U3lwZGJIbExIS3JrWlVGelJyMXN6bC92dnZIMWVyVnEzM0JnMGE1REo4K0hBNE9mR044enRsdFZyeDFWZGZZZVhLbFRrWkdSa2YyV3kyMmZIeDhSbGF4OFVZMDRDVXNydVU4dmk0Y2VQbzdObXptcFVBRHg4K25PKzdxcXAwOE9EQkNtMjVLejQrbmthTUdGSHNPdExTMG1qS2xDbEZqbi96elRlTEhIZng0a1dhTUdFQ1NTbi9jbk56NjZQMXNXYXNNcXEycjFLMmE5ZXVoVjZ2bi92b280LzZCQWNIdzlQVHM4aHAyN2R2ajRjZkx2ejUrN05ueitMZ3dZTjUzNzI5dlF0TWMvMzZkVGc1T1JVb0hmZnAwd2R2dlBFR0FHRDQ4T0hZdjM5LzNqZ2l3dEtsUytIbDVRVi9mLzk4ODVsTXBwSTM4Qll6Wjg3RWM4ODlWMkQ0eXBVcjRlcnFDZ2VIb2h2ZDJyWnRHMnJWcWdVQUdEZHVITkxUMCtIcjY0dkl5RWpZN1hZY08zWU1nWUdCYU5xMEtUNzg4TU44OHpadTNCaWhvYUdJaVlsNU5EUTBOTkxCd1dHbm9paGpZMk5qajVScEF4aXJ4cXBkZFlIQllLamo2T2c0dmxhdFdwT0hEQm5pTkhUb1VPajF4WjlMT25ic21DOEJsblljQUVSR1JtTDE2dFZZc21RSkdqUm9VT0k2YmszU1Zxc1ZlcjBlaXZMM1lkaTVjeWRzTmx1aDg2OWR1eGIvL0dmQko2bjBlajFPbkRpQklVT0c1QnR1c1ZpZzErdUxUTEo3OXV4Qjc5NjlBUURObXpmSGh4OStpRldyVnNITnpRMWVYbDRBQUI4ZkgyemF0Q2t2OFJiRmJyY2pQRHdjUzVjdXRWNjdkdTNqOVBUMEQ0OGZQMzZ0eUJrWXF5R3FWWkkxR28wK0RnNE84NTU1NXBsL0JnY0g0NEVISGlqVmZPM2J0MGVMRmkwS0hYZnk1TWw4SmRsY09UazVtRHQzTGhJU0VwQ1VsSVN4WThjaU1URVJ3NGNQUjZ0V3JmS204L1B6UTJwcUtxNWV2WXA2OWVyaDZ0V3JPSERnQURJek0rSGs1QVJuWitlOGFVMG1FdzRjT0FDZFRsZGdmU2FUQ1JFUkVXaldyRm1wdG1uMDZORXdtVXdZUG54NGtkTXNYTGdRaVltSitPeXp6d0FBS1NrcENBNE9SbEJRRUQ3KytHTUF3TEZqeDlDcVZhdTgvMWV0V2xYc2V0UFMwaEFXRm9ibzZPZ0xxcXErWlRhYjF3R2dVZ1hOR0t1YzNOemNXa2twby92MTYwZS8vdnBybWVzdU8zVG9VS1p4Ly8zdmY2bFBuejQwWmNvVXlzek1KQ2tsNWVUa1VFUkVCSFh2M3AwbVRKaFE0Tkd3M09XWXpXWWlJcG81Y3liTm5Ea3ozelM1NHdvanBhUVJJMGJRM0xselMzemROeVltaHJwMTYwYVptWm5GVGpkNzltd2FNR0FBK2ZuNTBZd1pNMmpLbENtMGRldldmTlAwNnRXTGlJajY5T2xUN0xKdWQralFJUW9JQ0NBcDVVOVNTb1BXdnhIRzJCMFNRcnp2NWVWbFhiVnExUjNmUkRLWlROU3JWNjlDLzVsTXByenBUcDQ4U2FOSGo2WnUzYnJSOTk5L256ZGNTcG5YSzIxV1ZoWXRXTENBbm5ycUtabzdkMjVlVExjbTYrdlhyNU9YbHhlZE9uV3ExREZLS1duWHJsMDBmUGh3NnQ2OU8rM2N1YlBRNmV4Mk93MGFOSWkyYk5sUzZtWG5KbEtUeVVRREJ3NmtIMzc0Z1lZT0hVcERoZ3loRGgwNjBKQWhROHFjWkhOaldiZHVIWGw3ZTl1RUVITzAvcTB3cG9YcWNPT3JzVjZ2Vis2Ly8vNDdYc0M4ZWZQdzFGTlBGVHB1Mzc1OWVaL3IxYXNIS1NYbXpKbUQyclZyNXczdjNMbHpYcjJxaTRzTHhvd1pnNTQ5ZXlJbUpnWU9EZzQ0ZS9Zc2JEWWJBZ0lDa0pTVUJDY25KK2oxK3J4TCtlenNiTmp0ZHRTcFV3ZXpaczJDRUtMUVdKbzNiNDR2dnZnQ0d6WnN3THZ2dm92dDI3Y2pKQ1FrWDEzd2hnMGJjT1RJRWN5WU1RTXpac3dvZERrV2l3VXhNVEVJQ1FsQlVsSVNMbHk0QUY5Zlgvenl5eTh3bTgyNGRPa1NsaTlmRHVCR25XeEpWUVRGcVYrL2ZtNmRlS003WGdoalZWaTFxSk4xYzNNVE9wM3VNMWRYMXc2VEprM0NFMDg4VWVJOHYvLytPOGFPSFZ2b3VJc1hMeFphbnhzZEhRMEFjSGQzUjkyNmRZdGNkbnA2T3ZidDJ3Y2l3b0FCQTVDV2xvYnM3R3lzV0xFQ2p6LytPSHg4ZlBESko1K2dkZXZXQUlESmt5ZWpUWnMyR0R4NGNKSEx2TDFPOXErLy9rSklTQWhHakJpQnpwMDdBd0JPbno2TmtTTkg0dUxGaTBYVzdkcnRkbmg0ZUNBbUppWnZtSStQRDFhdlhvMFZLMWFnVmF0V0lDS0VoNGNEK0x0T0ZrQ1prdTN4NDhjeGE5WXNIRHg0TUk2SVhvK0xpOXRYOGx5TXNjcE1FVUs4WWpLWnpzK1lNWVBTMHRKS2ZWbTdjZU5HMnJObkR4RVIyV3cya2xJV08zMXVIV3hweHUvZHU1Y3NGa3RlZFVGNGVEajUrZm5salQ5NzlpeDE2dFNKVWxKU1Nsem5IMy84a1cvWXJkVWpXVmxaTkdEQUFJcUtpc3BYZlhHN3dyYXZWNjllWkxQWjZNVVhYNlQzMzM4L1h3UGx1VlVKcFhYMTZsWDYrT09QeVdReXBRZ2gza0ExT1pFemRxZXFVNitsWkRhYmwxKzllclYxUkVURXdqNTkrbGdqSWlKZ3Q5dUxuU2t0TFEzejU4OHZVT3J6OGZISjkyLzE2dFYzRkpTbnB5Y2NIUjN6dm5mcTFBbHQyN1pGNzk2OThmWFhYMlBLbENudzkvZEh3NFpsNzYzNzFrZXpUcHc0Z1pZdFc4TEh4K2VPNGp4eDRnUjhmWDJ4ZWZObUhENThHSUdCZ1FnTURNVEZpeGZ6UGhmSGJyZGo2OWF0OFBYMXRYMzk5ZGZMczdPelc1bk41dm5nSndzWXE1N2MzTnhjcFpSN0JnNGNTSEZ4Y1VXV3VsNSsrV1dhT0hFaTllM2Jselp0MmtTcHFhbmxXcExOZGZ0VENtYXptVHc4UEVoS1NkOTg4MDJKTiswS0s4a1dOMjFwUzdLSER4K21qaDA3MHVMRmkybk5talhrN2UxTlU2ZE9wV1BIanBHcXFxVXF5Zjd2Zi8randNQkFFa0w4S29Sb3IvV3haNnd5cWZhWGNrYWpjWkJPcC91b1o4K2VqNHdaTXdhTkd6Y0dBQ1FtSm1MQ2hBbnc5UFRFeElrVGNmcjBhU3hkdWhReE1URklUVTFGblRwMTRPRGdBQ0tDcXFxdzJXell1SEVqR2pWcUJKUEpWT3d6dUJjdlhzVCsvZnZoNU9TRW5Kd2NaR2RuNDRVWFhzRFBQLytNbEpRVVJFVkZJVHc4SEwxNzkwYm56cDBSRmhhRzY5ZXZZOEtFQ1dqZnZ2QWNWWmJuWkUwbVU5NWJYSVhKeXNyS3E1TTllL1lzVHA0OENWVlZzWGp4WW56eHhSZll1M2N2dG16Wmd0T25UME5SRktpcUNsVlYwYmh4WXl4ZnZqeXYxSC9seWhWOC92bm5XTDkrL1VWVlZhZkV4Y1V0S1RFNHhsajFZekFZNmdnaFB1N1VxVk4yZUhnNFdTd1d5c2pJb0wxNzl4WlpPbE5WbGV4Mk8xbXRWckphcmZsS2hrRkJRV1MxV291Y2Q5S2tTWG5qdTNmdlRoNGVIalJ6NWt5NmNPRUNlWGw1MGJScDAramt5WlA1MWhVVkZVVTllL1lzOGhuWXpaczNVM3A2ZW9tbFNpS2lGMTU0b2NpU3NkMXVweGRlZUtIQThFdVhMcFY2K1ZhcmxTSWpJK25wcDUrMkNDRSthOW15NVgxYUgyUEdXQ1hnNXViV1NnaXhvMi9mdnZUYmI3K1ZLcUdVdCtLcUdZcEwzSlZGZkh4ODdrc0dlL2tsQThaWW9ZUVFmWVVRZjRTRWhORDU4K2Uxemx0VlFrcEtDazJiTm8yRUVHZUZFQzlwZlF3WnF5b0tQa2haQTF5NGNPR0lpNHZMNG5QbnpqbEVSa2EyZDNSMGRHelRwazJoejVYV2RGYXJGUnMyYk1ENDhlTnpFaElTNXR2dGR0OURodzRWYk15Qk1jWUtZelFhbTBrcHYvWHg4YUZmZnZsRjZ3SmpwUklURTBOK2ZuNGtwZnpCWkRMOVMrdGp4Umlyd294RzR3dENpR05CUVVGMDVzd1pyZk9icHBLVGsybnk1TWtrcGZ6VHpjMnR2OWJIaHJHcWpLK1BiN3B3NGNMdkRSczJYSHo2OUduYnhvMGIzWW5JNllrbm5paXhMZHJxeEdLeFlNMmFOWGo3N2JlempodzU4dkhseTVmN0pTVWxIZEk2THNaWU5XTXdHQjZSVWtiMjZOR0Q5dXpaUTZxcWFsMjRyRkNxcXVZMTN5aUUyTmEyYmR2LzAvb1lNTVpxQUNGRVZ5RkU0dXV2djE2bVpnbXJrck5uejFKd2NEQkpLWThMSVhwcHZjOFpZeldQWGdneDBjUEQ0OHJDaFF0TGJEQzdxc2pLeXFKbHk1WlJodzRkMHFXVTc1bE1Kc2VTZHdWampGV1F0bTNiUGlpRUNPL1dyWnU2YytmT0tsdUZvS29xL2ZUVFQ5U3paMDlWU3JteGJkdTJqMnE5YnhsakxJL0JZT2draElnYk9YSWtIVDkrWE91Y1dTWi8vZlVYalIwN2xxU1VSOTNjM0xwcHZTOFpZNndvRGthamNaeTd1M3RxV0ZnWVhidDJUZXY4V2F5TWpBeGF0R2dSZVhoNFhEVWFqU0hncDBvWVkxVkJxMWF0R2draFZuYnQydFcrYmR1Mk8rNWpyS0tvcWtvLy9QQURQZi84ODNZcDVkbzJiZG8wMFhxZk1jWlltYm01dVhsSUtYOGJPblFvSFQxNlZPdmNTa1IvZC9vb3BVd1FRanl0OVQ1aWpMRzdwUWdoUnBsTXB1VFEwRkM2Y3VXS0pzazFQVDJkNXMyYlJ5YVRLVTBJRVlUcTFmc0ZZNnltTXhxTjlhV1VpN3QwNldLTmlvcTZaMVVJZHJ1ZG9xT2o2ZGxubjdVSklWYVpUQ2J1SFpZeFZuMEpJZHlFRUw4TUdqU0lFaElTS2pUQkppVWwwYkJodzBoS0dTT2w3S0QxdGpQRzJEMWpOQnBmbGxLZW16NTlPcVdtcHBacmNyMXk1UXJObmoyYlRDYlRKWlBKOUpyVzI4b1lZNXBvM2JwMVhTSEVwMTVlWHBadnZ2bm1ybnRBc05sc3RIbnpadXJTcFl0VlN2bUYwV2lzci9VMk1zYVk1cVNVYllRUXUvdjM3MCt4c2JGM2xHQVRFeE5weUpBaEpLWGNiekFZcE5iYnhCaGpsWTRRWXFDVThzOTMzbm1Ia3BPVFM1VmMwOUxTYU1hTUdTU0V1Q0NFZUVYcmJXQ01zVXF0YWRPbXRhV1Vzenc5UGJOV3IxNU5Gb3VsME9ScXRWcHB3NFlONU9YbGxTT0VtTis2ZGV1NldzZk9HR05WaHBTeXBaVHl1ejU5K3RDQkF3ZnlKZGk0dURqeTkvY25LZVVlZzhIUVZ1dFlHV09zeWpJYWpiMmxsQ2NtVEpoQUNRa0o5TzY3NzVJUTRveVVjcERXc1RIRzdweWlkUURzYnkxYnRuU3VXN2Z1RkFDdkFWaVJuSnc4OWR5NWM1bGF4OFVZWTR3eHhoaGpqREhHR0dPTU1jWVlZNHd4eGhoampESEdHR09NTWNZWVk0d3h4aGhqakRIR0dHT01NY1lZWTR3eHhoaGpqREhHR0dPTU1jWVlZNHd4eGhoampESEdHR09NTWNZWVk0d3h4aGhqakRIR0dHT01NY1lZWTR3eHhoaGpqREhHR0dPTU1jWks3ZjhCRjF0TXFHSnYyWndBQUFBQVNVVk9SSzVDWUlJPSIsCgkiVGhlbWUiIDogIiIsCgkiVHlwZSIgOiAiZmxvdyIsCgkiVmVyc2lvbiIgOiAiIgp9Cg=="/>
    </extobj>
  </extobjs>
</s:customData>
</file>

<file path=customXml/itemProps3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1945</Words>
  <Application>WPS 演示</Application>
  <PresentationFormat>宽屏</PresentationFormat>
  <Paragraphs>124</Paragraphs>
  <Slides>28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Arial</vt:lpstr>
      <vt:lpstr>宋体</vt:lpstr>
      <vt:lpstr>Wingdings</vt:lpstr>
      <vt:lpstr>方正有猫在_GBK</vt:lpstr>
      <vt:lpstr>方正卡通简体</vt:lpstr>
      <vt:lpstr>微软雅黑</vt:lpstr>
      <vt:lpstr>Arial Unicode MS</vt:lpstr>
      <vt:lpstr>等线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木末</cp:lastModifiedBy>
  <cp:revision>767</cp:revision>
  <dcterms:created xsi:type="dcterms:W3CDTF">2017-12-03T06:36:00Z</dcterms:created>
  <dcterms:modified xsi:type="dcterms:W3CDTF">2022-08-21T09:36:44Z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1ADED621E0504E4D84340E1E92A6E345</vt:lpwstr>
  </property>
</Properties>
</file>