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593" r:id="rId17"/>
    <p:sldId id="613" r:id="rId18"/>
    <p:sldId id="326" r:id="rId19"/>
    <p:sldId id="364" r:id="rId20"/>
    <p:sldId id="614" r:id="rId21"/>
    <p:sldId id="615" r:id="rId22"/>
    <p:sldId id="502" r:id="rId23"/>
    <p:sldId id="299" r:id="rId24"/>
    <p:sldId id="616" r:id="rId25"/>
    <p:sldId id="617" r:id="rId26"/>
    <p:sldId id="618" r:id="rId27"/>
    <p:sldId id="619" r:id="rId28"/>
    <p:sldId id="503" r:id="rId29"/>
    <p:sldId id="536" r:id="rId30"/>
    <p:sldId id="604" r:id="rId31"/>
    <p:sldId id="567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-100703" y="2625606"/>
            <a:ext cx="8344263" cy="13092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藏在文字中的秘密</a:t>
            </a:r>
            <a:endParaRPr lang="zh-CN" sz="7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3399" y="1866870"/>
            <a:ext cx="5847419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）利用迭代器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200" y="2521580"/>
            <a:ext cx="747712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</a:t>
            </a:r>
            <a:r>
              <a:rPr lang="en-US" altLang="zh-CN" sz="2200" dirty="0"/>
              <a:t>Python</a:t>
            </a:r>
            <a:r>
              <a:rPr lang="zh-CN" altLang="en-US" sz="2200" dirty="0"/>
              <a:t>的内置函数</a:t>
            </a:r>
            <a:r>
              <a:rPr lang="en-US" altLang="zh-CN" sz="2200" dirty="0" err="1"/>
              <a:t>iter</a:t>
            </a:r>
            <a:r>
              <a:rPr lang="zh-CN" altLang="en-US" sz="2200" dirty="0"/>
              <a:t>（）。 </a:t>
            </a:r>
            <a:r>
              <a:rPr lang="en-US" altLang="zh-CN" sz="2200" dirty="0" err="1"/>
              <a:t>iter</a:t>
            </a:r>
            <a:r>
              <a:rPr lang="zh-CN" altLang="en-US" sz="2200" dirty="0"/>
              <a:t>函数的用法如下：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197927" y="3135645"/>
            <a:ext cx="10086975" cy="326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调用格式： </a:t>
            </a:r>
            <a:r>
              <a:rPr lang="en-US" altLang="zh-CN" sz="2000" dirty="0" err="1"/>
              <a:t>iter</a:t>
            </a:r>
            <a:r>
              <a:rPr lang="en-US" altLang="zh-CN" sz="2000" dirty="0"/>
              <a:t>(object[, sentinel])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功能： 用来生成迭代器，返回迭代对象。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接口参数：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Object</a:t>
            </a:r>
            <a:r>
              <a:rPr lang="zh-CN" altLang="en-US" sz="2000" dirty="0"/>
              <a:t>：支持迭代的集合对象。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Sentinel</a:t>
            </a:r>
            <a:r>
              <a:rPr lang="zh-CN" altLang="en-US" sz="2000" dirty="0"/>
              <a:t>：如果传递了第二个参数，则参数 </a:t>
            </a:r>
            <a:r>
              <a:rPr lang="en-US" altLang="zh-CN" sz="2000" dirty="0"/>
              <a:t>object </a:t>
            </a:r>
            <a:r>
              <a:rPr lang="zh-CN" altLang="en-US" sz="2000" dirty="0"/>
              <a:t>必须是一个可调用的对象（如函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数），此时， </a:t>
            </a:r>
            <a:r>
              <a:rPr lang="en-US" altLang="zh-CN" sz="2000" dirty="0" err="1"/>
              <a:t>iter</a:t>
            </a:r>
            <a:r>
              <a:rPr lang="en-US" altLang="zh-CN" sz="2000" dirty="0"/>
              <a:t> </a:t>
            </a:r>
            <a:r>
              <a:rPr lang="zh-CN" altLang="en-US" sz="2000" dirty="0"/>
              <a:t>创建了一个迭代器对象，每次调用这个迭代器对象的</a:t>
            </a:r>
            <a:r>
              <a:rPr lang="en-US" altLang="zh-CN" sz="2000" dirty="0"/>
              <a:t>__next__()</a:t>
            </a:r>
            <a:r>
              <a:rPr lang="zh-CN" altLang="en-US" sz="2000" dirty="0"/>
              <a:t>方法时，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都会调用</a:t>
            </a:r>
            <a:r>
              <a:rPr lang="en-US" altLang="zh-CN" sz="2000" dirty="0"/>
              <a:t>object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6449" y="2176750"/>
            <a:ext cx="5847419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）利用迭代器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2835" y="2874640"/>
            <a:ext cx="747712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</a:t>
            </a:r>
            <a:r>
              <a:rPr lang="en-US" altLang="zh-CN" sz="2200" dirty="0" err="1"/>
              <a:t>iter</a:t>
            </a:r>
            <a:r>
              <a:rPr lang="en-US" altLang="zh-CN" sz="2200" dirty="0"/>
              <a:t>()</a:t>
            </a:r>
            <a:r>
              <a:rPr lang="zh-CN" altLang="en-US" sz="2200" dirty="0"/>
              <a:t>函数进行遍历字符串的示例程序如下：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4" y="3721768"/>
            <a:ext cx="4827685" cy="20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707" y="413413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5645" y="2111650"/>
            <a:ext cx="5666443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编程练习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：使用</a:t>
            </a:r>
            <a:r>
              <a:rPr lang="en-US" altLang="zh-CN" sz="2400" dirty="0">
                <a:solidFill>
                  <a:srgbClr val="FF0000"/>
                </a:solidFill>
              </a:rPr>
              <a:t>for</a:t>
            </a:r>
            <a:r>
              <a:rPr lang="zh-CN" altLang="en-US" sz="2400" dirty="0">
                <a:solidFill>
                  <a:srgbClr val="FF0000"/>
                </a:solidFill>
              </a:rPr>
              <a:t>循环遍历字符串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7995" y="3098547"/>
            <a:ext cx="30861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参考代码示例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95" y="4131310"/>
            <a:ext cx="6369854" cy="12334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120" y="3739638"/>
            <a:ext cx="3028950" cy="22002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834120" y="3098546"/>
            <a:ext cx="211692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4060" y="2067200"/>
            <a:ext cx="636985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编程练习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：使用</a:t>
            </a:r>
            <a:r>
              <a:rPr lang="en-US" altLang="zh-CN" sz="2400" dirty="0">
                <a:solidFill>
                  <a:srgbClr val="FF0000"/>
                </a:solidFill>
              </a:rPr>
              <a:t>for</a:t>
            </a:r>
            <a:r>
              <a:rPr lang="zh-CN" altLang="en-US" sz="2400" dirty="0">
                <a:solidFill>
                  <a:srgbClr val="FF0000"/>
                </a:solidFill>
              </a:rPr>
              <a:t>循环实现破解密码功能。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9275" y="3080767"/>
            <a:ext cx="30861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参考代码示例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333105" y="3080766"/>
            <a:ext cx="211692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927" y="4195275"/>
            <a:ext cx="5559023" cy="1352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27" y="3858185"/>
            <a:ext cx="5559023" cy="3370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95" y="4118186"/>
            <a:ext cx="27813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7750" y="2090420"/>
            <a:ext cx="1048004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for</a:t>
            </a:r>
            <a:r>
              <a:rPr lang="zh-CN" altLang="en-US" sz="2200" dirty="0"/>
              <a:t>循环中，循环的执行次数是可以确定的，由遍历结构中的元素数目来确定。编程中，常常会遇到不能提前确定循环次数，处理过程属于无限循环，或当满足某特定条件才结束循环的情况。针对这些情况， </a:t>
            </a:r>
            <a:r>
              <a:rPr lang="en-US" altLang="zh-CN" sz="2200" dirty="0"/>
              <a:t>Python</a:t>
            </a:r>
            <a:r>
              <a:rPr lang="zh-CN" altLang="en-US" sz="2200" dirty="0"/>
              <a:t>通过</a:t>
            </a:r>
            <a:r>
              <a:rPr lang="en-US" altLang="zh-CN" sz="2200" dirty="0"/>
              <a:t>while</a:t>
            </a:r>
            <a:r>
              <a:rPr lang="zh-CN" altLang="en-US" sz="2200" dirty="0"/>
              <a:t>结构实现无限循环，基本使用语法如下：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8649" y="3853434"/>
            <a:ext cx="3657601" cy="10532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52486" y="5066231"/>
            <a:ext cx="1082992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上述结构中，条件可以是一个表达式，与</a:t>
            </a:r>
            <a:r>
              <a:rPr lang="en-US" altLang="zh-CN" sz="2200" dirty="0"/>
              <a:t>if</a:t>
            </a:r>
            <a:r>
              <a:rPr lang="zh-CN" altLang="en-US" sz="2200" dirty="0"/>
              <a:t>语句中的判断条件一样，值为</a:t>
            </a:r>
            <a:r>
              <a:rPr lang="en-US" altLang="zh-CN" sz="2200" dirty="0"/>
              <a:t>True</a:t>
            </a:r>
            <a:r>
              <a:rPr lang="zh-CN" altLang="en-US" sz="2200" dirty="0"/>
              <a:t>和</a:t>
            </a:r>
            <a:r>
              <a:rPr lang="en-US" altLang="zh-CN" sz="2200" dirty="0"/>
              <a:t>False</a:t>
            </a:r>
            <a:r>
              <a:rPr lang="zh-CN" altLang="en-US" sz="2200" dirty="0"/>
              <a:t>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基本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2630" y="2743200"/>
            <a:ext cx="636143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</a:t>
            </a:r>
            <a:r>
              <a:rPr lang="en-US" altLang="zh-CN" sz="2200" dirty="0"/>
              <a:t>while</a:t>
            </a:r>
            <a:r>
              <a:rPr lang="zh-CN" altLang="en-US" sz="2200" dirty="0"/>
              <a:t>结构中，当条件表达式为</a:t>
            </a:r>
            <a:r>
              <a:rPr lang="en-US" altLang="zh-CN" sz="2200" dirty="0"/>
              <a:t>True</a:t>
            </a:r>
            <a:r>
              <a:rPr lang="zh-CN" altLang="en-US" sz="2200" dirty="0"/>
              <a:t>时，循环体重复执行语句块中的语句。当条件表达式为</a:t>
            </a:r>
            <a:r>
              <a:rPr lang="en-US" altLang="zh-CN" sz="2200" dirty="0"/>
              <a:t>False</a:t>
            </a:r>
            <a:r>
              <a:rPr lang="zh-CN" altLang="en-US" sz="2200" dirty="0"/>
              <a:t>时，循环终止，程序将执行同级别缩进的后续语句。基本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循环结构的流程图如图所示：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3765" y="1434362"/>
            <a:ext cx="3894766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kumimoji="0" lang="zh-CN" altLang="en-US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发现文字中的秘密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统计段落字数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447" y="2788746"/>
            <a:ext cx="5678079" cy="32966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354" y="3419475"/>
            <a:ext cx="3562697" cy="17110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12614" y="2088798"/>
            <a:ext cx="20097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586819" y="2040079"/>
            <a:ext cx="29432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统计字母次数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3468" y="2010234"/>
            <a:ext cx="294322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任务描述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00655" y="3070860"/>
            <a:ext cx="600265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统计一段英文文本中</a:t>
            </a:r>
            <a:r>
              <a:rPr lang="en-US" altLang="zh-CN" sz="2200" dirty="0" err="1"/>
              <a:t>a,e,i,o,u</a:t>
            </a:r>
            <a:r>
              <a:rPr lang="zh-CN" altLang="en-US" sz="2200" dirty="0"/>
              <a:t>分别出现的次数，设计一个程序，利用之前学过的</a:t>
            </a:r>
            <a:r>
              <a:rPr lang="en-US" altLang="zh-CN" sz="2200" dirty="0"/>
              <a:t>for</a:t>
            </a:r>
            <a:r>
              <a:rPr lang="zh-CN" altLang="en-US" sz="2200" dirty="0"/>
              <a:t>循环对文本进行遍历，并将各个字母的出现次数统计出来。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290" y="428653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统计字母次数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5893" y="1903514"/>
            <a:ext cx="185830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程序代码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880" y="2540635"/>
            <a:ext cx="4592320" cy="1499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45" y="1720215"/>
            <a:ext cx="3453765" cy="49345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355" y="2068830"/>
            <a:ext cx="2480310" cy="4032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642" y="4466524"/>
            <a:ext cx="1340658" cy="191522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65893" y="4925026"/>
            <a:ext cx="16573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运行结果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6716" y="2959298"/>
            <a:ext cx="5981083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网络爬虫怎样获取数据呢？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空格的使用规范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117" y="2089320"/>
            <a:ext cx="1058675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）在二元运算符（ </a:t>
            </a:r>
            <a:r>
              <a:rPr lang="en-US" altLang="zh-CN" sz="2200" dirty="0">
                <a:solidFill>
                  <a:srgbClr val="FF0000"/>
                </a:solidFill>
              </a:rPr>
              <a:t>=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-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+=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==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&gt;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in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is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not</a:t>
            </a:r>
            <a:r>
              <a:rPr lang="zh-CN" altLang="en-US" sz="2200" dirty="0">
                <a:solidFill>
                  <a:srgbClr val="FF0000"/>
                </a:solidFill>
              </a:rPr>
              <a:t>、 </a:t>
            </a:r>
            <a:r>
              <a:rPr lang="en-US" altLang="zh-CN" sz="2200" dirty="0">
                <a:solidFill>
                  <a:srgbClr val="FF0000"/>
                </a:solidFill>
              </a:rPr>
              <a:t>and</a:t>
            </a:r>
            <a:r>
              <a:rPr lang="zh-CN" altLang="en-US" sz="2200" dirty="0">
                <a:solidFill>
                  <a:srgbClr val="FF0000"/>
                </a:solidFill>
              </a:rPr>
              <a:t>等）两边各空一格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9890" y="3706732"/>
            <a:ext cx="3486150" cy="2343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888" y="3788426"/>
            <a:ext cx="2324100" cy="1390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87" y="5103097"/>
            <a:ext cx="2324100" cy="904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56280" y="3052867"/>
            <a:ext cx="14573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规范的写法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249337" y="3050975"/>
            <a:ext cx="184251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不规范的写法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空格的使用规范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23670" y="2216785"/>
            <a:ext cx="657034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）函数的参数列表里，逗号之后要有空格。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21430" y="3113192"/>
            <a:ext cx="14573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规范的写法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994702" y="3113205"/>
            <a:ext cx="184251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不规范的写法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172" y="4374968"/>
            <a:ext cx="2152650" cy="10980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09" y="4356562"/>
            <a:ext cx="2152650" cy="11145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空格的使用规范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117" y="2089320"/>
            <a:ext cx="1058675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3</a:t>
            </a:r>
            <a:r>
              <a:rPr lang="zh-CN" altLang="en-US" sz="2200" dirty="0">
                <a:solidFill>
                  <a:srgbClr val="FF0000"/>
                </a:solidFill>
              </a:rPr>
              <a:t>）函数的参数列表中，默认值等号两边不要添加空格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39490" y="3268132"/>
            <a:ext cx="14573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规范的写法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113447" y="3270050"/>
            <a:ext cx="184251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不规范的写法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8477" y="4372292"/>
            <a:ext cx="2924175" cy="942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0" y="4277042"/>
            <a:ext cx="29337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空格的使用规范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117" y="2089320"/>
            <a:ext cx="1058675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4</a:t>
            </a:r>
            <a:r>
              <a:rPr lang="zh-CN" altLang="en-US" sz="2200" dirty="0">
                <a:solidFill>
                  <a:srgbClr val="FF0000"/>
                </a:solidFill>
              </a:rPr>
              <a:t>）左括号之后，右括号之前不要添加空格。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65880" y="3395767"/>
            <a:ext cx="14573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规范的写法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374307" y="3397685"/>
            <a:ext cx="184251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不规范的写法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8425" y="4450397"/>
            <a:ext cx="1295400" cy="42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152" y="4450397"/>
            <a:ext cx="1685925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空格的使用规范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117" y="2089320"/>
            <a:ext cx="1058675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 </a:t>
            </a:r>
            <a:r>
              <a:rPr lang="en-US" altLang="zh-CN" sz="2200" dirty="0">
                <a:solidFill>
                  <a:srgbClr val="FF0000"/>
                </a:solidFill>
              </a:rPr>
              <a:t>5</a:t>
            </a:r>
            <a:r>
              <a:rPr lang="zh-CN" altLang="en-US" sz="2200" dirty="0">
                <a:solidFill>
                  <a:srgbClr val="FF0000"/>
                </a:solidFill>
              </a:rPr>
              <a:t>）不要为对齐赋值语句而使用额外的空格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84600" y="3152562"/>
            <a:ext cx="145732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规范的写法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875957" y="3151940"/>
            <a:ext cx="184251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不规范的写法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037" y="4183062"/>
            <a:ext cx="2076450" cy="1447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77" y="4211637"/>
            <a:ext cx="311467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0861" y="251531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循环结构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5184" y="3307822"/>
            <a:ext cx="806612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for </a:t>
            </a:r>
            <a:r>
              <a:rPr lang="zh-CN" altLang="en-US" sz="2200" dirty="0"/>
              <a:t>循环遍历字符串：直接遍历、下标、</a:t>
            </a:r>
            <a:r>
              <a:rPr lang="en-US" altLang="zh-CN" sz="2200" dirty="0"/>
              <a:t>range</a:t>
            </a:r>
            <a:r>
              <a:rPr lang="zh-CN" altLang="en-US" sz="2200" dirty="0"/>
              <a:t>、迭代器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基本 </a:t>
            </a:r>
            <a:r>
              <a:rPr lang="en-US" altLang="zh-CN" sz="2200" dirty="0"/>
              <a:t>while </a:t>
            </a:r>
            <a:r>
              <a:rPr lang="zh-CN" altLang="en-US" sz="2200" dirty="0"/>
              <a:t>循环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0861" y="4353045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发现文字中秘密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415184" y="5213602"/>
            <a:ext cx="60960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统计段落字数、统计字母次数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牛吃草问题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0805" y="2209747"/>
            <a:ext cx="9639298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英国著名科学家牛顿曾提出过一道有趣的题目：牧场上有一片青草，每天都生长得一样快。这片青草供给</a:t>
            </a:r>
            <a:r>
              <a:rPr lang="en-US" altLang="zh-CN" sz="2200" dirty="0"/>
              <a:t>10</a:t>
            </a:r>
            <a:r>
              <a:rPr lang="zh-CN" altLang="en-US" sz="2200" dirty="0"/>
              <a:t>头牛吃，可以吃</a:t>
            </a:r>
            <a:r>
              <a:rPr lang="en-US" altLang="zh-CN" sz="2200" dirty="0"/>
              <a:t>22</a:t>
            </a:r>
            <a:r>
              <a:rPr lang="zh-CN" altLang="en-US" sz="2200" dirty="0"/>
              <a:t>天；供给</a:t>
            </a:r>
            <a:r>
              <a:rPr lang="en-US" altLang="zh-CN" sz="2200" dirty="0"/>
              <a:t>16</a:t>
            </a:r>
            <a:r>
              <a:rPr lang="zh-CN" altLang="en-US" sz="2200" dirty="0"/>
              <a:t>头牛吃，可以吃</a:t>
            </a:r>
            <a:r>
              <a:rPr lang="en-US" altLang="zh-CN" sz="2200" dirty="0"/>
              <a:t>10</a:t>
            </a:r>
            <a:r>
              <a:rPr lang="zh-CN" altLang="en-US" sz="2200" dirty="0"/>
              <a:t>天，期间一直有草生长。如果供给</a:t>
            </a:r>
            <a:r>
              <a:rPr lang="en-US" altLang="zh-CN" sz="2200" dirty="0"/>
              <a:t>25</a:t>
            </a:r>
            <a:r>
              <a:rPr lang="zh-CN" altLang="en-US" sz="2200" dirty="0"/>
              <a:t>头牛吃，可以吃多少天？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6202" y="4293014"/>
            <a:ext cx="1780186" cy="21581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0805" y="3863964"/>
            <a:ext cx="8735412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牛吃草问题的前提条件是假设草的生长速度固定不变，不同头数的牛吃光同一片草地所需的天数各不相同。由于吃的天数不同，草又是在天天在生长的，所以草的存量随着吃的天数不断地变化。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牛吃草问题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0126" y="2210681"/>
            <a:ext cx="908258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解决牛吃草问题常用到如下</a:t>
            </a:r>
            <a:r>
              <a:rPr lang="en-US" altLang="zh-CN" sz="2200" dirty="0"/>
              <a:t>4</a:t>
            </a:r>
            <a:r>
              <a:rPr lang="zh-CN" altLang="en-US" sz="2200" dirty="0"/>
              <a:t>步计算方法，分别是：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0337" y="4600236"/>
            <a:ext cx="1780186" cy="21581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7040" y="3030855"/>
            <a:ext cx="9533255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）草的生长速度</a:t>
            </a:r>
            <a:r>
              <a:rPr lang="en-US" altLang="zh-CN" sz="2200" dirty="0"/>
              <a:t>=</a:t>
            </a:r>
            <a:r>
              <a:rPr lang="zh-CN" altLang="en-US" sz="2200" dirty="0"/>
              <a:t>（对应的牛的头数</a:t>
            </a:r>
            <a:r>
              <a:rPr lang="en-US" altLang="zh-CN" sz="2200" dirty="0"/>
              <a:t>×</a:t>
            </a:r>
            <a:r>
              <a:rPr lang="zh-CN" altLang="en-US" sz="2200" dirty="0"/>
              <a:t>吃得较多天数－相应的牛的头数</a:t>
            </a:r>
            <a:r>
              <a:rPr lang="en-US" altLang="zh-CN" sz="2200" dirty="0"/>
              <a:t>×</a:t>
            </a:r>
            <a:r>
              <a:rPr lang="zh-CN" altLang="en-US" sz="2200" dirty="0"/>
              <a:t>吃得较少的天数）</a:t>
            </a:r>
            <a:r>
              <a:rPr lang="en-US" altLang="zh-CN" sz="2200" dirty="0"/>
              <a:t>÷</a:t>
            </a:r>
            <a:r>
              <a:rPr lang="zh-CN" altLang="en-US" sz="2200" dirty="0"/>
              <a:t>（吃得较多天数－吃得较少天数）；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）原有草量</a:t>
            </a:r>
            <a:r>
              <a:rPr lang="en-US" altLang="zh-CN" sz="2200" dirty="0"/>
              <a:t>=</a:t>
            </a:r>
            <a:r>
              <a:rPr lang="zh-CN" altLang="en-US" sz="2200" dirty="0"/>
              <a:t>牛的头数</a:t>
            </a:r>
            <a:r>
              <a:rPr lang="en-US" altLang="zh-CN" sz="2200" dirty="0"/>
              <a:t>×</a:t>
            </a:r>
            <a:r>
              <a:rPr lang="zh-CN" altLang="en-US" sz="2200" dirty="0"/>
              <a:t>吃的天数－草的生长速度</a:t>
            </a:r>
            <a:r>
              <a:rPr lang="en-US" altLang="zh-CN" sz="2200" dirty="0"/>
              <a:t>×</a:t>
            </a:r>
            <a:r>
              <a:rPr lang="zh-CN" altLang="en-US" sz="2200" dirty="0"/>
              <a:t>吃的天数； </a:t>
            </a:r>
            <a:r>
              <a:rPr lang="en-US" altLang="zh-CN" sz="2200" dirty="0"/>
              <a:t>`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）吃的天数</a:t>
            </a:r>
            <a:r>
              <a:rPr lang="en-US" altLang="zh-CN" sz="2200" dirty="0"/>
              <a:t>=</a:t>
            </a:r>
            <a:r>
              <a:rPr lang="zh-CN" altLang="en-US" sz="2200" dirty="0"/>
              <a:t>原有草量</a:t>
            </a:r>
            <a:r>
              <a:rPr lang="en-US" altLang="zh-CN" sz="2200" dirty="0"/>
              <a:t>÷</a:t>
            </a:r>
            <a:r>
              <a:rPr lang="zh-CN" altLang="en-US" sz="2200" dirty="0"/>
              <a:t>（牛的头数－草的生长速度）；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4</a:t>
            </a:r>
            <a:r>
              <a:rPr lang="zh-CN" altLang="en-US" sz="2200" dirty="0"/>
              <a:t>）牛的头数</a:t>
            </a:r>
            <a:r>
              <a:rPr lang="en-US" altLang="zh-CN" sz="2200" dirty="0"/>
              <a:t>=</a:t>
            </a:r>
            <a:r>
              <a:rPr lang="zh-CN" altLang="en-US" sz="2200" dirty="0"/>
              <a:t>原有草量</a:t>
            </a:r>
            <a:r>
              <a:rPr lang="en-US" altLang="zh-CN" sz="2200" dirty="0"/>
              <a:t>÷</a:t>
            </a:r>
            <a:r>
              <a:rPr lang="zh-CN" altLang="en-US" sz="2200" dirty="0"/>
              <a:t>吃的天数</a:t>
            </a:r>
            <a:r>
              <a:rPr lang="en-US" altLang="zh-CN" sz="2200" dirty="0"/>
              <a:t>+</a:t>
            </a:r>
            <a:r>
              <a:rPr lang="zh-CN" altLang="en-US" sz="2200" dirty="0"/>
              <a:t>草的生长速度。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7203" y="3321490"/>
            <a:ext cx="8735333" cy="5873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请参考以上计算方法，编写</a:t>
            </a:r>
            <a:r>
              <a:rPr lang="en-US" altLang="zh-CN" sz="24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程序解答牛吃草问题。</a:t>
            </a:r>
            <a:endParaRPr lang="zh-CN" altLang="en-US" sz="24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9005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循环结构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3600" b="1" kern="0" dirty="0">
                  <a:latin typeface="方正卡通简体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rPr>
                <a:t>发现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rPr>
                <a:t>文字中的秘密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循环结构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3469" y="1927719"/>
            <a:ext cx="619694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中利用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循环来遍历字符串的方式有四种：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8530" y="2746257"/>
            <a:ext cx="589504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）直接进行遍历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1405" y="3507838"/>
            <a:ext cx="93345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直接使用基本的</a:t>
            </a:r>
            <a:r>
              <a:rPr lang="en-US" altLang="zh-CN" sz="2200" dirty="0"/>
              <a:t>for...in</a:t>
            </a:r>
            <a:r>
              <a:rPr lang="zh-CN" altLang="en-US" sz="2200" dirty="0"/>
              <a:t>循环结构，依序号来遍历字符串。代码示例如下：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6554" y="4438148"/>
            <a:ext cx="3819195" cy="15382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682" y="4502185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775" y="1866870"/>
            <a:ext cx="589504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 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）利用下标进行遍历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765" y="2679065"/>
            <a:ext cx="1060196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</a:t>
            </a:r>
            <a:r>
              <a:rPr lang="en-US" altLang="zh-CN" sz="2200" dirty="0"/>
              <a:t>Python</a:t>
            </a:r>
            <a:r>
              <a:rPr lang="zh-CN" altLang="en-US" sz="2200" dirty="0"/>
              <a:t>的内置函数</a:t>
            </a:r>
            <a:r>
              <a:rPr lang="en-US" altLang="zh-CN" sz="2200" dirty="0"/>
              <a:t>enumerate</a:t>
            </a:r>
            <a:r>
              <a:rPr lang="zh-CN" altLang="en-US" sz="2200" dirty="0"/>
              <a:t>（）列举出字符串序列的序浩。</a:t>
            </a:r>
            <a:r>
              <a:rPr lang="en-US" altLang="zh-CN" sz="2200" dirty="0"/>
              <a:t>enumerate()</a:t>
            </a:r>
            <a:r>
              <a:rPr lang="zh-CN" altLang="en-US" sz="2200" dirty="0"/>
              <a:t>函数的用法如下：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698750" y="3652043"/>
            <a:ext cx="7181850" cy="257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调用格式： </a:t>
            </a:r>
            <a:r>
              <a:rPr lang="en-US" altLang="zh-CN" sz="2200" dirty="0"/>
              <a:t>enumerate(sequence, [start=0])</a:t>
            </a:r>
            <a:endParaRPr lang="en-US" altLang="zh-CN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功能： 返回枚举对象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接口参数：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sequence</a:t>
            </a:r>
            <a:r>
              <a:rPr lang="zh-CN" altLang="en-US" sz="2200" dirty="0"/>
              <a:t>，一个序列、迭代器或其他支持迭代对象。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start</a:t>
            </a:r>
            <a:r>
              <a:rPr lang="zh-CN" altLang="en-US" sz="2200" dirty="0"/>
              <a:t>，下标起始位置。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9315" y="431511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580" y="1994505"/>
            <a:ext cx="589504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 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）利用下标进行遍历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70635" y="2766060"/>
            <a:ext cx="781621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</a:t>
            </a:r>
            <a:r>
              <a:rPr lang="en-US" altLang="zh-CN" sz="2200" dirty="0"/>
              <a:t>enumerate</a:t>
            </a:r>
            <a:r>
              <a:rPr lang="zh-CN" altLang="en-US" sz="2200" dirty="0"/>
              <a:t>（）函数进行遍历字符串的示例程序如下：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9315" y="4315112"/>
            <a:ext cx="1780186" cy="21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47" y="3701086"/>
            <a:ext cx="5768764" cy="2220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3399" y="1866870"/>
            <a:ext cx="5847419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）利用</a:t>
            </a:r>
            <a:r>
              <a:rPr lang="en-US" altLang="zh-CN" sz="2400" dirty="0">
                <a:solidFill>
                  <a:srgbClr val="FF0000"/>
                </a:solidFill>
              </a:rPr>
              <a:t>range</a:t>
            </a:r>
            <a:r>
              <a:rPr lang="zh-CN" altLang="en-US" sz="2400" dirty="0">
                <a:solidFill>
                  <a:srgbClr val="FF0000"/>
                </a:solidFill>
              </a:rPr>
              <a:t>进行遍历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9149" y="2542888"/>
            <a:ext cx="108489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</a:t>
            </a:r>
            <a:r>
              <a:rPr lang="en-US" altLang="zh-CN" sz="2200" dirty="0"/>
              <a:t>Python</a:t>
            </a:r>
            <a:r>
              <a:rPr lang="zh-CN" altLang="en-US" sz="2200" dirty="0"/>
              <a:t>的内置函数</a:t>
            </a:r>
            <a:r>
              <a:rPr lang="en-US" altLang="zh-CN" sz="2200" dirty="0"/>
              <a:t>range </a:t>
            </a:r>
            <a:r>
              <a:rPr lang="zh-CN" altLang="en-US" sz="2200" dirty="0"/>
              <a:t>（）列举出字符串序列的序号。</a:t>
            </a:r>
            <a:r>
              <a:rPr lang="en-US" altLang="zh-CN" sz="2200" dirty="0"/>
              <a:t>range ()</a:t>
            </a:r>
            <a:r>
              <a:rPr lang="zh-CN" altLang="en-US" sz="2200" dirty="0"/>
              <a:t>函数的用法如下：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520366" y="3323678"/>
            <a:ext cx="9447810" cy="2807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调用格式： </a:t>
            </a:r>
            <a:r>
              <a:rPr lang="en-US" altLang="zh-CN" sz="2000" dirty="0"/>
              <a:t>range(start, stop[, step])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功能： 返回枚举对象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接口参数：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Start</a:t>
            </a:r>
            <a:r>
              <a:rPr lang="zh-CN" altLang="en-US" sz="2000" dirty="0"/>
              <a:t>：计数从</a:t>
            </a:r>
            <a:r>
              <a:rPr lang="en-US" altLang="zh-CN" sz="2000" dirty="0"/>
              <a:t>start </a:t>
            </a:r>
            <a:r>
              <a:rPr lang="zh-CN" altLang="en-US" sz="2000" dirty="0"/>
              <a:t>开始。默认是从 </a:t>
            </a:r>
            <a:r>
              <a:rPr lang="en-US" altLang="zh-CN" sz="2000" dirty="0"/>
              <a:t>0 </a:t>
            </a:r>
            <a:r>
              <a:rPr lang="zh-CN" altLang="en-US" sz="2000" dirty="0"/>
              <a:t>开始。例如</a:t>
            </a:r>
            <a:r>
              <a:rPr lang="en-US" altLang="zh-CN" sz="2000" dirty="0"/>
              <a:t>range</a:t>
            </a:r>
            <a:r>
              <a:rPr lang="zh-CN" altLang="en-US" sz="2000" dirty="0"/>
              <a:t>（ </a:t>
            </a:r>
            <a:r>
              <a:rPr lang="en-US" altLang="zh-CN" sz="2000" dirty="0"/>
              <a:t>5</a:t>
            </a:r>
            <a:r>
              <a:rPr lang="zh-CN" altLang="en-US" sz="2000" dirty="0"/>
              <a:t>）等价于</a:t>
            </a:r>
            <a:r>
              <a:rPr lang="en-US" altLang="zh-CN" sz="2000" dirty="0"/>
              <a:t>range(0,5)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End</a:t>
            </a:r>
            <a:r>
              <a:rPr lang="zh-CN" altLang="en-US" sz="2000" dirty="0"/>
              <a:t>：计数到</a:t>
            </a:r>
            <a:r>
              <a:rPr lang="en-US" altLang="zh-CN" sz="2000" dirty="0"/>
              <a:t>end</a:t>
            </a:r>
            <a:r>
              <a:rPr lang="zh-CN" altLang="en-US" sz="2000" dirty="0"/>
              <a:t>结束，但不包括</a:t>
            </a:r>
            <a:r>
              <a:rPr lang="en-US" altLang="zh-CN" sz="2000" dirty="0"/>
              <a:t>end</a:t>
            </a:r>
            <a:r>
              <a:rPr lang="zh-CN" altLang="en-US" sz="2000" dirty="0"/>
              <a:t>。例如： </a:t>
            </a:r>
            <a:r>
              <a:rPr lang="en-US" altLang="zh-CN" sz="2000" dirty="0"/>
              <a:t>range(0,5)</a:t>
            </a:r>
            <a:r>
              <a:rPr lang="zh-CN" altLang="en-US" sz="2000" dirty="0"/>
              <a:t>是</a:t>
            </a:r>
            <a:r>
              <a:rPr lang="en-US" altLang="zh-CN" sz="2000" dirty="0"/>
              <a:t>[0, 1, 2, 3, 4]</a:t>
            </a:r>
            <a:r>
              <a:rPr lang="zh-CN" altLang="en-US" sz="2000" dirty="0"/>
              <a:t>，不包括</a:t>
            </a:r>
            <a:r>
              <a:rPr lang="en-US" altLang="zh-CN" sz="2000" dirty="0"/>
              <a:t>5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step</a:t>
            </a:r>
            <a:r>
              <a:rPr lang="zh-CN" altLang="en-US" sz="2000" dirty="0"/>
              <a:t>：步长，默认为</a:t>
            </a:r>
            <a:r>
              <a:rPr lang="en-US" altLang="zh-CN" sz="2000" dirty="0"/>
              <a:t>1</a:t>
            </a:r>
            <a:r>
              <a:rPr lang="zh-CN" altLang="en-US" sz="2000" dirty="0"/>
              <a:t>。例如： </a:t>
            </a:r>
            <a:r>
              <a:rPr lang="en-US" altLang="zh-CN" sz="2000" dirty="0"/>
              <a:t>range(0,5) </a:t>
            </a:r>
            <a:r>
              <a:rPr lang="zh-CN" altLang="en-US" sz="2000" dirty="0"/>
              <a:t>等价于</a:t>
            </a:r>
            <a:r>
              <a:rPr lang="en-US" altLang="zh-CN" sz="2000" dirty="0"/>
              <a:t>range(0, 5, 1)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for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循环遍历字符串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3399" y="1866870"/>
            <a:ext cx="5847419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）利用</a:t>
            </a:r>
            <a:r>
              <a:rPr lang="en-US" altLang="zh-CN" sz="2400" dirty="0">
                <a:solidFill>
                  <a:srgbClr val="FF0000"/>
                </a:solidFill>
              </a:rPr>
              <a:t>range</a:t>
            </a:r>
            <a:r>
              <a:rPr lang="zh-CN" altLang="en-US" sz="2400" dirty="0">
                <a:solidFill>
                  <a:srgbClr val="FF0000"/>
                </a:solidFill>
              </a:rPr>
              <a:t>进行遍历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1999" y="2801695"/>
            <a:ext cx="108489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可以将</a:t>
            </a:r>
            <a:r>
              <a:rPr lang="en-US" altLang="zh-CN" sz="2200" dirty="0"/>
              <a:t>range()</a:t>
            </a:r>
            <a:r>
              <a:rPr lang="zh-CN" altLang="en-US" sz="2200" dirty="0"/>
              <a:t>和</a:t>
            </a:r>
            <a:r>
              <a:rPr lang="en-US" altLang="zh-CN" sz="2200" dirty="0" err="1"/>
              <a:t>len</a:t>
            </a:r>
            <a:r>
              <a:rPr lang="en-US" altLang="zh-CN" sz="2200" dirty="0"/>
              <a:t>()</a:t>
            </a:r>
            <a:r>
              <a:rPr lang="zh-CN" altLang="en-US" sz="2200" dirty="0"/>
              <a:t>函数结合起来，进行遍历字符串，示例程序如下：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3258" y="3880124"/>
            <a:ext cx="4652823" cy="172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432" y="402936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2219</Words>
  <Application>WPS 演示</Application>
  <PresentationFormat>宽屏</PresentationFormat>
  <Paragraphs>203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方正有猫在_GBK</vt:lpstr>
      <vt:lpstr>方正卡通简体</vt:lpstr>
      <vt:lpstr>Arial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372</cp:revision>
  <dcterms:created xsi:type="dcterms:W3CDTF">2017-12-03T06:36:00Z</dcterms:created>
  <dcterms:modified xsi:type="dcterms:W3CDTF">2021-03-25T08:04:00Z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47C06CA1FE934732BAB7A4A504EF023C</vt:lpwstr>
  </property>
</Properties>
</file>