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7" r:id="rId6"/>
    <p:sldId id="312" r:id="rId7"/>
    <p:sldId id="434" r:id="rId8"/>
    <p:sldId id="593" r:id="rId9"/>
    <p:sldId id="594" r:id="rId10"/>
    <p:sldId id="569" r:id="rId11"/>
    <p:sldId id="595" r:id="rId12"/>
    <p:sldId id="570" r:id="rId13"/>
    <p:sldId id="596" r:id="rId14"/>
    <p:sldId id="597" r:id="rId15"/>
    <p:sldId id="326" r:id="rId16"/>
    <p:sldId id="364" r:id="rId17"/>
    <p:sldId id="598" r:id="rId18"/>
    <p:sldId id="599" r:id="rId19"/>
    <p:sldId id="600" r:id="rId20"/>
    <p:sldId id="601" r:id="rId21"/>
    <p:sldId id="602" r:id="rId22"/>
    <p:sldId id="603" r:id="rId23"/>
    <p:sldId id="502" r:id="rId24"/>
    <p:sldId id="299" r:id="rId25"/>
    <p:sldId id="590" r:id="rId26"/>
    <p:sldId id="503" r:id="rId27"/>
    <p:sldId id="536" r:id="rId28"/>
    <p:sldId id="604" r:id="rId29"/>
    <p:sldId id="567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 shu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615"/>
    <a:srgbClr val="FF9933"/>
    <a:srgbClr val="E99E17"/>
    <a:srgbClr val="00A9D0"/>
    <a:srgbClr val="44BE9B"/>
    <a:srgbClr val="F3F3F3"/>
    <a:srgbClr val="F7FCFE"/>
    <a:srgbClr val="FFFFFC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8" autoAdjust="0"/>
    <p:restoredTop sz="94618" autoAdjust="0"/>
  </p:normalViewPr>
  <p:slideViewPr>
    <p:cSldViewPr snapToGrid="0" showGuides="1">
      <p:cViewPr varScale="1">
        <p:scale>
          <a:sx n="91" d="100"/>
          <a:sy n="91" d="100"/>
        </p:scale>
        <p:origin x="56" y="24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2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62175" y="719807"/>
            <a:ext cx="11393714" cy="6081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7198" y="707234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90695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26903" y="721410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519812" y="684365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491460" y="703776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659697" y="2506259"/>
            <a:ext cx="6768917" cy="1579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8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无尽的重复</a:t>
            </a:r>
            <a:endParaRPr lang="zh-CN" sz="8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while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循环嵌套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8035" y="2197100"/>
            <a:ext cx="1072642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Python 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语言允许在一个循环体里面嵌入另一个循环。例如，前面介绍的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for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循环就允许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for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循环体里面再嵌入另一个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for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循环。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52559" y="3545837"/>
            <a:ext cx="8248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Python for</a:t>
            </a:r>
            <a:r>
              <a:rPr lang="zh-CN" altLang="en-US" sz="2200" dirty="0"/>
              <a:t>循环嵌套</a:t>
            </a:r>
            <a:r>
              <a:rPr lang="en-US" altLang="zh-CN" sz="2200" dirty="0"/>
              <a:t>for</a:t>
            </a:r>
            <a:r>
              <a:rPr lang="zh-CN" altLang="en-US" sz="2200" dirty="0"/>
              <a:t>循环的语法格式可以描述为：</a:t>
            </a:r>
            <a:endParaRPr lang="zh-CN" altLang="en-US" sz="2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0755" y="4719637"/>
            <a:ext cx="4705350" cy="14001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755" y="4218867"/>
            <a:ext cx="4705350" cy="5001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682" y="4343686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while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循环嵌套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87500" y="2385060"/>
            <a:ext cx="8085455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Python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语言允许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while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循环体里面再嵌入另一个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while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87204" y="3305846"/>
            <a:ext cx="824865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/>
              <a:t>while</a:t>
            </a:r>
            <a:r>
              <a:rPr lang="zh-CN" altLang="en-US" sz="2200" dirty="0"/>
              <a:t>循环里面再嵌套</a:t>
            </a:r>
            <a:r>
              <a:rPr lang="en-US" altLang="zh-CN" sz="2200" dirty="0"/>
              <a:t>while</a:t>
            </a:r>
            <a:r>
              <a:rPr lang="zh-CN" altLang="en-US" sz="2200" dirty="0"/>
              <a:t>循环的语法格式可以描述为：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694" y="4063715"/>
            <a:ext cx="3790950" cy="1981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782" y="4277012"/>
            <a:ext cx="1780186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1.3 while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循环嵌套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14154" y="2239367"/>
            <a:ext cx="7106581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编程练习：使用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while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嵌套循环编程，输出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2~100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的素数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9782" y="4277012"/>
            <a:ext cx="1780186" cy="215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704" y="3189402"/>
            <a:ext cx="5229225" cy="323984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14154" y="3295451"/>
            <a:ext cx="1990725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</a:rPr>
              <a:t>程序示例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74572" y="3212340"/>
            <a:ext cx="5907803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2. </a:t>
            </a:r>
            <a:r>
              <a:rPr kumimoji="0" lang="zh-CN" altLang="en-US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猜密码</a:t>
            </a:r>
            <a:endParaRPr kumimoji="0" lang="zh-CN" altLang="en-US" sz="4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83374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9102" y="2817838"/>
            <a:ext cx="10491169" cy="1015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ym typeface="+mn-lt"/>
              </a:rPr>
              <a:t>计算机随机产生一组密码，要求设计猜密码功能，接收键盘输入一组密码，程序负责进行两组密码比对，提示比较结果。</a:t>
            </a:r>
            <a:endParaRPr lang="zh-CN" altLang="en-US" sz="2200" dirty="0"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猜密码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2000" y="1803694"/>
            <a:ext cx="2495550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FF0000"/>
                </a:solidFill>
              </a:rPr>
              <a:t>任务要求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293" y="4288133"/>
            <a:ext cx="9149107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任务</a:t>
            </a:r>
            <a:r>
              <a:rPr lang="en-US" altLang="zh-CN" sz="2400" dirty="0">
                <a:solidFill>
                  <a:srgbClr val="FF0000"/>
                </a:solidFill>
              </a:rPr>
              <a:t>1</a:t>
            </a:r>
            <a:r>
              <a:rPr lang="zh-CN" altLang="en-US" sz="2400" dirty="0"/>
              <a:t>：程序固定一组密码，接收键盘输入密码，实现猜密码功能。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3754" y="4288442"/>
            <a:ext cx="1786283" cy="21520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猜密码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3765" y="1999200"/>
            <a:ext cx="365760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rgbClr val="FF0000"/>
                </a:solidFill>
              </a:rPr>
              <a:t>参考程序代码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67269" y="1999212"/>
            <a:ext cx="2362201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rgbClr val="FF0000"/>
                </a:solidFill>
              </a:rPr>
              <a:t>程序运行结果</a:t>
            </a:r>
            <a:endParaRPr lang="zh-CN" altLang="en-US" sz="2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1605" y="2832894"/>
            <a:ext cx="4743451" cy="14914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05" y="4324616"/>
            <a:ext cx="4743451" cy="18782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t="937" r="22128"/>
          <a:stretch>
            <a:fillRect/>
          </a:stretch>
        </p:blipFill>
        <p:spPr>
          <a:xfrm>
            <a:off x="6946900" y="3487420"/>
            <a:ext cx="4002405" cy="14776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猜密码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77298" y="2557960"/>
            <a:ext cx="249555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rgbClr val="FF0000"/>
                </a:solidFill>
              </a:rPr>
              <a:t>参考程序代码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7699" y="1803113"/>
            <a:ext cx="8315325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任务</a:t>
            </a:r>
            <a:r>
              <a:rPr lang="en-US" altLang="zh-CN" sz="2400" dirty="0">
                <a:solidFill>
                  <a:srgbClr val="FF0000"/>
                </a:solidFill>
              </a:rPr>
              <a:t>2</a:t>
            </a:r>
            <a:r>
              <a:rPr lang="zh-CN" altLang="en-US" sz="2400" dirty="0"/>
              <a:t>：完善程序，使用标志作为程序继续运行的条件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608" y="3379173"/>
            <a:ext cx="5422912" cy="2547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752" y="3839300"/>
            <a:ext cx="4686300" cy="13906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609186" y="2557994"/>
            <a:ext cx="2385079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rgbClr val="FF0000"/>
                </a:solidFill>
              </a:rPr>
              <a:t>程序运行结果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猜密码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9993" y="2356688"/>
            <a:ext cx="1802465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任务</a:t>
            </a:r>
            <a:r>
              <a:rPr lang="en-US" altLang="zh-CN" sz="2400" dirty="0">
                <a:solidFill>
                  <a:srgbClr val="FF0000"/>
                </a:solidFill>
              </a:rPr>
              <a:t>3</a:t>
            </a:r>
            <a:endParaRPr lang="zh-CN" altLang="en-US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828165" y="3266440"/>
            <a:ext cx="8313420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FF0000"/>
                </a:solidFill>
              </a:rPr>
              <a:t>任务描述</a:t>
            </a:r>
            <a:r>
              <a:rPr lang="zh-CN" altLang="en-US" sz="2200" dirty="0"/>
              <a:t>：使用</a:t>
            </a:r>
            <a:r>
              <a:rPr lang="en-US" altLang="zh-CN" sz="2200" dirty="0"/>
              <a:t>while</a:t>
            </a:r>
            <a:r>
              <a:rPr lang="zh-CN" altLang="en-US" sz="2200" dirty="0"/>
              <a:t>语句编写一段程序，实现猜测计算机产生的</a:t>
            </a:r>
            <a:r>
              <a:rPr lang="en-US" altLang="zh-CN" sz="2200" dirty="0"/>
              <a:t>0~20</a:t>
            </a:r>
            <a:r>
              <a:rPr lang="zh-CN" altLang="en-US" sz="2200" dirty="0"/>
              <a:t>的随机数字，如果猜错则继续进行猜测，如果猜对则打印出猜中所用的次数。</a:t>
            </a:r>
            <a:endParaRPr lang="zh-CN" altLang="en-US" sz="22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2315" y="4263169"/>
            <a:ext cx="1780186" cy="21581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猜密码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28908" y="3159328"/>
            <a:ext cx="204059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rgbClr val="FF0000"/>
                </a:solidFill>
              </a:rPr>
              <a:t>流程图设计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6595" y="1153795"/>
            <a:ext cx="3745865" cy="53606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猜密码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81818" y="3159328"/>
            <a:ext cx="2267882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rgbClr val="FF0000"/>
                </a:solidFill>
              </a:rPr>
              <a:t>参考代码示例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0230" y="1545094"/>
            <a:ext cx="6762750" cy="47220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848842" y="2911673"/>
            <a:ext cx="5981083" cy="615553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你的密码安全吗？</a:t>
            </a:r>
            <a:endParaRPr kumimoji="0" lang="zh-CN" altLang="en-US" sz="4000" b="1" i="0" u="none" strike="noStrike" kern="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4201" y="1938430"/>
            <a:ext cx="2143066" cy="29811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72697"/>
            <a:ext cx="9903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2.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猜密码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17428" y="3159328"/>
            <a:ext cx="2040590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dirty="0">
                <a:solidFill>
                  <a:srgbClr val="FF0000"/>
                </a:solidFill>
              </a:rPr>
              <a:t>运行结果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222" y="2362200"/>
            <a:ext cx="5781675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88872" y="3212340"/>
            <a:ext cx="68126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altLang="zh-CN" sz="4550" b="1" dirty="0">
                <a:solidFill>
                  <a:prstClr val="black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3</a:t>
            </a:r>
            <a:r>
              <a:rPr kumimoji="0" lang="en-US" altLang="zh-CN" sz="4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. </a:t>
            </a:r>
            <a:r>
              <a:rPr lang="zh-CN" altLang="en-US" sz="4800" b="1" dirty="0">
                <a:solidFill>
                  <a:schemeClr val="tx1"/>
                </a:solidFill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思维拓展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54799" y="1489569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3.1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 什么是</a:t>
            </a: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bug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29360" y="2778760"/>
            <a:ext cx="9879330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英文的</a:t>
            </a:r>
            <a:r>
              <a:rPr lang="en-US" altLang="zh-CN" sz="2200" dirty="0"/>
              <a:t>bug</a:t>
            </a:r>
            <a:r>
              <a:rPr lang="zh-CN" altLang="en-US" sz="2200" dirty="0"/>
              <a:t>，原意是“臭虫、小病”的意思，现在被常用来特指计算机程序设计中的缺陷或错误。程序</a:t>
            </a:r>
            <a:r>
              <a:rPr lang="en-US" altLang="zh-CN" sz="2200" dirty="0"/>
              <a:t>bug</a:t>
            </a:r>
            <a:r>
              <a:rPr lang="zh-CN" altLang="en-US" sz="2200" dirty="0"/>
              <a:t>是指在软件运行中因为程序本身有错误而造成的功能不正常、死机、数据丢失、非正常中断等现象。</a:t>
            </a:r>
            <a:endParaRPr lang="zh-CN" altLang="en-US" sz="22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3267" y="4393388"/>
            <a:ext cx="1780186" cy="21581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062324" y="1036718"/>
            <a:ext cx="765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3.2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产生 </a:t>
            </a:r>
            <a:r>
              <a:rPr lang="en-US" altLang="zh-CN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bug </a:t>
            </a:r>
            <a:r>
              <a:rPr lang="zh-CN" altLang="en-US" sz="48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的原因</a:t>
            </a:r>
            <a:endParaRPr lang="zh-CN" altLang="en-US" sz="48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3709" y="2244728"/>
            <a:ext cx="8605551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程序出现</a:t>
            </a:r>
            <a:r>
              <a:rPr lang="en-US" altLang="zh-CN" sz="2200" dirty="0"/>
              <a:t>bug</a:t>
            </a:r>
            <a:r>
              <a:rPr lang="zh-CN" altLang="en-US" sz="2200" dirty="0"/>
              <a:t>的原因主要有：</a:t>
            </a:r>
            <a:endParaRPr lang="zh-CN" altLang="en-US" sz="2200" dirty="0"/>
          </a:p>
          <a:p>
            <a:r>
              <a:rPr lang="zh-CN" altLang="en-US" sz="3200" b="1" dirty="0">
                <a:solidFill>
                  <a:srgbClr val="FF0000"/>
                </a:solidFill>
              </a:rPr>
              <a:t></a:t>
            </a:r>
            <a:r>
              <a:rPr lang="zh-CN" altLang="en-US" sz="2200" dirty="0"/>
              <a:t> 算法设计适用性考虑不周，忽视了异常情况的存在。</a:t>
            </a:r>
            <a:endParaRPr lang="zh-CN" altLang="en-US" sz="2200" dirty="0"/>
          </a:p>
          <a:p>
            <a:r>
              <a:rPr lang="zh-CN" altLang="en-US" sz="3200" b="1" dirty="0">
                <a:solidFill>
                  <a:srgbClr val="FF0000"/>
                </a:solidFill>
              </a:rPr>
              <a:t></a:t>
            </a:r>
            <a:r>
              <a:rPr lang="zh-CN" altLang="en-US" sz="2200" dirty="0"/>
              <a:t> 对各种流程分支的处理逻辑考虑不全面。</a:t>
            </a:r>
            <a:endParaRPr lang="zh-CN" altLang="en-US" sz="2200" dirty="0"/>
          </a:p>
          <a:p>
            <a:r>
              <a:rPr lang="zh-CN" altLang="en-US" sz="3200" b="1" dirty="0">
                <a:solidFill>
                  <a:srgbClr val="FF0000"/>
                </a:solidFill>
              </a:rPr>
              <a:t></a:t>
            </a:r>
            <a:r>
              <a:rPr lang="zh-CN" altLang="en-US" sz="2200" dirty="0"/>
              <a:t> 对模块边界情况的处理不到位。</a:t>
            </a:r>
            <a:endParaRPr lang="en-US" altLang="zh-CN" sz="2200" dirty="0"/>
          </a:p>
          <a:p>
            <a:r>
              <a:rPr lang="zh-CN" altLang="en-US" sz="3200" b="1" dirty="0">
                <a:solidFill>
                  <a:srgbClr val="FF0000"/>
                </a:solidFill>
              </a:rPr>
              <a:t></a:t>
            </a:r>
            <a:r>
              <a:rPr lang="zh-CN" altLang="en-US" sz="2200" dirty="0"/>
              <a:t> 对输入数据的规范性检查缺失。</a:t>
            </a:r>
            <a:endParaRPr lang="zh-CN" altLang="en-US" sz="2200" dirty="0"/>
          </a:p>
          <a:p>
            <a:r>
              <a:rPr lang="zh-CN" altLang="en-US" sz="3200" b="1" dirty="0">
                <a:solidFill>
                  <a:srgbClr val="FF0000"/>
                </a:solidFill>
              </a:rPr>
              <a:t> </a:t>
            </a:r>
            <a:r>
              <a:rPr lang="zh-CN" altLang="en-US" sz="2200" dirty="0"/>
              <a:t>调用接口的设计有局限。</a:t>
            </a:r>
            <a:endParaRPr lang="zh-CN" altLang="en-US" sz="2200" dirty="0"/>
          </a:p>
          <a:p>
            <a:r>
              <a:rPr lang="zh-CN" altLang="en-US" sz="3200" b="1" dirty="0">
                <a:solidFill>
                  <a:srgbClr val="FF0000"/>
                </a:solidFill>
              </a:rPr>
              <a:t></a:t>
            </a:r>
            <a:r>
              <a:rPr lang="zh-CN" altLang="en-US" sz="2200" dirty="0"/>
              <a:t> 编写代码时的手误。</a:t>
            </a:r>
            <a:endParaRPr lang="en-US" altLang="zh-CN" sz="2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4532" y="4264439"/>
            <a:ext cx="1780186" cy="21581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544600" y="982137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小结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58216" y="2843612"/>
            <a:ext cx="4335649" cy="6698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en-US" altLang="zh-CN" sz="2800" b="0" i="0" dirty="0">
                <a:solidFill>
                  <a:srgbClr val="242021"/>
                </a:solidFill>
                <a:effectLst/>
                <a:latin typeface="FZLANTY_XIANJW--GB1-0"/>
              </a:rPr>
              <a:t>while </a:t>
            </a:r>
            <a:r>
              <a:rPr lang="zh-CN" altLang="en-US" sz="2800" b="0" i="0" dirty="0">
                <a:solidFill>
                  <a:srgbClr val="242021"/>
                </a:solidFill>
                <a:effectLst/>
                <a:latin typeface="FZLANTY_XIANJW--GB1-0"/>
              </a:rPr>
              <a:t>结构</a:t>
            </a:r>
            <a:endParaRPr lang="zh-CN" altLang="en-US" sz="28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8649" y="1380351"/>
            <a:ext cx="1061027" cy="204864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42539" y="3636117"/>
            <a:ext cx="806612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扩展</a:t>
            </a:r>
            <a:r>
              <a:rPr lang="en-US" altLang="zh-CN" sz="2200" dirty="0"/>
              <a:t>while</a:t>
            </a:r>
            <a:r>
              <a:rPr lang="zh-CN" altLang="en-US" sz="2200" dirty="0"/>
              <a:t>循环、</a:t>
            </a:r>
            <a:r>
              <a:rPr lang="en-US" altLang="zh-CN" sz="2200" dirty="0"/>
              <a:t>while </a:t>
            </a:r>
            <a:r>
              <a:rPr lang="zh-CN" altLang="en-US" sz="2200" dirty="0"/>
              <a:t>循环的条件和死循环、</a:t>
            </a:r>
            <a:r>
              <a:rPr lang="en-US" altLang="zh-CN" sz="2200" dirty="0"/>
              <a:t>while </a:t>
            </a:r>
            <a:r>
              <a:rPr lang="zh-CN" altLang="en-US" sz="2200" dirty="0"/>
              <a:t>循环嵌套</a:t>
            </a:r>
            <a:endParaRPr lang="zh-CN" altLang="en-US" sz="2200" dirty="0"/>
          </a:p>
        </p:txBody>
      </p:sp>
      <p:sp>
        <p:nvSpPr>
          <p:cNvPr id="9" name="文本框 8"/>
          <p:cNvSpPr txBox="1"/>
          <p:nvPr/>
        </p:nvSpPr>
        <p:spPr>
          <a:xfrm>
            <a:off x="2458216" y="4298523"/>
            <a:ext cx="6096000" cy="66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/>
              <a:t>猜密码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897551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冒泡排序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52525" y="2597785"/>
            <a:ext cx="10029825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冒泡排序是程序设计中一种简单实用的排序方法，它重复地访问要排序的元素列，依次比较两个相邻的元素，如果顺序（如从大到小、首字母从</a:t>
            </a:r>
            <a:r>
              <a:rPr lang="en-US" altLang="zh-CN" sz="2200" dirty="0"/>
              <a:t>Z</a:t>
            </a:r>
            <a:r>
              <a:rPr lang="zh-CN" altLang="en-US" sz="2200" dirty="0"/>
              <a:t>到</a:t>
            </a:r>
            <a:r>
              <a:rPr lang="en-US" altLang="zh-CN" sz="2200" dirty="0"/>
              <a:t>A</a:t>
            </a:r>
            <a:r>
              <a:rPr lang="zh-CN" altLang="en-US" sz="2200" dirty="0"/>
              <a:t>）错误就把他们交换过来。访问元素的工作是重复地进行，直到没有相邻元素需要交换，也就是说该元素列已经排序完成。</a:t>
            </a:r>
            <a:endParaRPr lang="zh-CN" altLang="en-US" sz="2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02162" y="4479069"/>
            <a:ext cx="1780186" cy="215817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897551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冒泡排序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30481" y="2092571"/>
            <a:ext cx="9082580" cy="3586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冒泡排序方法的</a:t>
            </a:r>
            <a:r>
              <a:rPr lang="zh-CN" altLang="en-US" sz="2200" dirty="0">
                <a:solidFill>
                  <a:srgbClr val="FF0000"/>
                </a:solidFill>
              </a:rPr>
              <a:t>工作原理</a:t>
            </a:r>
            <a:r>
              <a:rPr lang="zh-CN" altLang="en-US" sz="2200" dirty="0"/>
              <a:t>如下：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 比较相邻的元素。如果第一个比第二个大，就交换他们两个。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 对每一对相邻元素做同样的工作，从开始第一对到结尾的最后一对。在这一点，最后的元素应该会是最大的数。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 针对所有的元素重复以上的步骤，除了最后一个。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 持续每次对越来越少的元素重复上面的步骤，直到没有任何一对数字需要比较。</a:t>
            </a:r>
            <a:endParaRPr lang="zh-CN" altLang="en-US" sz="2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0337" y="4600236"/>
            <a:ext cx="1780186" cy="215817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986124" y="1001516"/>
            <a:ext cx="7656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课后作业</a:t>
            </a:r>
            <a:endParaRPr lang="zh-CN" altLang="en-US" sz="5400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2113598"/>
            <a:ext cx="8980170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0" i="0" dirty="0">
                <a:solidFill>
                  <a:srgbClr val="242021"/>
                </a:solidFill>
                <a:effectLst/>
                <a:latin typeface="FZLANTY_XIANJW--GB1-0"/>
              </a:rPr>
              <a:t>请通过</a:t>
            </a:r>
            <a:r>
              <a:rPr lang="en-US" altLang="zh-CN" sz="2400" b="0" i="0" dirty="0">
                <a:solidFill>
                  <a:srgbClr val="242021"/>
                </a:solidFill>
                <a:effectLst/>
                <a:latin typeface="FZLANTY_XIANJW--GB1-0"/>
              </a:rPr>
              <a:t>Python</a:t>
            </a:r>
            <a:r>
              <a:rPr lang="zh-CN" altLang="en-US" sz="2400" b="0" i="0" dirty="0">
                <a:solidFill>
                  <a:srgbClr val="242021"/>
                </a:solidFill>
                <a:effectLst/>
                <a:latin typeface="FZLANTY_XIANJW--GB1-0"/>
              </a:rPr>
              <a:t>的循环嵌套，设计一个能实现冒泡排序功能的程序。</a:t>
            </a:r>
            <a:endParaRPr lang="zh-CN" altLang="en-US" sz="2400" b="0" i="0" dirty="0">
              <a:solidFill>
                <a:srgbClr val="FF0000"/>
              </a:solidFill>
              <a:effectLst/>
              <a:latin typeface="FZLANTY_XIANJW--GB1-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2536" y="900522"/>
            <a:ext cx="1061027" cy="20486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52" y="2948641"/>
            <a:ext cx="6227172" cy="34146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180015" y="2014078"/>
            <a:ext cx="4519804" cy="1048976"/>
            <a:chOff x="3920027" y="1008636"/>
            <a:chExt cx="3362664" cy="744699"/>
          </a:xfrm>
        </p:grpSpPr>
        <p:grpSp>
          <p:nvGrpSpPr>
            <p:cNvPr id="11" name="组合 10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3920027" y="1151945"/>
              <a:ext cx="3362664" cy="601390"/>
              <a:chOff x="1438990" y="1392789"/>
              <a:chExt cx="4483553" cy="801851"/>
            </a:xfrm>
          </p:grpSpPr>
          <p:sp>
            <p:nvSpPr>
              <p:cNvPr id="13" name="TextBox 6"/>
              <p:cNvSpPr txBox="1"/>
              <p:nvPr/>
            </p:nvSpPr>
            <p:spPr>
              <a:xfrm>
                <a:off x="1438990" y="1392789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while </a:t>
                </a: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循环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643397" y="3105564"/>
            <a:ext cx="988629" cy="988629"/>
            <a:chOff x="3059832" y="3339719"/>
            <a:chExt cx="3607562" cy="3607562"/>
          </a:xfrm>
        </p:grpSpPr>
        <p:sp>
          <p:nvSpPr>
            <p:cNvPr id="35" name="椭圆 34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88218" y="4385767"/>
            <a:ext cx="988629" cy="988629"/>
            <a:chOff x="3059832" y="3339719"/>
            <a:chExt cx="3607562" cy="3607562"/>
          </a:xfrm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5" name="同心圆 69"/>
            <p:cNvSpPr/>
            <p:nvPr/>
          </p:nvSpPr>
          <p:spPr>
            <a:xfrm>
              <a:off x="3168202" y="3448089"/>
              <a:ext cx="3390826" cy="3390826"/>
            </a:xfrm>
            <a:prstGeom prst="donut">
              <a:avLst>
                <a:gd name="adj" fmla="val 4879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9031208" y="957655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7594" r="40124" b="12128"/>
          <a:stretch>
            <a:fillRect/>
          </a:stretch>
        </p:blipFill>
        <p:spPr>
          <a:xfrm flipH="1">
            <a:off x="669435" y="1441084"/>
            <a:ext cx="3275836" cy="455132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61392" y="3360199"/>
            <a:ext cx="4538429" cy="1046682"/>
            <a:chOff x="5513840" y="3616828"/>
            <a:chExt cx="4538429" cy="1046682"/>
          </a:xfrm>
        </p:grpSpPr>
        <p:grpSp>
          <p:nvGrpSpPr>
            <p:cNvPr id="19" name="组合 18"/>
            <p:cNvGrpSpPr/>
            <p:nvPr/>
          </p:nvGrpSpPr>
          <p:grpSpPr>
            <a:xfrm>
              <a:off x="5513840" y="3674882"/>
              <a:ext cx="1015440" cy="988628"/>
              <a:chOff x="3954436" y="1846512"/>
              <a:chExt cx="761580" cy="74147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974544" y="1846512"/>
                <a:ext cx="741472" cy="741472"/>
                <a:chOff x="3059832" y="3339719"/>
                <a:chExt cx="3607562" cy="3607562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3059832" y="3339719"/>
                  <a:ext cx="3607562" cy="3607562"/>
                </a:xfrm>
                <a:prstGeom prst="ellipse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同心圆 69"/>
                <p:cNvSpPr/>
                <p:nvPr/>
              </p:nvSpPr>
              <p:spPr>
                <a:xfrm>
                  <a:off x="3168202" y="3448089"/>
                  <a:ext cx="3390826" cy="3390826"/>
                </a:xfrm>
                <a:prstGeom prst="donut">
                  <a:avLst>
                    <a:gd name="adj" fmla="val 4879"/>
                  </a:avLst>
                </a:pr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TextBox 11"/>
              <p:cNvSpPr txBox="1"/>
              <p:nvPr/>
            </p:nvSpPr>
            <p:spPr>
              <a:xfrm>
                <a:off x="3954436" y="2008870"/>
                <a:ext cx="623933" cy="563660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" name="TextBox 8"/>
            <p:cNvSpPr txBox="1"/>
            <p:nvPr/>
          </p:nvSpPr>
          <p:spPr>
            <a:xfrm>
              <a:off x="6089696" y="3616828"/>
              <a:ext cx="3962573" cy="822958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rmAutofit/>
            </a:bodyPr>
            <a:lstStyle/>
            <a:p>
              <a:pPr>
                <a:defRPr/>
              </a:pPr>
              <a:r>
                <a: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有猫在_GBK" panose="02000000000000000000" pitchFamily="2" charset="-122"/>
                  <a:cs typeface="+mn-ea"/>
                  <a:sym typeface="+mn-lt"/>
                </a:rPr>
                <a:t>猜密码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17901" y="4555447"/>
            <a:ext cx="4575125" cy="1067958"/>
            <a:chOff x="3878870" y="1008636"/>
            <a:chExt cx="3403822" cy="758175"/>
          </a:xfrm>
        </p:grpSpPr>
        <p:grpSp>
          <p:nvGrpSpPr>
            <p:cNvPr id="25" name="组合 24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5"/>
            <p:cNvGrpSpPr/>
            <p:nvPr/>
          </p:nvGrpSpPr>
          <p:grpSpPr>
            <a:xfrm>
              <a:off x="3878870" y="1165421"/>
              <a:ext cx="3403822" cy="601390"/>
              <a:chOff x="1384114" y="1410757"/>
              <a:chExt cx="4538429" cy="801851"/>
            </a:xfrm>
          </p:grpSpPr>
          <p:sp>
            <p:nvSpPr>
              <p:cNvPr id="30" name="TextBox 6"/>
              <p:cNvSpPr txBox="1"/>
              <p:nvPr/>
            </p:nvSpPr>
            <p:spPr>
              <a:xfrm>
                <a:off x="1384114" y="1410757"/>
                <a:ext cx="659461" cy="801851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  <a:endParaRPr kumimoji="0" lang="en-US" altLang="zh-CN" sz="4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TextBox 8"/>
              <p:cNvSpPr txBox="1"/>
              <p:nvPr/>
            </p:nvSpPr>
            <p:spPr>
              <a:xfrm>
                <a:off x="1959969" y="1410757"/>
                <a:ext cx="3962574" cy="675945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chemeClr val="tx1"/>
                    </a:solidFill>
                    <a:latin typeface="方正有猫在_GBK" panose="02000000000000000000" pitchFamily="2" charset="-122"/>
                    <a:ea typeface="方正有猫在_GBK" panose="02000000000000000000" pitchFamily="2" charset="-122"/>
                    <a:cs typeface="+mn-ea"/>
                    <a:sym typeface="+mn-lt"/>
                  </a:rPr>
                  <a:t>思维拓展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813" y="3182662"/>
            <a:ext cx="721747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1. while </a:t>
            </a:r>
            <a:r>
              <a:rPr lang="zh-CN" altLang="en-US" sz="48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20781" r="38504" b="18206"/>
          <a:stretch>
            <a:fillRect/>
          </a:stretch>
        </p:blipFill>
        <p:spPr>
          <a:xfrm>
            <a:off x="1035051" y="1459891"/>
            <a:ext cx="3962573" cy="4184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扩展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while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6330" y="2041467"/>
            <a:ext cx="6196946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while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结构也有一种扩展模式，使用方法如图：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6330" y="3834130"/>
            <a:ext cx="10521293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在这种扩展模式中，当</a:t>
            </a:r>
            <a:r>
              <a:rPr lang="en-US" altLang="zh-CN" sz="2000" dirty="0"/>
              <a:t>while</a:t>
            </a:r>
            <a:r>
              <a:rPr lang="zh-CN" altLang="en-US" sz="2000" dirty="0"/>
              <a:t>循环正常执行后，程序会继续执行</a:t>
            </a:r>
            <a:r>
              <a:rPr lang="en-US" altLang="zh-CN" sz="2000" dirty="0"/>
              <a:t>else</a:t>
            </a:r>
            <a:r>
              <a:rPr lang="zh-CN" altLang="en-US" sz="2000" dirty="0"/>
              <a:t>语句中的内容。例如：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37705" y="1896367"/>
            <a:ext cx="3333750" cy="1914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1" y="4417557"/>
            <a:ext cx="3171824" cy="21749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扩展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while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3950" y="2041467"/>
            <a:ext cx="1924050" cy="59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程序执行结果：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3765" y="5471795"/>
            <a:ext cx="835596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从以上程序执行结果可以看出， </a:t>
            </a:r>
            <a:r>
              <a:rPr lang="en-US" altLang="zh-CN" sz="2000" dirty="0"/>
              <a:t>else</a:t>
            </a:r>
            <a:r>
              <a:rPr lang="zh-CN" altLang="en-US" sz="2000" dirty="0"/>
              <a:t>语句只在循环体正常执行后才执行。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6197" y="2743802"/>
            <a:ext cx="1815228" cy="250129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235450" y="2933065"/>
            <a:ext cx="7286625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如果通过</a:t>
            </a:r>
            <a:r>
              <a:rPr lang="en-US" altLang="zh-CN" sz="2200" dirty="0"/>
              <a:t>while</a:t>
            </a:r>
            <a:r>
              <a:rPr lang="zh-CN" altLang="en-US" sz="2200" dirty="0"/>
              <a:t>循环实现一个计数器，需要在循环体的外面对计数器进行初始化，并在每次循环中对计数器进行累加。比较一下</a:t>
            </a:r>
            <a:r>
              <a:rPr lang="en-US" altLang="zh-CN" sz="2200" dirty="0"/>
              <a:t>for</a:t>
            </a:r>
            <a:r>
              <a:rPr lang="zh-CN" altLang="en-US" sz="2200" dirty="0"/>
              <a:t>循环过程，在</a:t>
            </a:r>
            <a:r>
              <a:rPr lang="en-US" altLang="zh-CN" sz="2200" dirty="0"/>
              <a:t>for</a:t>
            </a:r>
            <a:r>
              <a:rPr lang="zh-CN" altLang="en-US" sz="2200" dirty="0"/>
              <a:t>循环中循环变量逐一取自遍历结构，不需要程序维护计数器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9" y="972697"/>
            <a:ext cx="817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1.1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扩展 </a:t>
            </a: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while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3949" y="2041467"/>
            <a:ext cx="7000876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200" dirty="0">
                <a:latin typeface="Arial" panose="020B0604020202020204"/>
                <a:ea typeface="微软雅黑" panose="020B0503020204020204" charset="-122"/>
                <a:sym typeface="+mn-lt"/>
              </a:rPr>
              <a:t>编程练习：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利用扩展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while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结构，编程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求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1~100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偶数的和。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59214" y="3894298"/>
            <a:ext cx="2048806" cy="49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参考代码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932420" y="3306432"/>
            <a:ext cx="1971675" cy="539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程序运行结果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4620" y="3000533"/>
            <a:ext cx="4290402" cy="3485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944" y="4474592"/>
            <a:ext cx="4067175" cy="6483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00805"/>
            <a:ext cx="10278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while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循环的条件和死循环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0260" y="2056130"/>
            <a:ext cx="10647045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在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while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的循环结构中，当条件表达式为真时，循环体语句块就得到重复执行。在使用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while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循环时要特别注意，应该设定好循环的终止条件，以便可以停止循环过程，否则就会陷入无穷循环的境地。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3935" y="3671134"/>
            <a:ext cx="10440330" cy="1047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永远执行下去的循环一般称为死循环，也就是表达式永远为真，循环不可能终止。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en-US" altLang="zh-CN" sz="2200" dirty="0"/>
              <a:t>while</a:t>
            </a:r>
            <a:r>
              <a:rPr lang="zh-CN" altLang="en-US" sz="2200" dirty="0"/>
              <a:t>死循环死循环的案例如下：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0925" y="5038725"/>
            <a:ext cx="3943350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13468" y="900805"/>
            <a:ext cx="10278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en-US" altLang="zh-CN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1.2 while </a:t>
            </a:r>
            <a:r>
              <a:rPr lang="zh-CN" altLang="en-US" sz="5400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循环的条件和死循环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5665" y="2059305"/>
            <a:ext cx="1059624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除了在嵌入式应用等少数情况允许上述死循环，大多数情况下死循环的出现是设计上的错误。如何避免在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Python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+mn-lt"/>
              </a:rPr>
              <a:t>程序出现死循环是编程时需要重视的问题。</a:t>
            </a:r>
            <a:endParaRPr kumimoji="0" lang="zh-CN" altLang="en-US" sz="2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5665" y="3342005"/>
            <a:ext cx="10595610" cy="161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正常的情况下， </a:t>
            </a:r>
            <a:r>
              <a:rPr lang="en-US" altLang="zh-CN" sz="2200" dirty="0"/>
              <a:t>while</a:t>
            </a:r>
            <a:r>
              <a:rPr lang="zh-CN" altLang="en-US" sz="2200" dirty="0"/>
              <a:t>循环体里面至少应该包含改变条件表达式的值得语句，以便可</a:t>
            </a:r>
            <a:endParaRPr lang="zh-CN" altLang="en-US" sz="2200" dirty="0"/>
          </a:p>
          <a:p>
            <a:pPr>
              <a:lnSpc>
                <a:spcPct val="150000"/>
              </a:lnSpc>
            </a:pPr>
            <a:r>
              <a:rPr lang="zh-CN" altLang="en-US" sz="2200" dirty="0"/>
              <a:t>以使循环趋于结束。解决无限（死）循环的方法就是：确保循环结构中至少有一次计算能让循环条件变为</a:t>
            </a:r>
            <a:r>
              <a:rPr lang="en-US" altLang="zh-CN" sz="2200" dirty="0"/>
              <a:t>False</a:t>
            </a:r>
            <a:r>
              <a:rPr lang="zh-CN" altLang="en-US" sz="2200" dirty="0"/>
              <a:t>值，或使用中断语句直接跳出循环体。</a:t>
            </a:r>
            <a:endParaRPr lang="zh-CN" altLang="en-US" sz="22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2154" y="4515137"/>
            <a:ext cx="1780186" cy="215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</p:tagLst>
</file>

<file path=ppt/theme/theme1.xml><?xml version="1.0" encoding="utf-8"?>
<a:theme xmlns:a="http://schemas.openxmlformats.org/drawingml/2006/main" name="PPT定制1801380800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1809</Words>
  <Application>WPS 演示</Application>
  <PresentationFormat>宽屏</PresentationFormat>
  <Paragraphs>156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方正有猫在_GBK</vt:lpstr>
      <vt:lpstr>方正卡通简体</vt:lpstr>
      <vt:lpstr>Arial</vt:lpstr>
      <vt:lpstr>微软雅黑</vt:lpstr>
      <vt:lpstr>Arial Unicode MS</vt:lpstr>
      <vt:lpstr>等线</vt:lpstr>
      <vt:lpstr>FZLANTY_XIANJW--GB1-0</vt:lpstr>
      <vt:lpstr>Segoe Print</vt:lpstr>
      <vt:lpstr>Calibri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lihuan</cp:lastModifiedBy>
  <cp:revision>364</cp:revision>
  <dcterms:created xsi:type="dcterms:W3CDTF">2017-12-03T06:36:00Z</dcterms:created>
  <dcterms:modified xsi:type="dcterms:W3CDTF">2021-03-25T08:27:55Z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E9495E5DCD9241C9BB63F42AA3128BE9</vt:lpwstr>
  </property>
</Properties>
</file>