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20" r:id="rId9"/>
    <p:sldId id="621" r:id="rId10"/>
    <p:sldId id="622" r:id="rId11"/>
    <p:sldId id="623" r:id="rId12"/>
    <p:sldId id="624" r:id="rId13"/>
    <p:sldId id="625" r:id="rId14"/>
    <p:sldId id="326" r:id="rId15"/>
    <p:sldId id="364" r:id="rId16"/>
    <p:sldId id="614" r:id="rId17"/>
    <p:sldId id="615" r:id="rId18"/>
    <p:sldId id="502" r:id="rId19"/>
    <p:sldId id="299" r:id="rId20"/>
    <p:sldId id="626" r:id="rId21"/>
    <p:sldId id="503" r:id="rId22"/>
    <p:sldId id="536" r:id="rId23"/>
    <p:sldId id="567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372745" y="2546033"/>
            <a:ext cx="7493635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加倍偷懒的诀窍</a:t>
            </a:r>
            <a:endParaRPr lang="zh-CN" sz="8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49" y="1893182"/>
            <a:ext cx="810531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）编程练习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：利用</a:t>
            </a:r>
            <a:r>
              <a:rPr lang="en-US" altLang="zh-CN" sz="2400" dirty="0">
                <a:solidFill>
                  <a:srgbClr val="FF0000"/>
                </a:solidFill>
              </a:rPr>
              <a:t>for </a:t>
            </a:r>
            <a:r>
              <a:rPr lang="zh-CN" altLang="en-US" sz="2400" dirty="0">
                <a:solidFill>
                  <a:srgbClr val="FF0000"/>
                </a:solidFill>
              </a:rPr>
              <a:t>循环嵌套进行因数分解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949" y="2624486"/>
            <a:ext cx="10983707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对于一个数字，如果是质数，则直接输出到屏幕；如果是合数，则表示成</a:t>
            </a:r>
            <a:r>
              <a:rPr lang="en-US" altLang="zh-CN" sz="2200" dirty="0"/>
              <a:t>2</a:t>
            </a:r>
            <a:r>
              <a:rPr lang="zh-CN" altLang="en-US" sz="2200" dirty="0"/>
              <a:t>个因数的乘积。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805430" y="3347523"/>
            <a:ext cx="22098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参考程序示例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4000" y="4038175"/>
            <a:ext cx="4096485" cy="23161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84" y="3978848"/>
            <a:ext cx="2829943" cy="24345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40040" y="3347523"/>
            <a:ext cx="16097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输出结果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49" y="1893182"/>
            <a:ext cx="810531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）编程练习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：找出不重复的数字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949" y="2624486"/>
            <a:ext cx="10963276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用</a:t>
            </a: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4</a:t>
            </a:r>
            <a:r>
              <a:rPr lang="zh-CN" altLang="en-US" sz="2000" dirty="0"/>
              <a:t>这几个数字，能组成多少个互不相同且无重复数字的三位数？都是多少？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76475" y="3312293"/>
            <a:ext cx="22098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参考程序示例</a:t>
            </a:r>
            <a:endParaRPr lang="zh-CN" altLang="en-US" sz="2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467725" y="3315138"/>
            <a:ext cx="16097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运行结果</a:t>
            </a:r>
            <a:endParaRPr lang="zh-CN" altLang="en-US" sz="2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827658"/>
            <a:ext cx="4752975" cy="1613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48113"/>
            <a:ext cx="4752975" cy="8889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84" y="4456123"/>
            <a:ext cx="5405611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设计</a:t>
            </a:r>
            <a:r>
              <a:rPr kumimoji="0" lang="zh-CN" altLang="en-US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金字塔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多层大楼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29784" y="2683859"/>
            <a:ext cx="20097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81076" y="2004328"/>
            <a:ext cx="10420349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利用双重循环，画一幅多层大楼的示意图。要求能体现楼层基于每层楼的房间布局。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78" y="3429123"/>
            <a:ext cx="6673540" cy="2524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08" y="3429000"/>
            <a:ext cx="3133725" cy="25241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33575" y="2663532"/>
            <a:ext cx="24003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参考代码示例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设计金字塔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468" y="2010234"/>
            <a:ext cx="294322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任务描述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3765" y="2909570"/>
            <a:ext cx="1022731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使用星号和空格，打印出五层金字塔。使用两次</a:t>
            </a:r>
            <a:r>
              <a:rPr lang="en-US" altLang="zh-CN" sz="2200" dirty="0"/>
              <a:t>for</a:t>
            </a:r>
            <a:r>
              <a:rPr lang="zh-CN" altLang="en-US" sz="2200" dirty="0"/>
              <a:t>循环嵌套，分别在每层连续打印出空格和星号。空格和星号的数学表达式为：空格数</a:t>
            </a:r>
            <a:r>
              <a:rPr lang="en-US" altLang="zh-CN" sz="2200" dirty="0"/>
              <a:t>=</a:t>
            </a:r>
            <a:r>
              <a:rPr lang="en-US" altLang="zh-CN" sz="2200" dirty="0" err="1"/>
              <a:t>max_level-current_level</a:t>
            </a:r>
            <a:r>
              <a:rPr lang="zh-CN" altLang="en-US" sz="2200" dirty="0"/>
              <a:t>； *号数</a:t>
            </a:r>
            <a:r>
              <a:rPr lang="en-US" altLang="zh-CN" sz="2200" dirty="0"/>
              <a:t>=2*current_level-1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8346" y="439123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设计金字塔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6576" y="2242456"/>
            <a:ext cx="185830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程序代码</a:t>
            </a:r>
            <a:endParaRPr lang="zh-CN" altLang="en-US" sz="2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840939" y="2413090"/>
            <a:ext cx="16573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运行结果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551" y="3254089"/>
            <a:ext cx="5410200" cy="1875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39" y="3188787"/>
            <a:ext cx="21145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 结构化程序设计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2355" y="2201545"/>
            <a:ext cx="10408285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任何复杂的算法，都可以由顺序结构、选择（分支）结构和循环结构这三种基本结构组成，因此，构造一个算法的时候，也仅以这三种基本结构作为“建筑单元”，遵守三种基本结构的规范，基本结构之间可以并列、可以相互包含，但不允许交叉，不允许从一个结构直接转到另一个结构的内部去。因为整个算法都是由三种基本结构组成的，就像用模块构建的一样，所以结构清晰，易于验证正确性，易于纠错，这种方法就是结构化方法。遵循这种方法的程序设计，就是</a:t>
            </a:r>
            <a:r>
              <a:rPr lang="zh-CN" altLang="en-US" sz="2000" dirty="0">
                <a:solidFill>
                  <a:srgbClr val="FF0000"/>
                </a:solidFill>
              </a:rPr>
              <a:t>结构化程序设计。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582420" y="5214352"/>
            <a:ext cx="920115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程序流程图由</a:t>
            </a:r>
            <a:r>
              <a:rPr lang="zh-CN" altLang="en-US" sz="2200" dirty="0">
                <a:solidFill>
                  <a:srgbClr val="FF0000"/>
                </a:solidFill>
              </a:rPr>
              <a:t>处理框、判断框、起止框、连接点、流程线、注释框</a:t>
            </a:r>
            <a:r>
              <a:rPr lang="zh-CN" altLang="en-US" sz="2200" dirty="0"/>
              <a:t>等构成。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设计案例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2324" y="1867715"/>
            <a:ext cx="6233826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计算长方形面积的问题，可分为以下几个步骤：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263624" y="2449376"/>
            <a:ext cx="6096000" cy="373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）设置</a:t>
            </a:r>
            <a:r>
              <a:rPr lang="en-US" altLang="zh-CN" sz="2000" dirty="0"/>
              <a:t>num1</a:t>
            </a:r>
            <a:r>
              <a:rPr lang="zh-CN" altLang="en-US" sz="2000" dirty="0"/>
              <a:t>和</a:t>
            </a:r>
            <a:r>
              <a:rPr lang="en-US" altLang="zh-CN" sz="2000" dirty="0"/>
              <a:t>num2</a:t>
            </a:r>
            <a:r>
              <a:rPr lang="zh-CN" altLang="en-US" sz="2000" dirty="0"/>
              <a:t>两个变量，接收用户输入的长度和宽度，并存储到</a:t>
            </a:r>
            <a:r>
              <a:rPr lang="en-US" altLang="zh-CN" sz="2000" dirty="0"/>
              <a:t>num1</a:t>
            </a:r>
            <a:r>
              <a:rPr lang="zh-CN" altLang="en-US" sz="2000" dirty="0"/>
              <a:t>和</a:t>
            </a:r>
            <a:r>
              <a:rPr lang="en-US" altLang="zh-CN" sz="2000" dirty="0"/>
              <a:t>num2</a:t>
            </a:r>
            <a:r>
              <a:rPr lang="zh-CN" altLang="en-US" sz="2000" dirty="0"/>
              <a:t>两个变量；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）判断</a:t>
            </a:r>
            <a:r>
              <a:rPr lang="en-US" altLang="zh-CN" sz="2000" dirty="0"/>
              <a:t>num1</a:t>
            </a:r>
            <a:r>
              <a:rPr lang="zh-CN" altLang="en-US" sz="2000" dirty="0"/>
              <a:t>和</a:t>
            </a:r>
            <a:r>
              <a:rPr lang="en-US" altLang="zh-CN" sz="2000" dirty="0"/>
              <a:t>num2</a:t>
            </a:r>
            <a:r>
              <a:rPr lang="zh-CN" altLang="en-US" sz="2000" dirty="0"/>
              <a:t>是否大于</a:t>
            </a:r>
            <a:r>
              <a:rPr lang="en-US" altLang="zh-CN" sz="2000" dirty="0"/>
              <a:t>0</a:t>
            </a:r>
            <a:r>
              <a:rPr lang="zh-CN" altLang="en-US" sz="2000" dirty="0"/>
              <a:t>，如果大于</a:t>
            </a:r>
            <a:r>
              <a:rPr lang="en-US" altLang="zh-CN" sz="2000" dirty="0"/>
              <a:t>0</a:t>
            </a:r>
            <a:r>
              <a:rPr lang="zh-CN" altLang="en-US" sz="2000" dirty="0"/>
              <a:t>，继续下一个步骤，否则提示用户长度和宽度输入错误，算法结束；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）计算</a:t>
            </a:r>
            <a:r>
              <a:rPr lang="en-US" altLang="zh-CN" sz="2000" dirty="0"/>
              <a:t>num1</a:t>
            </a:r>
            <a:r>
              <a:rPr lang="zh-CN" altLang="en-US" sz="2000" dirty="0"/>
              <a:t>和</a:t>
            </a:r>
            <a:r>
              <a:rPr lang="en-US" altLang="zh-CN" sz="2000" dirty="0"/>
              <a:t>num2</a:t>
            </a:r>
            <a:r>
              <a:rPr lang="zh-CN" altLang="en-US" sz="2000" dirty="0"/>
              <a:t>的乘积，并将乘积结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果存储到</a:t>
            </a:r>
            <a:r>
              <a:rPr lang="en-US" altLang="zh-CN" sz="2000" dirty="0"/>
              <a:t>result</a:t>
            </a:r>
            <a:r>
              <a:rPr lang="zh-CN" altLang="en-US" sz="2000" dirty="0"/>
              <a:t>变量；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）显示</a:t>
            </a:r>
            <a:r>
              <a:rPr lang="en-US" altLang="zh-CN" sz="2000" dirty="0"/>
              <a:t>result</a:t>
            </a:r>
            <a:r>
              <a:rPr lang="zh-CN" altLang="en-US" sz="2000" dirty="0"/>
              <a:t>变量的值到屏幕。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015" y="1036718"/>
            <a:ext cx="3807908" cy="48525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47891" y="6015676"/>
            <a:ext cx="32861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计算长方形面积的流程图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9111" y="2479122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循环嵌套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53155" y="3271520"/>
            <a:ext cx="496062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for </a:t>
            </a:r>
            <a:r>
              <a:rPr lang="zh-CN" altLang="en-US" sz="2200" dirty="0"/>
              <a:t>循环嵌套、扩展循环嵌套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3269111" y="3934032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设计金字塔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3653434" y="4841164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多层大楼、金字塔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6716" y="2959298"/>
            <a:ext cx="5981083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钱应该怎么花呢？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百钱买百鸡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6155" y="2875280"/>
            <a:ext cx="106857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公鸡</a:t>
            </a:r>
            <a:r>
              <a:rPr lang="en-US" altLang="zh-CN" sz="2200" dirty="0"/>
              <a:t>5</a:t>
            </a:r>
            <a:r>
              <a:rPr lang="zh-CN" altLang="en-US" sz="2200" dirty="0"/>
              <a:t>文钱一只，母鸡</a:t>
            </a:r>
            <a:r>
              <a:rPr lang="en-US" altLang="zh-CN" sz="2200" dirty="0"/>
              <a:t>3</a:t>
            </a:r>
            <a:r>
              <a:rPr lang="zh-CN" altLang="en-US" sz="2200" dirty="0"/>
              <a:t>文钱一只，小鸡</a:t>
            </a:r>
            <a:r>
              <a:rPr lang="en-US" altLang="zh-CN" sz="2200" dirty="0"/>
              <a:t>3</a:t>
            </a:r>
            <a:r>
              <a:rPr lang="zh-CN" altLang="en-US" sz="2200" dirty="0"/>
              <a:t>只一文钱。用</a:t>
            </a:r>
            <a:r>
              <a:rPr lang="en-US" altLang="zh-CN" sz="2200" dirty="0"/>
              <a:t>100</a:t>
            </a:r>
            <a:r>
              <a:rPr lang="zh-CN" altLang="en-US" sz="2200" dirty="0"/>
              <a:t>文钱买一百只鸡，其中公鸡、母鸡、小鸡都必须要有，问要买公鸡、母鸡、小鸡多少只能刚好凑足</a:t>
            </a:r>
            <a:r>
              <a:rPr lang="en-US" altLang="zh-CN" sz="2200" dirty="0"/>
              <a:t>100</a:t>
            </a:r>
            <a:r>
              <a:rPr lang="zh-CN" altLang="en-US" sz="2200" dirty="0"/>
              <a:t>文钱。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6627" y="4346989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2030" y="3251518"/>
            <a:ext cx="10491470" cy="1198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“百钱买百鸡”的问题算是一个非常经典的三元一次方程的问题，可以利用计算机来搜索多组解。请用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的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for…in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循环嵌套结构进行编程实现。</a:t>
            </a:r>
            <a:endParaRPr lang="zh-CN" altLang="en-US" sz="24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循环嵌套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设计金字塔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0094" y="1824082"/>
            <a:ext cx="619694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）基本语法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2524" y="2381406"/>
            <a:ext cx="10371707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语言允许在一个循环体里面嵌入另一个循环。 </a:t>
            </a:r>
            <a:r>
              <a:rPr lang="en-US" altLang="zh-CN" sz="2200" dirty="0"/>
              <a:t>Python </a:t>
            </a:r>
            <a:r>
              <a:rPr lang="zh-CN" altLang="en-US" sz="2200" dirty="0"/>
              <a:t>中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循环嵌套的语法格式是：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5225" y="3095021"/>
            <a:ext cx="4229100" cy="14865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2305" y="4771390"/>
            <a:ext cx="110794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后续的学习中还会接触到更复杂的循环嵌套形式。可以在循环体内嵌入其他类型的循环体，如在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循环中可以嵌入</a:t>
            </a:r>
            <a:r>
              <a:rPr lang="en-US" altLang="zh-CN" sz="2200" dirty="0"/>
              <a:t>for</a:t>
            </a:r>
            <a:r>
              <a:rPr lang="zh-CN" altLang="en-US" sz="2200" dirty="0"/>
              <a:t>循环， 反之，也可以在</a:t>
            </a:r>
            <a:r>
              <a:rPr lang="en-US" altLang="zh-CN" sz="2200" dirty="0"/>
              <a:t>for</a:t>
            </a:r>
            <a:r>
              <a:rPr lang="zh-CN" altLang="en-US" sz="2200" dirty="0"/>
              <a:t>循环中嵌入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864" y="1896027"/>
            <a:ext cx="769773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2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）编程练习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：利用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循环嵌套输出乘法表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59300" y="6049010"/>
            <a:ext cx="276479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古今的九九乘法表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5425" y="2620292"/>
            <a:ext cx="4079327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542" y="3121819"/>
            <a:ext cx="5415344" cy="24250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7615" y="1896027"/>
            <a:ext cx="619694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编程思路如下：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1749" y="2838040"/>
            <a:ext cx="10067925" cy="2063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/>
              <a:t>第一层循环，用变量</a:t>
            </a:r>
            <a:r>
              <a:rPr lang="en-US" altLang="zh-CN" sz="2200" dirty="0" err="1"/>
              <a:t>i</a:t>
            </a:r>
            <a:r>
              <a:rPr lang="zh-CN" altLang="en-US" sz="2200" dirty="0"/>
              <a:t>遍历</a:t>
            </a:r>
            <a:r>
              <a:rPr lang="en-US" altLang="zh-CN" sz="2200" dirty="0"/>
              <a:t>1</a:t>
            </a:r>
            <a:r>
              <a:rPr lang="zh-CN" altLang="en-US" sz="2200" dirty="0"/>
              <a:t>到</a:t>
            </a:r>
            <a:r>
              <a:rPr lang="en-US" altLang="zh-CN" sz="2200" dirty="0"/>
              <a:t>9</a:t>
            </a:r>
            <a:r>
              <a:rPr lang="zh-CN" altLang="en-US" sz="2200" dirty="0"/>
              <a:t>，作为乘法表的第一个因数；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/>
              <a:t>第二层循环，用变量</a:t>
            </a:r>
            <a:r>
              <a:rPr lang="en-US" altLang="zh-CN" sz="2200" dirty="0"/>
              <a:t>j</a:t>
            </a:r>
            <a:r>
              <a:rPr lang="zh-CN" altLang="en-US" sz="2200" dirty="0"/>
              <a:t>遍历</a:t>
            </a:r>
            <a:r>
              <a:rPr lang="en-US" altLang="zh-CN" sz="2200" dirty="0"/>
              <a:t>1</a:t>
            </a:r>
            <a:r>
              <a:rPr lang="zh-CN" altLang="en-US" sz="2200" dirty="0"/>
              <a:t>到</a:t>
            </a:r>
            <a:r>
              <a:rPr lang="en-US" altLang="zh-CN" sz="2200" dirty="0" err="1"/>
              <a:t>i</a:t>
            </a:r>
            <a:r>
              <a:rPr lang="zh-CN" altLang="en-US" sz="2200" dirty="0"/>
              <a:t>，作为乘法表的第二个因数；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/>
              <a:t> 设置输出格式： </a:t>
            </a:r>
            <a:r>
              <a:rPr lang="en-US" altLang="zh-CN" sz="2200" dirty="0"/>
              <a:t>print('%d*%d=%d '%(</a:t>
            </a:r>
            <a:r>
              <a:rPr lang="en-US" altLang="zh-CN" sz="2200" dirty="0" err="1"/>
              <a:t>i,j,j</a:t>
            </a:r>
            <a:r>
              <a:rPr lang="en-US" altLang="zh-CN" sz="2200" dirty="0"/>
              <a:t>*</a:t>
            </a:r>
            <a:r>
              <a:rPr lang="en-US" altLang="zh-CN" sz="2200" dirty="0" err="1"/>
              <a:t>i</a:t>
            </a:r>
            <a:r>
              <a:rPr lang="en-US" altLang="zh-CN" sz="2200" dirty="0"/>
              <a:t>),end='')</a:t>
            </a:r>
            <a:r>
              <a:rPr lang="zh-CN" altLang="en-US" sz="2200" dirty="0"/>
              <a:t>，打印出每一个乘法算式；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/>
              <a:t> 打印一个空语句作换行，当作每一行算式的结束。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9488" y="454815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4390" y="2225188"/>
            <a:ext cx="194463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编程代码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30178" y="2053663"/>
            <a:ext cx="224790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输出结果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382" y="3053460"/>
            <a:ext cx="5352853" cy="1432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6" y="2961872"/>
            <a:ext cx="576262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774" y="1766905"/>
            <a:ext cx="589504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）基本语法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949" y="2261979"/>
            <a:ext cx="11449051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的</a:t>
            </a:r>
            <a:r>
              <a:rPr lang="en-US" altLang="zh-CN" sz="2200" dirty="0"/>
              <a:t>for</a:t>
            </a:r>
            <a:r>
              <a:rPr lang="zh-CN" altLang="en-US" sz="2200" dirty="0"/>
              <a:t>循环嵌套结构中，每一级的</a:t>
            </a:r>
            <a:r>
              <a:rPr lang="en-US" altLang="zh-CN" sz="2200" dirty="0"/>
              <a:t>for</a:t>
            </a:r>
            <a:r>
              <a:rPr lang="zh-CN" altLang="en-US" sz="2200" dirty="0"/>
              <a:t>循环还可以使用扩展的</a:t>
            </a:r>
            <a:r>
              <a:rPr lang="en-US" altLang="zh-CN" sz="2200" dirty="0"/>
              <a:t>for</a:t>
            </a:r>
            <a:r>
              <a:rPr lang="zh-CN" altLang="en-US" sz="2200" dirty="0"/>
              <a:t>循环结构，即</a:t>
            </a:r>
            <a:r>
              <a:rPr lang="en-US" altLang="zh-CN" sz="2200" dirty="0"/>
              <a:t>for...else</a:t>
            </a:r>
            <a:r>
              <a:rPr lang="zh-CN" altLang="en-US" sz="2200" dirty="0"/>
              <a:t>结构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409234" y="2742816"/>
            <a:ext cx="718185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for</a:t>
            </a:r>
            <a:r>
              <a:rPr lang="zh-CN" altLang="en-US" sz="2200" dirty="0"/>
              <a:t>循环嵌套可以说如下的语法格式：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4806" y="3429000"/>
            <a:ext cx="3226144" cy="15008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06" y="4882364"/>
            <a:ext cx="3226144" cy="33373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76324" y="5335577"/>
            <a:ext cx="10371125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在这种</a:t>
            </a:r>
            <a:r>
              <a:rPr lang="en-US" altLang="zh-CN" sz="2200" dirty="0"/>
              <a:t>for … else</a:t>
            </a:r>
            <a:r>
              <a:rPr lang="zh-CN" altLang="en-US" sz="2200" dirty="0"/>
              <a:t>结构中， </a:t>
            </a:r>
            <a:r>
              <a:rPr lang="en-US" altLang="zh-CN" sz="2200" dirty="0"/>
              <a:t>for</a:t>
            </a:r>
            <a:r>
              <a:rPr lang="zh-CN" altLang="en-US" sz="2200" dirty="0"/>
              <a:t>中语句块的执行逻辑没有什么特别，与普通的</a:t>
            </a:r>
            <a:r>
              <a:rPr lang="en-US" altLang="zh-CN" sz="2200" dirty="0"/>
              <a:t>for</a:t>
            </a:r>
            <a:r>
              <a:rPr lang="zh-CN" altLang="en-US" sz="2200" dirty="0"/>
              <a:t>语句没有区别， </a:t>
            </a:r>
            <a:r>
              <a:rPr lang="en-US" altLang="zh-CN" sz="2200" dirty="0"/>
              <a:t>else</a:t>
            </a:r>
            <a:r>
              <a:rPr lang="zh-CN" altLang="en-US" sz="2200" dirty="0"/>
              <a:t>中的语句块会在该循环正常执行完后执行。</a:t>
            </a:r>
            <a:endParaRPr lang="zh-CN" altLang="en-US" sz="2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WPS 演示</Application>
  <PresentationFormat>宽屏</PresentationFormat>
  <Paragraphs>139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379</cp:revision>
  <dcterms:created xsi:type="dcterms:W3CDTF">2017-12-03T06:36:00Z</dcterms:created>
  <dcterms:modified xsi:type="dcterms:W3CDTF">2021-03-25T07:54:54Z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7219FE70878F42E9BC766DD5E7872240</vt:lpwstr>
  </property>
</Properties>
</file>