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12" r:id="rId7"/>
    <p:sldId id="434" r:id="rId8"/>
    <p:sldId id="627" r:id="rId9"/>
    <p:sldId id="621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326" r:id="rId21"/>
    <p:sldId id="364" r:id="rId22"/>
    <p:sldId id="638" r:id="rId23"/>
    <p:sldId id="639" r:id="rId24"/>
    <p:sldId id="640" r:id="rId25"/>
    <p:sldId id="502" r:id="rId26"/>
    <p:sldId id="299" r:id="rId27"/>
    <p:sldId id="626" r:id="rId28"/>
    <p:sldId id="641" r:id="rId29"/>
    <p:sldId id="642" r:id="rId30"/>
    <p:sldId id="503" r:id="rId31"/>
    <p:sldId id="536" r:id="rId32"/>
    <p:sldId id="567" r:id="rId33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276226" y="2983451"/>
            <a:ext cx="7123814" cy="12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偷懒的好办法</a:t>
            </a:r>
            <a:endParaRPr lang="zh-CN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基本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5847" y="2106362"/>
            <a:ext cx="1024030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编程练习</a:t>
            </a:r>
            <a:r>
              <a:rPr lang="en-US" altLang="zh-CN" sz="2200" dirty="0">
                <a:solidFill>
                  <a:srgbClr val="FF0000"/>
                </a:solidFill>
              </a:rPr>
              <a:t>1</a:t>
            </a:r>
            <a:r>
              <a:rPr lang="zh-CN" altLang="en-US" sz="2200" dirty="0"/>
              <a:t>：利用</a:t>
            </a:r>
            <a:r>
              <a:rPr lang="en-US" altLang="zh-CN" sz="2200" dirty="0"/>
              <a:t>for </a:t>
            </a:r>
            <a:r>
              <a:rPr lang="zh-CN" altLang="en-US" sz="2200" dirty="0"/>
              <a:t>循环进行数值循环计算，解答</a:t>
            </a:r>
            <a:r>
              <a:rPr lang="zh-CN" altLang="en-US" sz="2200" dirty="0">
                <a:solidFill>
                  <a:srgbClr val="FF0000"/>
                </a:solidFill>
              </a:rPr>
              <a:t>高斯求和数学题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5640" y="2815590"/>
            <a:ext cx="1112266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利用基本的</a:t>
            </a:r>
            <a:r>
              <a:rPr lang="en-US" altLang="zh-CN" sz="2000" dirty="0"/>
              <a:t>for </a:t>
            </a:r>
            <a:r>
              <a:rPr lang="zh-CN" altLang="en-US" sz="2000" dirty="0"/>
              <a:t>循环结构，进行数值循环计算，实现从</a:t>
            </a:r>
            <a:r>
              <a:rPr lang="en-US" altLang="zh-CN" sz="2000" dirty="0"/>
              <a:t>1</a:t>
            </a:r>
            <a:r>
              <a:rPr lang="zh-CN" altLang="en-US" sz="2000" dirty="0"/>
              <a:t>到</a:t>
            </a:r>
            <a:r>
              <a:rPr lang="en-US" altLang="zh-CN" sz="2000" dirty="0"/>
              <a:t>100</a:t>
            </a:r>
            <a:r>
              <a:rPr lang="zh-CN" altLang="en-US" sz="2000" dirty="0"/>
              <a:t>的累加，验证高斯求和结果的正确性。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9988" y="3815079"/>
            <a:ext cx="4980228" cy="24860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3469" y="4611050"/>
            <a:ext cx="18859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编程代码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77150" y="4808210"/>
            <a:ext cx="4121632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计算 </a:t>
            </a:r>
            <a:r>
              <a:rPr lang="en-US" altLang="zh-CN" sz="2000" dirty="0"/>
              <a:t>1+2+...+100 </a:t>
            </a:r>
            <a:r>
              <a:rPr lang="zh-CN" altLang="en-US" sz="2000" dirty="0"/>
              <a:t>的结果为： </a:t>
            </a:r>
            <a:r>
              <a:rPr lang="en-US" altLang="zh-CN" sz="2000" dirty="0"/>
              <a:t>5050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791574" y="4050464"/>
            <a:ext cx="16478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运行的结果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基本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5847" y="2106362"/>
            <a:ext cx="1024030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编程练习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zh-CN" altLang="en-US" sz="2200" dirty="0"/>
              <a:t>：利用</a:t>
            </a:r>
            <a:r>
              <a:rPr lang="en-US" altLang="zh-CN" sz="2200" dirty="0"/>
              <a:t>for </a:t>
            </a:r>
            <a:r>
              <a:rPr lang="zh-CN" altLang="en-US" sz="2200" dirty="0"/>
              <a:t>循环进行数值循环计算，计算</a:t>
            </a:r>
            <a:r>
              <a:rPr lang="zh-CN" altLang="en-US" sz="2200" dirty="0">
                <a:solidFill>
                  <a:srgbClr val="FF0000"/>
                </a:solidFill>
              </a:rPr>
              <a:t>斐波那契数列。</a:t>
            </a:r>
            <a:endParaRPr lang="zh-CN" altLang="en-US" sz="2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975847" y="2815808"/>
            <a:ext cx="10586543" cy="2345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斐波那契数列（ </a:t>
            </a:r>
            <a:r>
              <a:rPr lang="en-US" altLang="zh-CN" sz="2000" dirty="0"/>
              <a:t>Fibonacci sequence</a:t>
            </a:r>
            <a:r>
              <a:rPr lang="zh-CN" altLang="en-US" sz="2000" dirty="0"/>
              <a:t>），又称黄金分隔数列，据说是数学家斐波那契以兔子繁殖为例子而引入，故又称为“兔子数列”。它指的是这样一个数列： </a:t>
            </a:r>
            <a:r>
              <a:rPr lang="en-US" altLang="zh-CN" sz="2000" dirty="0"/>
              <a:t>1</a:t>
            </a:r>
            <a:r>
              <a:rPr lang="zh-CN" altLang="en-US" sz="2000" dirty="0"/>
              <a:t>、 </a:t>
            </a:r>
            <a:r>
              <a:rPr lang="en-US" altLang="zh-CN" sz="2000" dirty="0"/>
              <a:t>1</a:t>
            </a:r>
            <a:r>
              <a:rPr lang="zh-CN" altLang="en-US" sz="2000" dirty="0"/>
              <a:t>、 </a:t>
            </a:r>
            <a:r>
              <a:rPr lang="en-US" altLang="zh-CN" sz="2000" dirty="0"/>
              <a:t>2</a:t>
            </a:r>
            <a:r>
              <a:rPr lang="zh-CN" altLang="en-US" sz="2000" dirty="0"/>
              <a:t>、 </a:t>
            </a:r>
            <a:r>
              <a:rPr lang="en-US" altLang="zh-CN" sz="2000" dirty="0"/>
              <a:t>3</a:t>
            </a:r>
            <a:r>
              <a:rPr lang="zh-CN" altLang="en-US" sz="2000" dirty="0"/>
              <a:t>、 </a:t>
            </a:r>
            <a:r>
              <a:rPr lang="en-US" altLang="zh-CN" sz="2000" dirty="0"/>
              <a:t>5</a:t>
            </a:r>
            <a:r>
              <a:rPr lang="zh-CN" altLang="en-US" sz="2000" dirty="0"/>
              <a:t>、 </a:t>
            </a:r>
            <a:r>
              <a:rPr lang="en-US" altLang="zh-CN" sz="2000" dirty="0"/>
              <a:t>8</a:t>
            </a:r>
            <a:r>
              <a:rPr lang="zh-CN" altLang="en-US" sz="2000" dirty="0"/>
              <a:t>、 </a:t>
            </a:r>
            <a:r>
              <a:rPr lang="en-US" altLang="zh-CN" sz="2000" dirty="0"/>
              <a:t>13</a:t>
            </a:r>
            <a:r>
              <a:rPr lang="zh-CN" altLang="en-US" sz="2000" dirty="0"/>
              <a:t>、 </a:t>
            </a:r>
            <a:r>
              <a:rPr lang="en-US" altLang="zh-CN" sz="2000" dirty="0"/>
              <a:t>21</a:t>
            </a:r>
            <a:r>
              <a:rPr lang="zh-CN" altLang="en-US" sz="2000" dirty="0"/>
              <a:t>、 </a:t>
            </a:r>
            <a:r>
              <a:rPr lang="en-US" altLang="zh-CN" sz="2000" dirty="0"/>
              <a:t>34</a:t>
            </a:r>
            <a:r>
              <a:rPr lang="zh-CN" altLang="en-US" sz="2000" dirty="0"/>
              <a:t>、</a:t>
            </a:r>
            <a:r>
              <a:rPr lang="en-US" altLang="zh-CN" sz="2000" dirty="0"/>
              <a:t>……</a:t>
            </a:r>
            <a:r>
              <a:rPr lang="zh-CN" altLang="en-US" sz="2000" dirty="0"/>
              <a:t>。斐波那契数列看起来杂乱，其实有其规律，可以按以下递推的方法进行定义： </a:t>
            </a:r>
            <a:r>
              <a:rPr lang="en-US" altLang="zh-CN" sz="2000" dirty="0"/>
              <a:t>F(1)=1</a:t>
            </a:r>
            <a:r>
              <a:rPr lang="zh-CN" altLang="en-US" sz="2000" dirty="0"/>
              <a:t>， </a:t>
            </a:r>
            <a:r>
              <a:rPr lang="en-US" altLang="zh-CN" sz="2000" dirty="0"/>
              <a:t>F(2)=1, F(n)=F(n - 1)+F(n - 2)</a:t>
            </a:r>
            <a:r>
              <a:rPr lang="zh-CN" altLang="en-US" sz="2000" dirty="0"/>
              <a:t>（ </a:t>
            </a:r>
            <a:r>
              <a:rPr lang="en-US" altLang="zh-CN" sz="2000" dirty="0"/>
              <a:t>n≥ 3</a:t>
            </a:r>
            <a:r>
              <a:rPr lang="zh-CN" altLang="en-US" sz="2000" dirty="0"/>
              <a:t>， </a:t>
            </a:r>
            <a:r>
              <a:rPr lang="en-US" altLang="zh-CN" sz="2000" dirty="0"/>
              <a:t>n ∈ N*</a:t>
            </a:r>
            <a:r>
              <a:rPr lang="zh-CN" altLang="en-US" sz="2000" dirty="0"/>
              <a:t>），即从第</a:t>
            </a:r>
            <a:r>
              <a:rPr lang="en-US" altLang="zh-CN" sz="2000" dirty="0"/>
              <a:t>3</a:t>
            </a:r>
            <a:r>
              <a:rPr lang="zh-CN" altLang="en-US" sz="2000" dirty="0"/>
              <a:t>个数起每个数项是前两项的和。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5966" y="462943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基本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5847" y="2106362"/>
            <a:ext cx="1024030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编程练习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zh-CN" altLang="en-US" sz="2200" dirty="0"/>
              <a:t>：利用</a:t>
            </a:r>
            <a:r>
              <a:rPr lang="en-US" altLang="zh-CN" sz="2200" dirty="0"/>
              <a:t>for </a:t>
            </a:r>
            <a:r>
              <a:rPr lang="zh-CN" altLang="en-US" sz="2200" dirty="0"/>
              <a:t>循环进行数值循环计算，计算</a:t>
            </a:r>
            <a:r>
              <a:rPr lang="zh-CN" altLang="en-US" sz="2200" dirty="0">
                <a:solidFill>
                  <a:srgbClr val="FF0000"/>
                </a:solidFill>
              </a:rPr>
              <a:t>斐波那契数列</a:t>
            </a:r>
            <a:endParaRPr lang="zh-CN" altLang="en-US" sz="2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975847" y="2815808"/>
            <a:ext cx="10586543" cy="1422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分别用这些斐波那契数作为边长画正方形，然后以正方形的边长为直径画一个四分之一圆，就会得到漂亮的螺旋线（斐波纳契弧线）。斐波纳契弧线接近黄金分隔比率，应用在生活中给人们带来美的享受。如图所示：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225" y="4448583"/>
            <a:ext cx="2933700" cy="1884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040" y="4314352"/>
            <a:ext cx="3355140" cy="21542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基本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8197" y="1963068"/>
            <a:ext cx="1024030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编程练习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zh-CN" altLang="en-US" sz="2200" dirty="0"/>
              <a:t>：利用</a:t>
            </a:r>
            <a:r>
              <a:rPr lang="en-US" altLang="zh-CN" sz="2200" dirty="0"/>
              <a:t>for </a:t>
            </a:r>
            <a:r>
              <a:rPr lang="zh-CN" altLang="en-US" sz="2200" dirty="0"/>
              <a:t>循环进行数值循环计算，计算</a:t>
            </a:r>
            <a:r>
              <a:rPr lang="zh-CN" altLang="en-US" sz="2200" dirty="0">
                <a:solidFill>
                  <a:srgbClr val="FF0000"/>
                </a:solidFill>
              </a:rPr>
              <a:t>斐波那契数列。</a:t>
            </a:r>
            <a:endParaRPr lang="zh-CN" altLang="en-US" sz="2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913469" y="2660332"/>
            <a:ext cx="10586543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根据斐波那契数的生成规律，我们可以利用基本的</a:t>
            </a:r>
            <a:r>
              <a:rPr lang="en-US" altLang="zh-CN" sz="2000" dirty="0"/>
              <a:t>for </a:t>
            </a:r>
            <a:r>
              <a:rPr lang="zh-CN" altLang="en-US" sz="2000" dirty="0"/>
              <a:t>循环结构，编程输出更多的斐波那契数。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1687" y="3986212"/>
            <a:ext cx="3324225" cy="2409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169" y="3910012"/>
            <a:ext cx="3876675" cy="248619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13320" y="3297894"/>
            <a:ext cx="17049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输出结果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814637" y="3374093"/>
            <a:ext cx="1266826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编程代码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8672" y="1924197"/>
            <a:ext cx="1938803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基本语法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999195" y="2501509"/>
            <a:ext cx="9078256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遍历循环还允许使用一种带</a:t>
            </a:r>
            <a:r>
              <a:rPr lang="en-US" altLang="zh-CN" sz="2000" dirty="0"/>
              <a:t>else</a:t>
            </a:r>
            <a:r>
              <a:rPr lang="zh-CN" altLang="en-US" sz="2000" dirty="0"/>
              <a:t>语句的扩展</a:t>
            </a:r>
            <a:r>
              <a:rPr lang="en-US" altLang="zh-CN" sz="2000" dirty="0"/>
              <a:t>for</a:t>
            </a:r>
            <a:r>
              <a:rPr lang="zh-CN" altLang="en-US" sz="2000" dirty="0"/>
              <a:t>循环模式，语法格式如下：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13765" y="4472940"/>
            <a:ext cx="1078547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在这种扩展模式中，当</a:t>
            </a:r>
            <a:r>
              <a:rPr lang="en-US" altLang="zh-CN" sz="2000" dirty="0"/>
              <a:t>for</a:t>
            </a:r>
            <a:r>
              <a:rPr lang="zh-CN" altLang="en-US" sz="2000" dirty="0"/>
              <a:t>循环正常执行之后，程序会继续执行</a:t>
            </a:r>
            <a:r>
              <a:rPr lang="en-US" altLang="zh-CN" sz="2000" dirty="0"/>
              <a:t>else </a:t>
            </a:r>
            <a:r>
              <a:rPr lang="zh-CN" altLang="en-US" sz="2000" dirty="0"/>
              <a:t>语句中的语句块。 </a:t>
            </a:r>
            <a:r>
              <a:rPr lang="en-US" altLang="zh-CN" sz="2000" dirty="0"/>
              <a:t>else </a:t>
            </a:r>
            <a:r>
              <a:rPr lang="zh-CN" altLang="en-US" sz="2000" dirty="0"/>
              <a:t>语句只在循环正常执行并结束之后才执行，可以在</a:t>
            </a:r>
            <a:r>
              <a:rPr lang="en-US" altLang="zh-CN" sz="2000" dirty="0"/>
              <a:t>&lt;</a:t>
            </a:r>
            <a:r>
              <a:rPr lang="zh-CN" altLang="en-US" sz="2000" dirty="0"/>
              <a:t>语句块</a:t>
            </a:r>
            <a:r>
              <a:rPr lang="en-US" altLang="zh-CN" sz="2000" dirty="0"/>
              <a:t>2 &gt;</a:t>
            </a:r>
            <a:r>
              <a:rPr lang="zh-CN" altLang="en-US" sz="2000" dirty="0"/>
              <a:t>中使用判断循环执行情况的语句。即在</a:t>
            </a:r>
            <a:r>
              <a:rPr lang="en-US" altLang="zh-CN" sz="2000" dirty="0"/>
              <a:t>for … else</a:t>
            </a:r>
            <a:r>
              <a:rPr lang="zh-CN" altLang="en-US" sz="2000" dirty="0"/>
              <a:t>扩展结构中， </a:t>
            </a:r>
            <a:r>
              <a:rPr lang="en-US" altLang="zh-CN" sz="2000" dirty="0"/>
              <a:t>for</a:t>
            </a:r>
            <a:r>
              <a:rPr lang="zh-CN" altLang="en-US" sz="2000" dirty="0"/>
              <a:t>中的语句与以往没有区别， </a:t>
            </a:r>
            <a:r>
              <a:rPr lang="en-US" altLang="zh-CN" sz="2000" dirty="0"/>
              <a:t>else </a:t>
            </a:r>
            <a:r>
              <a:rPr lang="zh-CN" altLang="en-US" sz="2000" dirty="0"/>
              <a:t>中的语句会在循环正常执行完，以便区分后续会介绍的一些强行中断</a:t>
            </a:r>
            <a:r>
              <a:rPr lang="en-US" altLang="zh-CN" sz="2000" dirty="0"/>
              <a:t>for</a:t>
            </a:r>
            <a:r>
              <a:rPr lang="zh-CN" altLang="en-US" sz="2000" dirty="0"/>
              <a:t>循环的编程方法。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4610" y="3194308"/>
            <a:ext cx="2872253" cy="12786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8672" y="1924197"/>
            <a:ext cx="4701053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编程练习</a:t>
            </a:r>
            <a:r>
              <a:rPr lang="en-US" altLang="zh-CN" sz="2400" dirty="0">
                <a:solidFill>
                  <a:srgbClr val="FF0000"/>
                </a:solidFill>
              </a:rPr>
              <a:t>3. </a:t>
            </a:r>
            <a:r>
              <a:rPr lang="zh-CN" altLang="en-US" sz="2400" dirty="0">
                <a:solidFill>
                  <a:srgbClr val="FF0000"/>
                </a:solidFill>
              </a:rPr>
              <a:t>利用</a:t>
            </a:r>
            <a:r>
              <a:rPr lang="en-US" altLang="zh-CN" sz="2400" dirty="0">
                <a:solidFill>
                  <a:srgbClr val="FF0000"/>
                </a:solidFill>
              </a:rPr>
              <a:t>for </a:t>
            </a:r>
            <a:r>
              <a:rPr lang="zh-CN" altLang="en-US" sz="2400" dirty="0">
                <a:solidFill>
                  <a:srgbClr val="FF0000"/>
                </a:solidFill>
              </a:rPr>
              <a:t>循环求质数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137765" y="2930948"/>
            <a:ext cx="10149141" cy="1422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质数又称素数，是指在大于</a:t>
            </a:r>
            <a:r>
              <a:rPr lang="en-US" altLang="zh-CN" sz="2000" dirty="0"/>
              <a:t>1</a:t>
            </a:r>
            <a:r>
              <a:rPr lang="zh-CN" altLang="en-US" sz="2000" dirty="0"/>
              <a:t>的自然数中，除了</a:t>
            </a:r>
            <a:r>
              <a:rPr lang="en-US" altLang="zh-CN" sz="2000" dirty="0"/>
              <a:t>1</a:t>
            </a:r>
            <a:r>
              <a:rPr lang="zh-CN" altLang="en-US" sz="2000" dirty="0"/>
              <a:t>和它本身以外不再有其他因数的自然数。合数则是指在大于</a:t>
            </a:r>
            <a:r>
              <a:rPr lang="en-US" altLang="zh-CN" sz="2000" dirty="0"/>
              <a:t>1</a:t>
            </a:r>
            <a:r>
              <a:rPr lang="zh-CN" altLang="en-US" sz="2000" dirty="0"/>
              <a:t>的整数中除了能被</a:t>
            </a:r>
            <a:r>
              <a:rPr lang="en-US" altLang="zh-CN" sz="2000" dirty="0"/>
              <a:t>1</a:t>
            </a:r>
            <a:r>
              <a:rPr lang="zh-CN" altLang="en-US" sz="2000" dirty="0"/>
              <a:t>和本身整除外，还能被其他数（ </a:t>
            </a:r>
            <a:r>
              <a:rPr lang="en-US" altLang="zh-CN" sz="2000" dirty="0"/>
              <a:t>0</a:t>
            </a:r>
            <a:r>
              <a:rPr lang="zh-CN" altLang="en-US" sz="2000" dirty="0"/>
              <a:t>除外）整除的数。任何一个合数都可以分解为几个质数的积。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7807" y="4353389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8672" y="1924197"/>
            <a:ext cx="4701053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编程练习</a:t>
            </a:r>
            <a:r>
              <a:rPr lang="en-US" altLang="zh-CN" sz="2400" dirty="0">
                <a:solidFill>
                  <a:srgbClr val="FF0000"/>
                </a:solidFill>
              </a:rPr>
              <a:t>3. </a:t>
            </a:r>
            <a:r>
              <a:rPr lang="zh-CN" altLang="en-US" sz="2400" dirty="0">
                <a:solidFill>
                  <a:srgbClr val="FF0000"/>
                </a:solidFill>
              </a:rPr>
              <a:t>利用</a:t>
            </a:r>
            <a:r>
              <a:rPr lang="en-US" altLang="zh-CN" sz="2400" dirty="0">
                <a:solidFill>
                  <a:srgbClr val="FF0000"/>
                </a:solidFill>
              </a:rPr>
              <a:t>for </a:t>
            </a:r>
            <a:r>
              <a:rPr lang="zh-CN" altLang="en-US" sz="2400" dirty="0">
                <a:solidFill>
                  <a:srgbClr val="FF0000"/>
                </a:solidFill>
              </a:rPr>
              <a:t>循环求质数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315395" y="2746682"/>
            <a:ext cx="9679741" cy="96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利用带</a:t>
            </a:r>
            <a:r>
              <a:rPr lang="en-US" altLang="zh-CN" sz="2000" dirty="0"/>
              <a:t>else</a:t>
            </a:r>
            <a:r>
              <a:rPr lang="zh-CN" altLang="en-US" sz="2000" dirty="0"/>
              <a:t>语句的扩展</a:t>
            </a:r>
            <a:r>
              <a:rPr lang="en-US" altLang="zh-CN" sz="2000" dirty="0"/>
              <a:t>for</a:t>
            </a:r>
            <a:r>
              <a:rPr lang="zh-CN" altLang="en-US" sz="2000" dirty="0"/>
              <a:t>循环结构，我们可以设计搜索出</a:t>
            </a:r>
            <a:r>
              <a:rPr lang="en-US" altLang="zh-CN" sz="2000" dirty="0"/>
              <a:t>1</a:t>
            </a:r>
            <a:r>
              <a:rPr lang="zh-CN" altLang="en-US" sz="2000" dirty="0"/>
              <a:t>到</a:t>
            </a:r>
            <a:r>
              <a:rPr lang="en-US" altLang="zh-CN" sz="2000" dirty="0"/>
              <a:t>100</a:t>
            </a:r>
            <a:r>
              <a:rPr lang="zh-CN" altLang="en-US" sz="2000" dirty="0"/>
              <a:t>间所有质数的程序。编程思路如下：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97567" y="4099389"/>
            <a:ext cx="1780186" cy="2152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40610" y="3953510"/>
            <a:ext cx="674624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 </a:t>
            </a:r>
            <a:r>
              <a:rPr lang="zh-CN" altLang="en-US" sz="2000" dirty="0"/>
              <a:t>区间设定为</a:t>
            </a:r>
            <a:r>
              <a:rPr lang="en-US" altLang="zh-CN" sz="2000" dirty="0"/>
              <a:t>1~100</a:t>
            </a:r>
            <a:r>
              <a:rPr lang="zh-CN" altLang="en-US" sz="2000" dirty="0"/>
              <a:t>的所有自然数；</a:t>
            </a:r>
            <a:endParaRPr lang="zh-CN" alt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/>
              <a:t> 通过外层循环，遍历范围内的数字，逐一提取进行判断；</a:t>
            </a:r>
            <a:endParaRPr lang="zh-CN" alt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/>
              <a:t> 通过内层循环，进行取余计算，判断是否为质数。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6297" y="1786093"/>
            <a:ext cx="4701053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编程练习</a:t>
            </a:r>
            <a:r>
              <a:rPr lang="en-US" altLang="zh-CN" sz="2400" dirty="0">
                <a:solidFill>
                  <a:srgbClr val="FF0000"/>
                </a:solidFill>
              </a:rPr>
              <a:t>3. </a:t>
            </a:r>
            <a:r>
              <a:rPr lang="zh-CN" altLang="en-US" sz="2400" dirty="0">
                <a:solidFill>
                  <a:srgbClr val="FF0000"/>
                </a:solidFill>
              </a:rPr>
              <a:t>利用</a:t>
            </a:r>
            <a:r>
              <a:rPr lang="en-US" altLang="zh-CN" sz="2400" dirty="0">
                <a:solidFill>
                  <a:srgbClr val="FF0000"/>
                </a:solidFill>
              </a:rPr>
              <a:t>for </a:t>
            </a:r>
            <a:r>
              <a:rPr lang="zh-CN" altLang="en-US" sz="2400" dirty="0">
                <a:solidFill>
                  <a:srgbClr val="FF0000"/>
                </a:solidFill>
              </a:rPr>
              <a:t>循环求质数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189967" y="3179444"/>
            <a:ext cx="1643528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编程代码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189" y="3795649"/>
            <a:ext cx="4605337" cy="25381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4117555"/>
            <a:ext cx="5026614" cy="18943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091953" y="3296538"/>
            <a:ext cx="21431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输出结果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281112" y="2475982"/>
            <a:ext cx="44862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#</a:t>
            </a:r>
            <a:r>
              <a:rPr lang="zh-CN" altLang="en-US" sz="2000" dirty="0"/>
              <a:t>以下代码输出</a:t>
            </a:r>
            <a:r>
              <a:rPr lang="en-US" altLang="zh-CN" sz="2000" dirty="0"/>
              <a:t>2~100</a:t>
            </a:r>
            <a:r>
              <a:rPr lang="zh-CN" altLang="en-US" sz="2000" dirty="0"/>
              <a:t>的质（素）数</a:t>
            </a:r>
            <a:r>
              <a:rPr lang="zh-CN" altLang="en-US" dirty="0"/>
              <a:t>：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分糖果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分糖果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3765" y="2006600"/>
            <a:ext cx="1065149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小楷同学正在学</a:t>
            </a:r>
            <a:r>
              <a:rPr lang="en-US" altLang="zh-CN" sz="2000" dirty="0"/>
              <a:t>Python</a:t>
            </a:r>
            <a:r>
              <a:rPr lang="zh-CN" altLang="en-US" sz="2000" dirty="0"/>
              <a:t>，他马上想到了可以利用</a:t>
            </a:r>
            <a:r>
              <a:rPr lang="en-US" altLang="zh-CN" sz="2000" dirty="0"/>
              <a:t>for</a:t>
            </a:r>
            <a:r>
              <a:rPr lang="zh-CN" altLang="en-US" sz="2000" dirty="0"/>
              <a:t>循环和</a:t>
            </a:r>
            <a:r>
              <a:rPr lang="en-US" altLang="zh-CN" sz="2000" dirty="0"/>
              <a:t>range</a:t>
            </a:r>
            <a:r>
              <a:rPr lang="zh-CN" altLang="en-US" sz="2000" dirty="0"/>
              <a:t>函数来编程计算。他的想法是：先从</a:t>
            </a:r>
            <a:r>
              <a:rPr lang="en-US" altLang="zh-CN" sz="2000" dirty="0"/>
              <a:t>0</a:t>
            </a:r>
            <a:r>
              <a:rPr lang="zh-CN" altLang="en-US" sz="2000" dirty="0"/>
              <a:t>开始，到</a:t>
            </a:r>
            <a:r>
              <a:rPr lang="en-US" altLang="zh-CN" sz="2000" dirty="0"/>
              <a:t>100</a:t>
            </a:r>
            <a:r>
              <a:rPr lang="zh-CN" altLang="en-US" sz="2000" dirty="0"/>
              <a:t>为止，生成一个序列，依次判断序列中的数是不是同时满足被</a:t>
            </a:r>
            <a:r>
              <a:rPr lang="en-US" altLang="zh-CN" sz="2000" dirty="0"/>
              <a:t>3</a:t>
            </a:r>
            <a:r>
              <a:rPr lang="zh-CN" altLang="en-US" sz="2000" dirty="0"/>
              <a:t>除余</a:t>
            </a:r>
            <a:r>
              <a:rPr lang="en-US" altLang="zh-CN" sz="2000" dirty="0"/>
              <a:t>2</a:t>
            </a:r>
            <a:r>
              <a:rPr lang="zh-CN" altLang="en-US" sz="2000" dirty="0"/>
              <a:t>，被</a:t>
            </a:r>
            <a:r>
              <a:rPr lang="en-US" altLang="zh-CN" sz="2000" dirty="0"/>
              <a:t>5</a:t>
            </a:r>
            <a:r>
              <a:rPr lang="zh-CN" altLang="en-US" sz="2000" dirty="0"/>
              <a:t>除余</a:t>
            </a:r>
            <a:r>
              <a:rPr lang="en-US" altLang="zh-CN" sz="2000" dirty="0"/>
              <a:t>3</a:t>
            </a:r>
            <a:r>
              <a:rPr lang="zh-CN" altLang="en-US" sz="2000" dirty="0"/>
              <a:t>，被</a:t>
            </a:r>
            <a:r>
              <a:rPr lang="en-US" altLang="zh-CN" sz="2000" dirty="0"/>
              <a:t>7</a:t>
            </a:r>
            <a:r>
              <a:rPr lang="zh-CN" altLang="en-US" sz="2000" dirty="0"/>
              <a:t>除余</a:t>
            </a:r>
            <a:r>
              <a:rPr lang="en-US" altLang="zh-CN" sz="2000" dirty="0"/>
              <a:t>2</a:t>
            </a:r>
            <a:r>
              <a:rPr lang="zh-CN" altLang="en-US" sz="2000" dirty="0"/>
              <a:t>这三个条件。如果满足，就是要找的数，把这个数打印出来，如图所示：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1258" y="3635675"/>
            <a:ext cx="4069483" cy="28293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76716" y="2959298"/>
            <a:ext cx="5981083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怎样快速完成复制呢？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分糖果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99878" y="1988779"/>
            <a:ext cx="2544107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小楷同学编写的程序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9735" y="1988780"/>
            <a:ext cx="7200900" cy="1238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48848" y="4230999"/>
            <a:ext cx="8467725" cy="2063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）使用</a:t>
            </a:r>
            <a:r>
              <a:rPr lang="en-US" altLang="zh-CN" sz="2200" dirty="0"/>
              <a:t>range</a:t>
            </a:r>
            <a:r>
              <a:rPr lang="zh-CN" altLang="en-US" sz="2200" dirty="0"/>
              <a:t>函数，生成</a:t>
            </a:r>
            <a:r>
              <a:rPr lang="en-US" altLang="zh-CN" sz="2200" dirty="0"/>
              <a:t>0~100</a:t>
            </a:r>
            <a:r>
              <a:rPr lang="zh-CN" altLang="en-US" sz="2200" dirty="0"/>
              <a:t>的序列。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）使用</a:t>
            </a:r>
            <a:r>
              <a:rPr lang="en-US" altLang="zh-CN" sz="2200" dirty="0"/>
              <a:t>for</a:t>
            </a:r>
            <a:r>
              <a:rPr lang="zh-CN" altLang="en-US" sz="2200" dirty="0"/>
              <a:t>循环遍历序列，当数列中的元素同时满足被</a:t>
            </a:r>
            <a:r>
              <a:rPr lang="en-US" altLang="zh-CN" sz="2200" dirty="0"/>
              <a:t>3</a:t>
            </a:r>
            <a:r>
              <a:rPr lang="zh-CN" altLang="en-US" sz="2200" dirty="0"/>
              <a:t>除余</a:t>
            </a:r>
            <a:r>
              <a:rPr lang="en-US" altLang="zh-CN" sz="2200" dirty="0"/>
              <a:t>2</a:t>
            </a:r>
            <a:r>
              <a:rPr lang="zh-CN" altLang="en-US" sz="2200" dirty="0"/>
              <a:t>，被</a:t>
            </a:r>
            <a:r>
              <a:rPr lang="en-US" altLang="zh-CN" sz="2200" dirty="0"/>
              <a:t>5</a:t>
            </a:r>
            <a:r>
              <a:rPr lang="zh-CN" altLang="en-US" sz="2200" dirty="0"/>
              <a:t>除余</a:t>
            </a:r>
            <a:r>
              <a:rPr lang="en-US" altLang="zh-CN" sz="2200" dirty="0"/>
              <a:t>3</a:t>
            </a:r>
            <a:r>
              <a:rPr lang="zh-CN" altLang="en-US" sz="2200" dirty="0"/>
              <a:t>，被</a:t>
            </a:r>
            <a:r>
              <a:rPr lang="en-US" altLang="zh-CN" sz="2200" dirty="0"/>
              <a:t>7</a:t>
            </a:r>
            <a:r>
              <a:rPr lang="zh-CN" altLang="en-US" sz="2200" dirty="0"/>
              <a:t>除余</a:t>
            </a:r>
            <a:r>
              <a:rPr lang="en-US" altLang="zh-CN" sz="2200" dirty="0"/>
              <a:t>2</a:t>
            </a:r>
            <a:r>
              <a:rPr lang="zh-CN" altLang="en-US" sz="2200" dirty="0"/>
              <a:t>，就打印出来。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3</a:t>
            </a:r>
            <a:r>
              <a:rPr lang="zh-CN" altLang="en-US" sz="2200" dirty="0"/>
              <a:t>）取余运算的运算符是</a:t>
            </a:r>
            <a:r>
              <a:rPr lang="en-US" altLang="zh-CN" sz="2200" dirty="0"/>
              <a:t>%</a:t>
            </a:r>
            <a:r>
              <a:rPr lang="zh-CN" altLang="en-US" sz="2200" dirty="0"/>
              <a:t>。</a:t>
            </a:r>
            <a:endParaRPr lang="zh-CN" altLang="en-US" sz="2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496060" y="3536122"/>
            <a:ext cx="15240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编程逻辑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分糖果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6330" y="2374265"/>
            <a:ext cx="1033462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小明同学看了小楷的程序就说，这里循环了</a:t>
            </a:r>
            <a:r>
              <a:rPr lang="en-US" altLang="zh-CN" sz="2200" dirty="0"/>
              <a:t>100</a:t>
            </a:r>
            <a:r>
              <a:rPr lang="zh-CN" altLang="en-US" sz="2200" dirty="0"/>
              <a:t>次计算速度会慢。可以减少循环数来提高计算效率。除以</a:t>
            </a:r>
            <a:r>
              <a:rPr lang="en-US" altLang="zh-CN" sz="2200" dirty="0"/>
              <a:t>7</a:t>
            </a:r>
            <a:r>
              <a:rPr lang="zh-CN" altLang="en-US" sz="2200" dirty="0"/>
              <a:t>余</a:t>
            </a:r>
            <a:r>
              <a:rPr lang="en-US" altLang="zh-CN" sz="2200" dirty="0"/>
              <a:t>2</a:t>
            </a:r>
            <a:r>
              <a:rPr lang="zh-CN" altLang="en-US" sz="2200" dirty="0"/>
              <a:t>，那么数字一定在</a:t>
            </a:r>
            <a:r>
              <a:rPr lang="en-US" altLang="zh-CN" sz="2200" dirty="0"/>
              <a:t>2</a:t>
            </a:r>
            <a:r>
              <a:rPr lang="zh-CN" altLang="en-US" sz="2200" dirty="0"/>
              <a:t>， </a:t>
            </a:r>
            <a:r>
              <a:rPr lang="en-US" altLang="zh-CN" sz="2200" dirty="0"/>
              <a:t>2+7</a:t>
            </a:r>
            <a:r>
              <a:rPr lang="zh-CN" altLang="en-US" sz="2200" dirty="0"/>
              <a:t>，</a:t>
            </a:r>
            <a:r>
              <a:rPr lang="en-US" altLang="zh-CN" sz="2200" dirty="0"/>
              <a:t>2+7+7……</a:t>
            </a:r>
            <a:r>
              <a:rPr lang="zh-CN" altLang="en-US" sz="2200" dirty="0"/>
              <a:t>之中，所以这样来编程，循环量会少了许多：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122" y="4462780"/>
            <a:ext cx="4467225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分糖果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53235" y="3203575"/>
            <a:ext cx="761238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）小楷和小明编程的方法正确吗？谁的思路更好呢？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）小楷说计算出来的糖果数目少了，问题在哪里呢？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3</a:t>
            </a:r>
            <a:r>
              <a:rPr lang="zh-CN" altLang="en-US" sz="2200" dirty="0"/>
              <a:t>）动手完成编程，计算出合理的糖果数。</a:t>
            </a:r>
            <a:endParaRPr lang="zh-CN" altLang="en-US" sz="2200" dirty="0"/>
          </a:p>
        </p:txBody>
      </p:sp>
      <p:sp>
        <p:nvSpPr>
          <p:cNvPr id="6" name="文本框 5"/>
          <p:cNvSpPr txBox="1"/>
          <p:nvPr/>
        </p:nvSpPr>
        <p:spPr>
          <a:xfrm>
            <a:off x="968375" y="2315516"/>
            <a:ext cx="10667999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两名同学的程序运行结果都是</a:t>
            </a:r>
            <a:r>
              <a:rPr lang="en-US" altLang="zh-CN" sz="2200" dirty="0"/>
              <a:t>23</a:t>
            </a:r>
            <a:r>
              <a:rPr lang="zh-CN" altLang="en-US" sz="2200" dirty="0"/>
              <a:t>，但是小楷说这个结果不对，同学们也来参与计算吧：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5007" y="418176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3.1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程序的描述方式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9299" y="2390496"/>
            <a:ext cx="10462926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程序的描述方式主要有</a:t>
            </a:r>
            <a:r>
              <a:rPr lang="zh-CN" altLang="en-US" sz="2000" dirty="0">
                <a:solidFill>
                  <a:srgbClr val="FF0000"/>
                </a:solidFill>
              </a:rPr>
              <a:t>自然语言、流程图、伪代码</a:t>
            </a:r>
            <a:r>
              <a:rPr lang="zh-CN" altLang="en-US" sz="2000" dirty="0"/>
              <a:t>等。自然语言描述是指使用人类语言直接描述程序，其特定是灵活自然，但是容易出现二义性。程序流程图使用特定图形、流程线和文字说明来描述程序的基本操作和控制流程，是程序分析和过程描述的基本方式，适用于规模较小的程序。伪代码是介于自然语言与编程语言之间的一种程序描述语言，独立于具体的编程语言，在保存程序结构的情况下描述程序逻辑。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9490" y="4510669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3" y="1036718"/>
            <a:ext cx="10624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流程图（</a:t>
            </a: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Flow Chart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）表示法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3120" y="2616200"/>
            <a:ext cx="109131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流程图体现了抽象的计算思维，是描述算法和程序执行过程的好方法。将一个事件发生的整个过程抽象成为各个步骤，利用特定的图形符号加上说明，简明地描述各步骤之间的关系。流程图是最常见的算法图形化表达，它使用美国国家标准化协会</a:t>
            </a:r>
            <a:r>
              <a:rPr lang="en-US" altLang="zh-CN" sz="2000" dirty="0"/>
              <a:t>(ANSI)</a:t>
            </a:r>
            <a:r>
              <a:rPr lang="zh-CN" altLang="en-US" sz="2000" dirty="0"/>
              <a:t>规定的一组几何图形描述算法，在图形上使用简明的文字和符号表示各种不同性质的操作，用流程线指示算法的执行方向。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5867" y="455446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10539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流程图（</a:t>
            </a: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Flow Chart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）表示法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2324" y="2059109"/>
            <a:ext cx="3768117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常见的流程图符号如图。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7754" y="3022328"/>
            <a:ext cx="6010275" cy="27187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02649" y="837438"/>
            <a:ext cx="10186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流程图（</a:t>
            </a: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Flow Chart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）表示法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2355" y="2299970"/>
            <a:ext cx="10661015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起止框：表示算法的开始或结束；</a:t>
            </a:r>
            <a:endParaRPr lang="zh-CN" alt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判断框：表示对一个给定的条件进行判断。它有一个入口，两个出口，分别对应条件成立与否，算法的不同执行方向；</a:t>
            </a:r>
            <a:endParaRPr lang="zh-CN" alt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输入输出框：表示算法的输入、输出操作；</a:t>
            </a:r>
            <a:endParaRPr lang="zh-CN" alt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处理框：表示一般的处理操作，如计算、赋值等；</a:t>
            </a:r>
            <a:endParaRPr lang="zh-CN" alt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注释框：非算法部分，用于帮助理解算法；</a:t>
            </a:r>
            <a:endParaRPr lang="zh-CN" alt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 流程线：用流程线连接各框图，表示算法的执行顺序；</a:t>
            </a:r>
            <a:endParaRPr lang="zh-CN" alt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 连接点：连接点总是成对出现，同一对连接点标注相同的数字或文字，用于将画在不同地方的流程线连接起来，从而避免流程线的交叉或过长，使流程图清晰。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1002649" y="1734737"/>
            <a:ext cx="6162674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各流程图符号具体含义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24866" y="2825197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循环语句</a:t>
            </a:r>
            <a:endParaRPr lang="zh-CN" altLang="en-US" sz="28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90165" y="3617595"/>
            <a:ext cx="497967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基本</a:t>
            </a:r>
            <a:r>
              <a:rPr lang="en-US" altLang="zh-CN" sz="2200" dirty="0"/>
              <a:t>for </a:t>
            </a:r>
            <a:r>
              <a:rPr lang="zh-CN" altLang="en-US" sz="2200" dirty="0"/>
              <a:t>循环、扩展</a:t>
            </a:r>
            <a:r>
              <a:rPr lang="en-US" altLang="zh-CN" sz="2200" dirty="0"/>
              <a:t>for</a:t>
            </a:r>
            <a:r>
              <a:rPr lang="zh-CN" altLang="en-US" sz="2200" dirty="0"/>
              <a:t>循环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2324866" y="4280107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分糖果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897551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棋盘麦粒问题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9185" y="2099090"/>
            <a:ext cx="10496550" cy="3586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在印度有一个古老的传说：舍罕王打算奖赏国际象棋的发明人</a:t>
            </a:r>
            <a:r>
              <a:rPr lang="en-US" altLang="zh-CN" sz="2200" dirty="0"/>
              <a:t>——</a:t>
            </a:r>
            <a:r>
              <a:rPr lang="zh-CN" altLang="en-US" sz="2200" dirty="0"/>
              <a:t>宰相西萨 </a:t>
            </a:r>
            <a:r>
              <a:rPr lang="en-US" altLang="zh-CN" sz="2200" dirty="0"/>
              <a:t>· </a:t>
            </a:r>
            <a:r>
              <a:rPr lang="zh-CN" altLang="en-US" sz="2200" dirty="0"/>
              <a:t>班 </a:t>
            </a:r>
            <a:r>
              <a:rPr lang="en-US" altLang="zh-CN" sz="2200" dirty="0"/>
              <a:t>· </a:t>
            </a:r>
            <a:r>
              <a:rPr lang="zh-CN" altLang="en-US" sz="2200" dirty="0"/>
              <a:t>达依尔。国王问他想要什么，他对国王说：“陛下，请您在这张棋盘的第</a:t>
            </a:r>
            <a:r>
              <a:rPr lang="en-US" altLang="zh-CN" sz="2200" dirty="0"/>
              <a:t>1</a:t>
            </a:r>
            <a:r>
              <a:rPr lang="zh-CN" altLang="en-US" sz="2200" dirty="0"/>
              <a:t>个小格里，赏给我</a:t>
            </a:r>
            <a:r>
              <a:rPr lang="en-US" altLang="zh-CN" sz="2200" dirty="0"/>
              <a:t>1</a:t>
            </a:r>
            <a:r>
              <a:rPr lang="zh-CN" altLang="en-US" sz="2200" dirty="0"/>
              <a:t>粒麦子，在第</a:t>
            </a:r>
            <a:r>
              <a:rPr lang="en-US" altLang="zh-CN" sz="2200" dirty="0"/>
              <a:t>2</a:t>
            </a:r>
            <a:r>
              <a:rPr lang="zh-CN" altLang="en-US" sz="2200" dirty="0"/>
              <a:t>个小格里给</a:t>
            </a:r>
            <a:r>
              <a:rPr lang="en-US" altLang="zh-CN" sz="2200" dirty="0"/>
              <a:t>2</a:t>
            </a:r>
            <a:r>
              <a:rPr lang="zh-CN" altLang="en-US" sz="2200" dirty="0"/>
              <a:t>粒，第</a:t>
            </a:r>
            <a:r>
              <a:rPr lang="en-US" altLang="zh-CN" sz="2200" dirty="0"/>
              <a:t>3</a:t>
            </a:r>
            <a:r>
              <a:rPr lang="zh-CN" altLang="en-US" sz="2200" dirty="0"/>
              <a:t>小格给</a:t>
            </a:r>
            <a:r>
              <a:rPr lang="en-US" altLang="zh-CN" sz="2200" dirty="0"/>
              <a:t>4</a:t>
            </a:r>
            <a:r>
              <a:rPr lang="zh-CN" altLang="en-US" sz="2200" dirty="0"/>
              <a:t>粒，以后每一小格都比前一小格加一倍。请您把这样摆满棋盘上所有的</a:t>
            </a:r>
            <a:r>
              <a:rPr lang="en-US" altLang="zh-CN" sz="2200" dirty="0"/>
              <a:t>64</a:t>
            </a:r>
            <a:r>
              <a:rPr lang="zh-CN" altLang="en-US" sz="2200" dirty="0"/>
              <a:t>格的麦粒，都赏给您的仆人吧！”国王觉得这要求太容易满足了，就命令给他这些麦粒。当人们把一袋一袋的麦子搬来开始计数时，国王才发现：就是把全印度的麦粒全拿来，也满足不了那位宰相的要求。这就是著名的棋盘麦粒问题。那么，宰相要求得到的麦粒到底有多少呢？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80015" y="2014078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循环语句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43397" y="3105564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88218" y="4385767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61392" y="3360199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分糖果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17901" y="4555447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6000" y="2255947"/>
            <a:ext cx="9506968" cy="11413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请编程计算一下吧。画出解决棋盘麦粒问题的流程图，并完成</a:t>
            </a:r>
            <a:r>
              <a:rPr lang="en-US" altLang="zh-CN" sz="24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代码的编写</a:t>
            </a:r>
            <a:endParaRPr lang="zh-CN" altLang="en-US" sz="24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2536" y="900522"/>
            <a:ext cx="1061027" cy="20486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55" y="3674016"/>
            <a:ext cx="5772150" cy="2698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813" y="3182662"/>
            <a:ext cx="721747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循环语句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循环语句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00125" y="2057556"/>
            <a:ext cx="10687050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循环语句就是允许重复执行一个语句或语句组多次。 </a:t>
            </a:r>
            <a:r>
              <a:rPr lang="en-US" altLang="zh-CN" sz="2200" dirty="0"/>
              <a:t>Python</a:t>
            </a:r>
            <a:r>
              <a:rPr lang="zh-CN" altLang="en-US" sz="2200" dirty="0"/>
              <a:t>语言中，循环语句的执行逻辑如图所示：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8464" y="2743200"/>
            <a:ext cx="4770372" cy="36021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循环语句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8200" y="2390886"/>
            <a:ext cx="10687050" cy="257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根据循环执行的次数，循环可以分为</a:t>
            </a:r>
            <a:r>
              <a:rPr lang="zh-CN" altLang="en-US" sz="2200" dirty="0">
                <a:solidFill>
                  <a:srgbClr val="FF0000"/>
                </a:solidFill>
              </a:rPr>
              <a:t>确定次数循环</a:t>
            </a:r>
            <a:r>
              <a:rPr lang="zh-CN" altLang="en-US" sz="2200" dirty="0"/>
              <a:t>和</a:t>
            </a:r>
            <a:r>
              <a:rPr lang="zh-CN" altLang="en-US" sz="2200" dirty="0">
                <a:solidFill>
                  <a:srgbClr val="FF0000"/>
                </a:solidFill>
              </a:rPr>
              <a:t>非确定次数循环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确定次数的循环</a:t>
            </a:r>
            <a:r>
              <a:rPr lang="zh-CN" altLang="en-US" sz="2200" dirty="0"/>
              <a:t>指循环体对循环次数有明确的指定，一般称为遍历循环。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非确定次数循环</a:t>
            </a:r>
            <a:r>
              <a:rPr lang="zh-CN" altLang="en-US" sz="2200" dirty="0"/>
              <a:t>指程序不确定循环体可能执行的次数，是一种需要根据判断条件执行循环体的无限循环。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 </a:t>
            </a:r>
            <a:r>
              <a:rPr lang="en-US" altLang="zh-CN" sz="2200" dirty="0"/>
              <a:t>Python </a:t>
            </a:r>
            <a:r>
              <a:rPr lang="zh-CN" altLang="en-US" sz="2200" dirty="0"/>
              <a:t>提供了</a:t>
            </a:r>
            <a:r>
              <a:rPr lang="en-US" altLang="zh-CN" sz="2200" dirty="0"/>
              <a:t>for</a:t>
            </a:r>
            <a:r>
              <a:rPr lang="zh-CN" altLang="en-US" sz="2200" dirty="0"/>
              <a:t>循环和</a:t>
            </a:r>
            <a:r>
              <a:rPr lang="en-US" altLang="zh-CN" sz="2200" dirty="0"/>
              <a:t>while</a:t>
            </a:r>
            <a:r>
              <a:rPr lang="zh-CN" altLang="en-US" sz="2200" dirty="0"/>
              <a:t>循环，还允许进行复杂的嵌套循环。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2132" y="426748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基本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7615" y="1896027"/>
            <a:ext cx="619694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基本语法：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49" y="3561422"/>
            <a:ext cx="4781550" cy="962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71072" y="2634382"/>
            <a:ext cx="1024030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通过</a:t>
            </a:r>
            <a:r>
              <a:rPr lang="en-US" altLang="zh-CN" sz="2000" dirty="0"/>
              <a:t>for</a:t>
            </a:r>
            <a:r>
              <a:rPr lang="zh-CN" altLang="en-US" sz="2000" dirty="0"/>
              <a:t>循环实现遍历循环，可以遍历一个序列结构。 </a:t>
            </a:r>
            <a:r>
              <a:rPr lang="en-US" altLang="zh-CN" sz="2000" dirty="0"/>
              <a:t>for </a:t>
            </a:r>
            <a:r>
              <a:rPr lang="zh-CN" altLang="en-US" sz="2000" dirty="0"/>
              <a:t>循环的基本语法格式如下：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913469" y="4951376"/>
            <a:ext cx="10678455" cy="96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上述格式中，循环变量用于存放从序列结构中读取出来的元素，待遍历的序列结构可以是字符串、列表、元组、字典、集合、文件等。适用于可遍历的序列可以是任何有顺序的数据结构串。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基本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5847" y="1982537"/>
            <a:ext cx="10240305" cy="96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in</a:t>
            </a:r>
            <a:r>
              <a:rPr lang="zh-CN" altLang="en-US" sz="2000" dirty="0"/>
              <a:t>是运算符，依次读取序列中的元素。语句块指的是具有相同缩进格式的多行代码。语句块由于和循环结构联用，又被称为循环体。如图所示：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8254" y="3029823"/>
            <a:ext cx="2816846" cy="358589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33575" y="5923403"/>
            <a:ext cx="24765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for</a:t>
            </a:r>
            <a:r>
              <a:rPr lang="zh-CN" altLang="en-US" sz="2000" dirty="0"/>
              <a:t>循环的执行逻辑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357" y="4270439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基本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5847" y="2453072"/>
            <a:ext cx="10240305" cy="1422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遍历循环就是从遍历结构中逐一提取元素，放在循环变量中，对于所提取的每个元素执行一次循环体语句块。可以这样来理解：遍历就是不重复，不遗漏，逐个走遍。遍历结构可以是字符串、列表、文件、组合数据类型等，也可以是</a:t>
            </a:r>
            <a:r>
              <a:rPr lang="en-US" altLang="zh-CN" sz="2000" dirty="0"/>
              <a:t>rang()</a:t>
            </a:r>
            <a:r>
              <a:rPr lang="zh-CN" altLang="en-US" sz="2000" dirty="0"/>
              <a:t>函数。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975847" y="3970778"/>
            <a:ext cx="10586543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range() </a:t>
            </a:r>
            <a:r>
              <a:rPr lang="zh-CN" altLang="en-US" sz="2000" dirty="0"/>
              <a:t>函数是</a:t>
            </a:r>
            <a:r>
              <a:rPr lang="en-US" altLang="zh-CN" sz="2000" dirty="0"/>
              <a:t>Python</a:t>
            </a:r>
            <a:r>
              <a:rPr lang="zh-CN" altLang="en-US" sz="2000" dirty="0"/>
              <a:t>的常用内置函数，用于生成一系列连续整数，多用于</a:t>
            </a:r>
            <a:r>
              <a:rPr lang="en-US" altLang="zh-CN" sz="2000" dirty="0"/>
              <a:t>for </a:t>
            </a:r>
            <a:r>
              <a:rPr lang="zh-CN" altLang="en-US" sz="2000" dirty="0"/>
              <a:t>循环中。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5966" y="4565714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3337</Words>
  <Application>WPS 演示</Application>
  <PresentationFormat>宽屏</PresentationFormat>
  <Paragraphs>189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Wingdings</vt:lpstr>
      <vt:lpstr>方正有猫在_GBK</vt:lpstr>
      <vt:lpstr>方正卡通简体</vt:lpstr>
      <vt:lpstr>Arial</vt:lpstr>
      <vt:lpstr>微软雅黑</vt:lpstr>
      <vt:lpstr>Arial Unicode MS</vt:lpstr>
      <vt:lpstr>等线</vt:lpstr>
      <vt:lpstr>FZLANTY_XIANJW--GB1-0</vt:lpstr>
      <vt:lpstr>Segoe Print</vt:lpstr>
      <vt:lpstr>Calibri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lihuan</cp:lastModifiedBy>
  <cp:revision>388</cp:revision>
  <dcterms:created xsi:type="dcterms:W3CDTF">2017-12-03T06:36:00Z</dcterms:created>
  <dcterms:modified xsi:type="dcterms:W3CDTF">2021-03-25T07:51:32Z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92B465C2DA114CC0B561BB816C221182</vt:lpwstr>
  </property>
</Properties>
</file>