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643" r:id="rId9"/>
    <p:sldId id="644" r:id="rId10"/>
    <p:sldId id="627" r:id="rId11"/>
    <p:sldId id="645" r:id="rId12"/>
    <p:sldId id="646" r:id="rId13"/>
    <p:sldId id="621" r:id="rId14"/>
    <p:sldId id="647" r:id="rId15"/>
    <p:sldId id="648" r:id="rId16"/>
    <p:sldId id="326" r:id="rId17"/>
    <p:sldId id="364" r:id="rId18"/>
    <p:sldId id="649" r:id="rId19"/>
    <p:sldId id="650" r:id="rId20"/>
    <p:sldId id="651" r:id="rId21"/>
    <p:sldId id="652" r:id="rId22"/>
    <p:sldId id="653" r:id="rId23"/>
    <p:sldId id="654" r:id="rId24"/>
    <p:sldId id="502" r:id="rId25"/>
    <p:sldId id="626" r:id="rId26"/>
    <p:sldId id="299" r:id="rId27"/>
    <p:sldId id="503" r:id="rId28"/>
    <p:sldId id="567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220"/>
        <p:guide pos="230"/>
        <p:guide pos="7449"/>
        <p:guide orient="horz" pos="561"/>
        <p:guide orient="horz" pos="691"/>
        <p:guide orient="horz" pos="3971"/>
        <p:guide orient="horz" pos="3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311127" y="2518329"/>
            <a:ext cx="7123814" cy="1579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猜拳小游戏</a:t>
            </a:r>
            <a:endParaRPr lang="zh-CN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特殊的二分支选择结构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8700" y="2381996"/>
            <a:ext cx="62007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观察下面这一复杂点的语句，分析它的运行结果。</a:t>
            </a:r>
            <a:endParaRPr lang="zh-CN" altLang="en-US" sz="2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200149" y="4660587"/>
            <a:ext cx="9591675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实际的运行结果是</a:t>
            </a:r>
            <a:r>
              <a:rPr lang="en-US" altLang="zh-CN" sz="2200" dirty="0"/>
              <a:t>9</a:t>
            </a:r>
            <a:r>
              <a:rPr lang="zh-CN" altLang="en-US" sz="2200" dirty="0"/>
              <a:t>，原因是赋值运算符优先级低。该语句先做了选择判断，取得返回值后，再赋值给变量</a:t>
            </a:r>
            <a:r>
              <a:rPr lang="en-US" altLang="zh-CN" sz="2200" dirty="0"/>
              <a:t>b</a:t>
            </a:r>
            <a:r>
              <a:rPr lang="zh-CN" altLang="en-US" sz="2200" dirty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775" y="3155637"/>
            <a:ext cx="436245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多分支选择结构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818" y="1982537"/>
            <a:ext cx="10926106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多分支选择结构为编程提供了更多的选择，可以实现更复杂些的逻辑。 </a:t>
            </a:r>
            <a:r>
              <a:rPr lang="en-US" altLang="zh-CN" sz="2000" dirty="0"/>
              <a:t>Python</a:t>
            </a:r>
            <a:r>
              <a:rPr lang="zh-CN" altLang="en-US" sz="2000" dirty="0"/>
              <a:t>使用</a:t>
            </a:r>
            <a:r>
              <a:rPr lang="en-US" altLang="zh-CN" sz="2000" dirty="0"/>
              <a:t>if...</a:t>
            </a:r>
            <a:r>
              <a:rPr lang="en-US" altLang="zh-CN" sz="2000" dirty="0" err="1"/>
              <a:t>elif</a:t>
            </a:r>
            <a:r>
              <a:rPr lang="en-US" altLang="zh-CN" sz="2000" dirty="0"/>
              <a:t>...else</a:t>
            </a:r>
            <a:r>
              <a:rPr lang="zh-CN" altLang="en-US" sz="2000" dirty="0"/>
              <a:t>语句描述多分支选择结构，多分支选择结构的语法为：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22992" y="4963168"/>
            <a:ext cx="10411757" cy="142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其中，关键字 </a:t>
            </a:r>
            <a:r>
              <a:rPr lang="en-US" altLang="zh-CN" sz="2000" dirty="0" err="1"/>
              <a:t>elif</a:t>
            </a:r>
            <a:r>
              <a:rPr lang="en-US" altLang="zh-CN" sz="2000" dirty="0"/>
              <a:t> </a:t>
            </a:r>
            <a:r>
              <a:rPr lang="zh-CN" altLang="en-US" sz="2000" dirty="0"/>
              <a:t>是 </a:t>
            </a:r>
            <a:r>
              <a:rPr lang="en-US" altLang="zh-CN" sz="2000" dirty="0"/>
              <a:t>else if</a:t>
            </a:r>
            <a:r>
              <a:rPr lang="zh-CN" altLang="en-US" sz="2000" dirty="0"/>
              <a:t>的缩写。多分支选择结构通常用于设置同一个判断条件的多条执行路径。程序依次根据第一个结果为</a:t>
            </a:r>
            <a:r>
              <a:rPr lang="en-US" altLang="zh-CN" sz="2000" dirty="0"/>
              <a:t>True</a:t>
            </a:r>
            <a:r>
              <a:rPr lang="zh-CN" altLang="en-US" sz="2000" dirty="0"/>
              <a:t>的条件，执行该条件下的语句块，结束后跳过整个</a:t>
            </a:r>
            <a:r>
              <a:rPr lang="en-US" altLang="zh-CN" sz="2000" dirty="0"/>
              <a:t>if...</a:t>
            </a:r>
            <a:r>
              <a:rPr lang="en-US" altLang="zh-CN" sz="2000" dirty="0" err="1"/>
              <a:t>elif</a:t>
            </a:r>
            <a:r>
              <a:rPr lang="en-US" altLang="zh-CN" sz="2000" dirty="0"/>
              <a:t>...else</a:t>
            </a:r>
            <a:r>
              <a:rPr lang="zh-CN" altLang="en-US" sz="2000" dirty="0"/>
              <a:t>结构，执行后面的语句。如果没有任何条件成立， </a:t>
            </a:r>
            <a:r>
              <a:rPr lang="en-US" altLang="zh-CN" sz="2000" dirty="0"/>
              <a:t>else</a:t>
            </a:r>
            <a:r>
              <a:rPr lang="zh-CN" altLang="en-US" sz="2000" dirty="0"/>
              <a:t>下面的语句块将被执行。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7675" y="3115407"/>
            <a:ext cx="2862261" cy="1761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多分支选择结构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468" y="2633412"/>
            <a:ext cx="534445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多分支选择结构的流程图如图所示。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967" y="2205969"/>
            <a:ext cx="4890458" cy="43394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多分支选择结构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940" y="2058670"/>
            <a:ext cx="1034796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编程练习：学校考试成绩采用的等级制。试编写程序，利用多分支选择结构，实现将录入的成绩从</a:t>
            </a:r>
            <a:r>
              <a:rPr lang="zh-CN" altLang="en-US" sz="2200" dirty="0">
                <a:solidFill>
                  <a:srgbClr val="FF0000"/>
                </a:solidFill>
              </a:rPr>
              <a:t>百分制转换到等级制。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0" y="3165475"/>
            <a:ext cx="3343275" cy="3424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0" y="2709545"/>
            <a:ext cx="3352165" cy="4933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95140" y="4232711"/>
            <a:ext cx="14097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程序代码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石头剪刀布游戏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3653" y="2006559"/>
            <a:ext cx="10496549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任务要求</a:t>
            </a:r>
            <a:r>
              <a:rPr lang="zh-CN" altLang="en-US" sz="2000" dirty="0"/>
              <a:t>：设计一个石头剪刀布的猜拳小游戏，要求有一定的交互性和参与体验性。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23653" y="2664345"/>
            <a:ext cx="823053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实践任务</a:t>
            </a:r>
            <a:r>
              <a:rPr lang="en-US" altLang="zh-CN" sz="2000" dirty="0"/>
              <a:t>1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srgbClr val="FF0000"/>
                </a:solidFill>
              </a:rPr>
              <a:t>设计出拳过程</a:t>
            </a:r>
            <a:r>
              <a:rPr lang="zh-CN" altLang="en-US" sz="2000" dirty="0"/>
              <a:t>。计算机固定出拳，参与者通过键盘输入。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0" y="3865542"/>
            <a:ext cx="3328987" cy="2444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4147502"/>
            <a:ext cx="4857750" cy="21526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91450" y="3331021"/>
            <a:ext cx="20574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724150" y="3269388"/>
            <a:ext cx="219075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7870" y="1949877"/>
            <a:ext cx="10154582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实践任务</a:t>
            </a:r>
            <a:r>
              <a:rPr lang="en-US" altLang="zh-CN" sz="2000" dirty="0"/>
              <a:t>2</a:t>
            </a:r>
            <a:r>
              <a:rPr lang="zh-CN" altLang="en-US" sz="2000" dirty="0"/>
              <a:t>：设计</a:t>
            </a:r>
            <a:r>
              <a:rPr lang="zh-CN" altLang="en-US" sz="2000" dirty="0">
                <a:solidFill>
                  <a:srgbClr val="FF0000"/>
                </a:solidFill>
              </a:rPr>
              <a:t>完整的出拳猜拳游戏过程</a:t>
            </a:r>
            <a:r>
              <a:rPr lang="zh-CN" altLang="en-US" sz="2000" dirty="0"/>
              <a:t>。计算机随机出拳，参与者通过键盘输入。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254240" y="2909569"/>
            <a:ext cx="20574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62388" y="3875315"/>
            <a:ext cx="219075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参考程序代码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0114" y="2658671"/>
            <a:ext cx="2496481" cy="3436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25" y="3522490"/>
            <a:ext cx="4143375" cy="2657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14" y="6094986"/>
            <a:ext cx="2496481" cy="1789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7870" y="1949877"/>
            <a:ext cx="1015458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实践任务</a:t>
            </a:r>
            <a:r>
              <a:rPr lang="en-US" altLang="zh-CN" sz="2200" dirty="0"/>
              <a:t>3</a:t>
            </a:r>
            <a:r>
              <a:rPr lang="zh-CN" altLang="en-US" sz="2200" dirty="0"/>
              <a:t>：使用</a:t>
            </a:r>
            <a:r>
              <a:rPr lang="zh-CN" altLang="en-US" sz="2200" dirty="0">
                <a:solidFill>
                  <a:srgbClr val="FF0000"/>
                </a:solidFill>
              </a:rPr>
              <a:t>分支嵌套流程</a:t>
            </a:r>
            <a:endParaRPr lang="zh-CN" altLang="en-US" sz="2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595755" y="3388995"/>
            <a:ext cx="914717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上个猜拳的小程序使用的是穷举法，这样在情况多的时候容易造成遗漏，因此针对该缺点做出改进，先列举出玩家出拳的所有情况，再根据计算机的出拳进行结果判断，即</a:t>
            </a:r>
            <a:r>
              <a:rPr lang="zh-CN" altLang="en-US" sz="2200" dirty="0">
                <a:solidFill>
                  <a:srgbClr val="FF0000"/>
                </a:solidFill>
              </a:rPr>
              <a:t>分支嵌套。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3281" y="4506882"/>
            <a:ext cx="1780186" cy="21520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9193" y="2727765"/>
            <a:ext cx="14478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任务分析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2339" y="1889419"/>
            <a:ext cx="3472737" cy="4714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86" y="1888960"/>
            <a:ext cx="2832959" cy="24717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8839" y="2385135"/>
            <a:ext cx="20002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参考代码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145" y="4597522"/>
            <a:ext cx="2760612" cy="184503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620250" y="3796166"/>
            <a:ext cx="16097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运行结果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9089" y="1879894"/>
            <a:ext cx="3472737" cy="4714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22" y="2506345"/>
            <a:ext cx="3673568" cy="32051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8839" y="2385135"/>
            <a:ext cx="20002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参考代码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95776" y="2959298"/>
            <a:ext cx="6362024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怎样实现石头剪刀布游戏呢？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468" y="1758035"/>
            <a:ext cx="1015458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4</a:t>
            </a:r>
            <a:r>
              <a:rPr lang="zh-CN" altLang="en-US" sz="2200" dirty="0"/>
              <a:t>：</a:t>
            </a:r>
            <a:endParaRPr lang="zh-CN" altLang="en-US" sz="2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381293" y="3256190"/>
            <a:ext cx="9973141" cy="155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经过分支嵌套改进的猜拳游戏程序还是稍显烦琐，我们知道猜拳游戏的规则就是石头赢过剪刀，剪刀赢过布，而布赢过石头。把这个规则分别列为数组存入列表，通过访问这个列表，我们可以轻松地判断猜拳结果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4072" y="4427507"/>
            <a:ext cx="1780186" cy="2152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7303" y="2594722"/>
            <a:ext cx="16287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任务描述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石头剪刀布游戏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468" y="1758035"/>
            <a:ext cx="10154582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实践任务</a:t>
            </a:r>
            <a:r>
              <a:rPr lang="en-US" altLang="zh-CN" sz="2400" dirty="0"/>
              <a:t>4</a:t>
            </a:r>
            <a:r>
              <a:rPr lang="zh-CN" altLang="en-US" sz="2200" dirty="0"/>
              <a:t>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5029" y="2275522"/>
            <a:ext cx="3861829" cy="2581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29" y="4856797"/>
            <a:ext cx="3861829" cy="15188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75134" y="3525956"/>
            <a:ext cx="15430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参考代码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54" y="4095750"/>
            <a:ext cx="3413957" cy="128587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39125" y="3123788"/>
            <a:ext cx="180022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运行结果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3" y="1036718"/>
            <a:ext cx="1062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空行规范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56433" y="2927029"/>
            <a:ext cx="8092467" cy="2063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成员函数之间空一行。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可以使用多个空行分隔出逻辑相关的代码。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函数中可以使用空行分隔出逻辑相关的代码。</a:t>
            </a:r>
            <a:endParaRPr lang="zh-CN" altLang="en-U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dirty="0"/>
              <a:t> 模块级函数和类定义之间空两行。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2157" y="452715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代码书写规范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8474" y="1867715"/>
            <a:ext cx="247145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）代码缩进</a:t>
            </a:r>
            <a:endParaRPr lang="zh-CN" altLang="en-US" sz="2200" dirty="0"/>
          </a:p>
        </p:txBody>
      </p:sp>
      <p:sp>
        <p:nvSpPr>
          <p:cNvPr id="6" name="文本框 5"/>
          <p:cNvSpPr txBox="1"/>
          <p:nvPr/>
        </p:nvSpPr>
        <p:spPr>
          <a:xfrm>
            <a:off x="1062324" y="2505670"/>
            <a:ext cx="10524729" cy="1422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代码统一使用</a:t>
            </a:r>
            <a:r>
              <a:rPr lang="en-US" altLang="zh-CN" sz="2000" dirty="0"/>
              <a:t>4</a:t>
            </a:r>
            <a:r>
              <a:rPr lang="zh-CN" altLang="en-US" sz="2000" dirty="0"/>
              <a:t>个空格进行缩进，不要使用</a:t>
            </a:r>
            <a:r>
              <a:rPr lang="en-US" altLang="zh-CN" sz="2000" dirty="0"/>
              <a:t>Tab</a:t>
            </a:r>
            <a:r>
              <a:rPr lang="zh-CN" altLang="en-US" sz="2000" dirty="0"/>
              <a:t>键缩进。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把单行内容拆成多行编写时，要么与首行保持对齐，要么首行留空，从第二行起统一缩进</a:t>
            </a:r>
            <a:r>
              <a:rPr lang="en-US" altLang="zh-CN" sz="2000" dirty="0"/>
              <a:t>4</a:t>
            </a:r>
            <a:r>
              <a:rPr lang="zh-CN" altLang="en-US" sz="2000" dirty="0"/>
              <a:t>个空格。为了与后面的代码区分，可以使用</a:t>
            </a:r>
            <a:r>
              <a:rPr lang="en-US" altLang="zh-CN" sz="2000" dirty="0"/>
              <a:t>8</a:t>
            </a:r>
            <a:r>
              <a:rPr lang="zh-CN" altLang="en-US" sz="2000" dirty="0"/>
              <a:t>个空格缩进。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809625" y="4026303"/>
            <a:ext cx="18954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）行宽</a:t>
            </a:r>
            <a:endParaRPr lang="zh-CN" altLang="en-US" sz="22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62324" y="4664258"/>
            <a:ext cx="8975136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每行代码尽量不要超过</a:t>
            </a:r>
            <a:r>
              <a:rPr lang="en-US" altLang="zh-CN" sz="2000" dirty="0"/>
              <a:t>80</a:t>
            </a:r>
            <a:r>
              <a:rPr lang="zh-CN" altLang="en-US" sz="2000" dirty="0"/>
              <a:t>个字符。一方面是要方便在不同的平台下查看代码，另一方面是，每行代码过长可能会带来不易察觉的错误。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1257" y="45051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6936" y="280614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分支选择结构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2235" y="3598545"/>
            <a:ext cx="598106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二分支结构、特殊二分支结构、多分支结构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376936" y="4261057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石头剪刀布游戏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9860" y="2160270"/>
            <a:ext cx="8820785" cy="16148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请编写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程序，能够输入若干个成绩，并求出所有成绩的平均分。每输入一个成绩后询问是否继续输入下一个成绩，回答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yes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就继续输入下一个成绩，回答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no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就停止输入成绩。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03" y="3829411"/>
            <a:ext cx="4691062" cy="2779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分支选择结构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石头剪刀布游戏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分支选择结构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5045" y="2113915"/>
            <a:ext cx="1045019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选择结构通过判断某些特定条件是否满足来决定下一步的执行流程，是非常重要的控制结构。常见的有单分支选择结构、二分支选择结构、多分支选择结构以及嵌套的分支结构，使用方式比较灵活。</a:t>
            </a:r>
            <a:endParaRPr lang="zh-CN" altLang="en-US" sz="2200" dirty="0"/>
          </a:p>
        </p:txBody>
      </p:sp>
      <p:sp>
        <p:nvSpPr>
          <p:cNvPr id="6" name="文本框 5"/>
          <p:cNvSpPr txBox="1"/>
          <p:nvPr/>
        </p:nvSpPr>
        <p:spPr>
          <a:xfrm>
            <a:off x="994748" y="3728791"/>
            <a:ext cx="895443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Python</a:t>
            </a:r>
            <a:r>
              <a:rPr lang="zh-CN" altLang="en-US" sz="2000" dirty="0"/>
              <a:t>中使用</a:t>
            </a:r>
            <a:r>
              <a:rPr lang="en-US" altLang="zh-CN" sz="2000" dirty="0"/>
              <a:t>if... else</a:t>
            </a:r>
            <a:r>
              <a:rPr lang="zh-CN" altLang="en-US" sz="2000" dirty="0"/>
              <a:t>语句来形成二分支选择结构的语法为：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8762" y="4518971"/>
            <a:ext cx="2714625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980" y="2124075"/>
            <a:ext cx="1111567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当条件表达式值为</a:t>
            </a:r>
            <a:r>
              <a:rPr lang="en-US" altLang="zh-CN" sz="2200" dirty="0"/>
              <a:t>True</a:t>
            </a:r>
            <a:r>
              <a:rPr lang="zh-CN" altLang="en-US" sz="2200" dirty="0"/>
              <a:t>或其他等价值时，执行语句块</a:t>
            </a:r>
            <a:r>
              <a:rPr lang="en-US" altLang="zh-CN" sz="2200" dirty="0"/>
              <a:t>1</a:t>
            </a:r>
            <a:r>
              <a:rPr lang="zh-CN" altLang="en-US" sz="2200" dirty="0"/>
              <a:t>，否则执行语句块</a:t>
            </a:r>
            <a:r>
              <a:rPr lang="en-US" altLang="zh-CN" sz="2200" dirty="0"/>
              <a:t>2</a:t>
            </a:r>
            <a:r>
              <a:rPr lang="zh-CN" altLang="en-US" sz="2200" dirty="0"/>
              <a:t>。二分支选择结构用于区分条件的两种可能，即</a:t>
            </a:r>
            <a:r>
              <a:rPr lang="en-US" altLang="zh-CN" sz="2200" dirty="0"/>
              <a:t>True</a:t>
            </a:r>
            <a:r>
              <a:rPr lang="zh-CN" altLang="en-US" sz="2200" dirty="0"/>
              <a:t>或</a:t>
            </a:r>
            <a:r>
              <a:rPr lang="en-US" altLang="zh-CN" sz="2200" dirty="0"/>
              <a:t>False</a:t>
            </a:r>
            <a:r>
              <a:rPr lang="zh-CN" altLang="en-US" sz="2200" dirty="0"/>
              <a:t>，分别形成执行路径。语句块</a:t>
            </a:r>
            <a:r>
              <a:rPr lang="en-US" altLang="zh-CN" sz="2200" dirty="0"/>
              <a:t>1</a:t>
            </a:r>
            <a:r>
              <a:rPr lang="zh-CN" altLang="en-US" sz="2200" dirty="0"/>
              <a:t>在满足条件时执行，语句块</a:t>
            </a:r>
            <a:r>
              <a:rPr lang="en-US" altLang="zh-CN" sz="2200" dirty="0"/>
              <a:t>2</a:t>
            </a:r>
            <a:r>
              <a:rPr lang="zh-CN" altLang="en-US" sz="2200" dirty="0"/>
              <a:t>是在条件不满足的情况下执行。二分支选择结构的流程图如图所示。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0194" y="3738712"/>
            <a:ext cx="4150645" cy="2950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6165" y="2078355"/>
            <a:ext cx="1043178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生活中经常会遇到在两种情况下做选择的问题。例如，针对空气质量状况做判断：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69" y="3196505"/>
            <a:ext cx="5703174" cy="1482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69" y="2859406"/>
            <a:ext cx="5705704" cy="3970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3765" y="4857750"/>
            <a:ext cx="1058418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eval</a:t>
            </a:r>
            <a:r>
              <a:rPr lang="zh-CN" altLang="en-US" sz="2000" dirty="0"/>
              <a:t>是</a:t>
            </a:r>
            <a:r>
              <a:rPr lang="en-US" altLang="zh-CN" sz="2000" dirty="0"/>
              <a:t>Python</a:t>
            </a:r>
            <a:r>
              <a:rPr lang="zh-CN" altLang="en-US" sz="2000" dirty="0"/>
              <a:t>的一个内置函数，该函数的作用是，返回传入字符串的表达式的结果。即变量赋值时，等号右边的表示是写成字符串的格式，返回值就是这个表达式的结果。上述程序中，利用</a:t>
            </a:r>
            <a:r>
              <a:rPr lang="en-US" altLang="zh-CN" sz="2000" dirty="0"/>
              <a:t>eval</a:t>
            </a:r>
            <a:r>
              <a:rPr lang="zh-CN" altLang="en-US" sz="2000" dirty="0"/>
              <a:t>函数将输入的字符串转换成数值，以便于常数做比较。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特殊的二分支选择结构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9460" y="2409190"/>
            <a:ext cx="1084135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Python</a:t>
            </a:r>
            <a:r>
              <a:rPr lang="zh-CN" altLang="en-US" sz="2200" dirty="0"/>
              <a:t>二分支选择结构还有一种特殊的表示方式，以简洁的方式实现上述所示的二分支选择结构，其语法格式如下：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4392" y="3005410"/>
            <a:ext cx="4619625" cy="428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6545" y="3832860"/>
            <a:ext cx="923036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其中的</a:t>
            </a:r>
            <a:r>
              <a:rPr lang="en-US" altLang="zh-CN" sz="2200" dirty="0"/>
              <a:t>2</a:t>
            </a:r>
            <a:r>
              <a:rPr lang="zh-CN" altLang="en-US" sz="2200" dirty="0"/>
              <a:t>个表达式一般是数字类型或字符串类型的一个值。当条件表达式的值与</a:t>
            </a:r>
            <a:r>
              <a:rPr lang="en-US" altLang="zh-CN" sz="2200" dirty="0"/>
              <a:t>True</a:t>
            </a:r>
            <a:r>
              <a:rPr lang="zh-CN" altLang="en-US" sz="2200" dirty="0"/>
              <a:t>等价时，取表达式</a:t>
            </a:r>
            <a:r>
              <a:rPr lang="en-US" altLang="zh-CN" sz="2200" dirty="0"/>
              <a:t>1</a:t>
            </a:r>
            <a:r>
              <a:rPr lang="zh-CN" altLang="en-US" sz="2200" dirty="0"/>
              <a:t>的值，否则取表达式</a:t>
            </a:r>
            <a:r>
              <a:rPr lang="en-US" altLang="zh-CN" sz="2200" dirty="0"/>
              <a:t>2</a:t>
            </a:r>
            <a:r>
              <a:rPr lang="zh-CN" altLang="en-US" sz="2200" dirty="0"/>
              <a:t>的值。这种结构非常适合通过判断返回特定值，过程简单，结构紧凑，不少程序员喜欢使用。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35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特殊的二分支选择结构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1130" y="2436606"/>
            <a:ext cx="62007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在交互式环境下输入以下语句，观察运行结果：</a:t>
            </a:r>
            <a:endParaRPr lang="zh-CN" altLang="en-US" sz="2200" dirty="0"/>
          </a:p>
        </p:txBody>
      </p:sp>
      <p:sp>
        <p:nvSpPr>
          <p:cNvPr id="8" name="文本框 7"/>
          <p:cNvSpPr txBox="1"/>
          <p:nvPr/>
        </p:nvSpPr>
        <p:spPr>
          <a:xfrm>
            <a:off x="1325880" y="3631870"/>
            <a:ext cx="486820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继续输入以下语句，观察运行结果：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9080" y="2360906"/>
            <a:ext cx="2414587" cy="8230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416" y="3678796"/>
            <a:ext cx="3591995" cy="66923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96315" y="4740275"/>
            <a:ext cx="1045273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虽然结果与最初的语句一样，但是这里的</a:t>
            </a:r>
            <a:r>
              <a:rPr lang="en-US" altLang="zh-CN" sz="2200" dirty="0"/>
              <a:t>if...else</a:t>
            </a:r>
            <a:r>
              <a:rPr lang="zh-CN" altLang="en-US" sz="2200" dirty="0"/>
              <a:t>结构先执行，形成结果后才由</a:t>
            </a:r>
            <a:r>
              <a:rPr lang="en-US" altLang="zh-CN" sz="2200" dirty="0"/>
              <a:t>print</a:t>
            </a:r>
            <a:r>
              <a:rPr lang="zh-CN" altLang="en-US" sz="2200" dirty="0"/>
              <a:t>函数输出。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WPS 演示</Application>
  <PresentationFormat>宽屏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402</cp:revision>
  <dcterms:created xsi:type="dcterms:W3CDTF">2017-12-03T06:36:00Z</dcterms:created>
  <dcterms:modified xsi:type="dcterms:W3CDTF">2021-03-25T07:46:49Z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055ECAB29D894547A0A201F9FEA9711E</vt:lpwstr>
  </property>
</Properties>
</file>