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312" r:id="rId7"/>
    <p:sldId id="434" r:id="rId8"/>
    <p:sldId id="643" r:id="rId9"/>
    <p:sldId id="655" r:id="rId10"/>
    <p:sldId id="656" r:id="rId11"/>
    <p:sldId id="644" r:id="rId12"/>
    <p:sldId id="657" r:id="rId13"/>
    <p:sldId id="627" r:id="rId14"/>
    <p:sldId id="658" r:id="rId15"/>
    <p:sldId id="659" r:id="rId16"/>
    <p:sldId id="326" r:id="rId17"/>
    <p:sldId id="364" r:id="rId18"/>
    <p:sldId id="660" r:id="rId19"/>
    <p:sldId id="649" r:id="rId20"/>
    <p:sldId id="661" r:id="rId21"/>
    <p:sldId id="502" r:id="rId22"/>
    <p:sldId id="299" r:id="rId23"/>
    <p:sldId id="662" r:id="rId24"/>
    <p:sldId id="503" r:id="rId25"/>
    <p:sldId id="663" r:id="rId26"/>
    <p:sldId id="567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67" d="100"/>
          <a:sy n="67" d="100"/>
        </p:scale>
        <p:origin x="588" y="-40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1" t="6925" r="18992" b="85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913572" y="208791"/>
            <a:ext cx="3185487" cy="3965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青少年人工智能编程水平测试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5" y="94871"/>
            <a:ext cx="624421" cy="6244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11113" y="1552354"/>
            <a:ext cx="3143054" cy="4084452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276226" y="2983451"/>
            <a:ext cx="7123814" cy="12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学会做决定</a:t>
            </a:r>
            <a:endParaRPr lang="zh-CN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单分支选择结构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39222" y="2568568"/>
            <a:ext cx="5792134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单分支选择结构</a:t>
            </a:r>
            <a:r>
              <a:rPr lang="en-US" altLang="zh-CN" sz="2200" dirty="0"/>
              <a:t>if</a:t>
            </a:r>
            <a:r>
              <a:rPr lang="zh-CN" altLang="en-US" sz="2200" dirty="0"/>
              <a:t>语句的控制过程如图所示。</a:t>
            </a:r>
            <a:endParaRPr lang="zh-CN" altLang="en-US" sz="2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115525" y="3638164"/>
            <a:ext cx="6706531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if</a:t>
            </a:r>
            <a:r>
              <a:rPr lang="zh-CN" altLang="en-US" sz="2200" dirty="0"/>
              <a:t>语句中条件部分可以是任何能够产生</a:t>
            </a:r>
            <a:r>
              <a:rPr lang="en-US" altLang="zh-CN" sz="2200" dirty="0"/>
              <a:t>True</a:t>
            </a:r>
            <a:r>
              <a:rPr lang="zh-CN" altLang="en-US" sz="2200" dirty="0"/>
              <a:t>或</a:t>
            </a:r>
            <a:r>
              <a:rPr lang="en-US" altLang="zh-CN" sz="2200" dirty="0"/>
              <a:t>False</a:t>
            </a: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的语句、函数或表达式，形成判断条件的常用方法是使用关系操作符。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1375" y="1766887"/>
            <a:ext cx="3642109" cy="40122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10535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1.4 input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函数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3469" y="1949288"/>
            <a:ext cx="10906125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</a:t>
            </a:r>
            <a:r>
              <a:rPr lang="zh-CN" altLang="en-US" sz="2200" dirty="0"/>
              <a:t>中， </a:t>
            </a:r>
            <a:r>
              <a:rPr lang="en-US" altLang="zh-CN" sz="2200" dirty="0"/>
              <a:t>input()</a:t>
            </a:r>
            <a:r>
              <a:rPr lang="zh-CN" altLang="en-US" sz="2200" dirty="0"/>
              <a:t>函数用来接收键盘输入。编程中，为了方便理解和交互，一般</a:t>
            </a:r>
            <a:r>
              <a:rPr lang="en-US" altLang="zh-CN" sz="2200" dirty="0"/>
              <a:t>input()</a:t>
            </a:r>
            <a:r>
              <a:rPr lang="zh-CN" altLang="en-US" sz="2200" dirty="0"/>
              <a:t>函数里放置一些提示性文本，使用方法如下：</a:t>
            </a:r>
            <a:endParaRPr lang="zh-CN" altLang="en-US" sz="2200" dirty="0"/>
          </a:p>
        </p:txBody>
      </p:sp>
      <p:sp>
        <p:nvSpPr>
          <p:cNvPr id="8" name="文本框 7"/>
          <p:cNvSpPr txBox="1"/>
          <p:nvPr/>
        </p:nvSpPr>
        <p:spPr>
          <a:xfrm>
            <a:off x="913469" y="3596952"/>
            <a:ext cx="10687050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需要注意的是，无论从键盘输入字母还是数字， </a:t>
            </a:r>
            <a:r>
              <a:rPr lang="en-US" altLang="zh-CN" sz="2200" dirty="0"/>
              <a:t>input()</a:t>
            </a:r>
            <a:r>
              <a:rPr lang="zh-CN" altLang="en-US" sz="2200" dirty="0"/>
              <a:t>函数都统一以字符串类型返回结果。例如，当我们从键盘输入数字</a:t>
            </a:r>
            <a:r>
              <a:rPr lang="en-US" altLang="zh-CN" sz="2200" dirty="0"/>
              <a:t>3.1415926</a:t>
            </a:r>
            <a:r>
              <a:rPr lang="zh-CN" altLang="en-US" sz="2200" dirty="0"/>
              <a:t>时， </a:t>
            </a:r>
            <a:r>
              <a:rPr lang="en-US" altLang="zh-CN" sz="2200" dirty="0"/>
              <a:t>input()</a:t>
            </a:r>
            <a:r>
              <a:rPr lang="zh-CN" altLang="en-US" sz="2200" dirty="0"/>
              <a:t>函数是以字符串形式返回结果：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9862" y="2545318"/>
            <a:ext cx="4429125" cy="504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709" y="3067783"/>
            <a:ext cx="3638550" cy="485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034" y="4689537"/>
            <a:ext cx="4086225" cy="5238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394835" y="5382895"/>
            <a:ext cx="416242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请输入圆周率的值： </a:t>
            </a:r>
            <a:r>
              <a:rPr lang="en-US" altLang="zh-CN" sz="2200" dirty="0"/>
              <a:t>3.1415926</a:t>
            </a: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en-US" altLang="zh-CN" sz="2200" dirty="0"/>
              <a:t>‘3.1415926’</a:t>
            </a:r>
            <a:endParaRPr lang="zh-CN" altLang="en-US" sz="2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538287" y="3025427"/>
            <a:ext cx="96202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例如</a:t>
            </a:r>
            <a:r>
              <a:rPr lang="zh-CN" altLang="en-US" dirty="0"/>
              <a:t>：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10535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1.4 input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函数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9630" y="2067560"/>
            <a:ext cx="801941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编程实践</a:t>
            </a:r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zh-CN" altLang="en-US" sz="2400" dirty="0">
                <a:solidFill>
                  <a:srgbClr val="FF0000"/>
                </a:solidFill>
              </a:rPr>
              <a:t>：对输入的成绩分数进行简单的分级评判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79790" y="2889237"/>
            <a:ext cx="13716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运行结果</a:t>
            </a:r>
            <a:endParaRPr lang="zh-CN" altLang="en-US" sz="2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171733" y="2889051"/>
            <a:ext cx="1745457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程序代码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4970" y="3585581"/>
            <a:ext cx="5829300" cy="24887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110" y="4310822"/>
            <a:ext cx="262890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10535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1.4 input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函数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3469" y="1949288"/>
            <a:ext cx="10906125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编程实践</a:t>
            </a:r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r>
              <a:rPr lang="zh-CN" altLang="en-US" sz="2400" dirty="0">
                <a:solidFill>
                  <a:srgbClr val="FF0000"/>
                </a:solidFill>
              </a:rPr>
              <a:t>：对输入的成绩分数进行三级分级评判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14970" y="2889237"/>
            <a:ext cx="13716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运行结果</a:t>
            </a:r>
            <a:endParaRPr lang="zh-CN" altLang="en-US" sz="2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612786" y="2889345"/>
            <a:ext cx="1745457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程序代码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8345" y="3532546"/>
            <a:ext cx="4267200" cy="27210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527" y="4166926"/>
            <a:ext cx="3316493" cy="14517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4572" y="3212340"/>
            <a:ext cx="5907803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空气质量报告系统</a:t>
            </a:r>
            <a:endParaRPr kumimoji="0" lang="zh-CN" altLang="en-US" sz="4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83374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2.1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任务描述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3765" y="1889125"/>
            <a:ext cx="1068133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PM2.5</a:t>
            </a:r>
            <a:r>
              <a:rPr lang="zh-CN" altLang="en-US" sz="2000" dirty="0"/>
              <a:t>是指大气中直径小于或等于</a:t>
            </a:r>
            <a:r>
              <a:rPr lang="en-US" altLang="zh-CN" sz="2000" dirty="0"/>
              <a:t>2.5</a:t>
            </a:r>
            <a:r>
              <a:rPr lang="zh-CN" altLang="en-US" sz="2000" dirty="0"/>
              <a:t>微米的颗粒物，也称为可入肺颗粒物。虽然</a:t>
            </a:r>
            <a:r>
              <a:rPr lang="en-US" altLang="zh-CN" sz="2000" dirty="0"/>
              <a:t>PM2.5</a:t>
            </a:r>
            <a:r>
              <a:rPr lang="zh-CN" altLang="en-US" sz="2000" dirty="0"/>
              <a:t>在地球大气成分中含量很少，但它对空气质量和能见度等有重要的影响。 </a:t>
            </a:r>
            <a:r>
              <a:rPr lang="en-US" altLang="zh-CN" sz="2000" dirty="0"/>
              <a:t>PM2.5</a:t>
            </a:r>
            <a:r>
              <a:rPr lang="zh-CN" altLang="en-US" sz="2000" dirty="0"/>
              <a:t>粒径小，易附带大量的有毒、有害物质且在大气中的停留时间长、输送距离远，因而对人体健康和大气环境质量的影响更大。 </a:t>
            </a:r>
            <a:r>
              <a:rPr lang="en-US" altLang="zh-CN" sz="2000" dirty="0"/>
              <a:t>2012</a:t>
            </a:r>
            <a:r>
              <a:rPr lang="zh-CN" altLang="en-US" sz="2000" dirty="0"/>
              <a:t>年国家发布了新版本的</a:t>
            </a:r>
            <a:r>
              <a:rPr lang="en-US" altLang="zh-CN" sz="2000" dirty="0"/>
              <a:t>PM2.5</a:t>
            </a:r>
            <a:r>
              <a:rPr lang="zh-CN" altLang="en-US" sz="2000" dirty="0"/>
              <a:t>空气质量检测标准，如表所示：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6012" y="3912856"/>
            <a:ext cx="7419975" cy="25196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2.1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任务描述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78560" y="2875915"/>
            <a:ext cx="983424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请参考上表所列的空气质量检测标准，编写</a:t>
            </a:r>
            <a:r>
              <a:rPr lang="en-US" altLang="zh-CN" sz="2200" dirty="0"/>
              <a:t>Python</a:t>
            </a:r>
            <a:r>
              <a:rPr lang="zh-CN" altLang="en-US" sz="2200" dirty="0"/>
              <a:t>程序，通过键盘输入当天的</a:t>
            </a:r>
            <a:r>
              <a:rPr lang="en-US" altLang="zh-CN" sz="2200" dirty="0"/>
              <a:t>PM2.5</a:t>
            </a:r>
            <a:r>
              <a:rPr lang="zh-CN" altLang="en-US" sz="2200" dirty="0"/>
              <a:t>指标检测值，判断当天的空气质量情况，并在屏幕上进行输出。</a:t>
            </a:r>
            <a:endParaRPr lang="zh-CN" altLang="en-US" sz="2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3582" y="430558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问题分析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4172" y="1867194"/>
            <a:ext cx="10670705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该空气质量检测任务的</a:t>
            </a:r>
            <a:r>
              <a:rPr lang="en-US" altLang="zh-CN" sz="2000" dirty="0"/>
              <a:t>IPO</a:t>
            </a:r>
            <a:r>
              <a:rPr lang="zh-CN" altLang="en-US" sz="2000" dirty="0"/>
              <a:t>设计如下：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>
                <a:solidFill>
                  <a:srgbClr val="FF0000"/>
                </a:solidFill>
              </a:rPr>
              <a:t>）输入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/>
              <a:t>接收键盘输入当天的</a:t>
            </a:r>
            <a:r>
              <a:rPr lang="en-US" altLang="zh-CN" sz="2000" dirty="0"/>
              <a:t>PM2.5</a:t>
            </a:r>
            <a:r>
              <a:rPr lang="zh-CN" altLang="en-US" sz="2000" dirty="0"/>
              <a:t>指标检测值。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</a:rPr>
              <a:t>2</a:t>
            </a:r>
            <a:r>
              <a:rPr lang="zh-CN" altLang="en-US" sz="2000" dirty="0">
                <a:solidFill>
                  <a:srgbClr val="FF0000"/>
                </a:solidFill>
              </a:rPr>
              <a:t>）处理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/>
              <a:t>if PM2.5</a:t>
            </a:r>
            <a:r>
              <a:rPr lang="zh-CN" altLang="en-US" sz="2000" dirty="0"/>
              <a:t>值≥</a:t>
            </a:r>
            <a:r>
              <a:rPr lang="en-US" altLang="zh-CN" sz="2000" dirty="0"/>
              <a:t>75</a:t>
            </a:r>
            <a:r>
              <a:rPr lang="zh-CN" altLang="en-US" sz="2000" dirty="0"/>
              <a:t>，判断为空气污染，输出信息“今天空气有污染，请减少户外活动！”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if 35≤PM2.5</a:t>
            </a:r>
            <a:r>
              <a:rPr lang="zh-CN" altLang="en-US" sz="2000" dirty="0"/>
              <a:t>值</a:t>
            </a:r>
            <a:r>
              <a:rPr lang="en-US" altLang="zh-CN" sz="2000" dirty="0"/>
              <a:t>&lt;75</a:t>
            </a:r>
            <a:r>
              <a:rPr lang="zh-CN" altLang="en-US" sz="2000" dirty="0"/>
              <a:t>，判断为空气污染，输出信息“今天空气质量良好，可以安排户外活动！”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if PM2.5</a:t>
            </a:r>
            <a:r>
              <a:rPr lang="zh-CN" altLang="en-US" sz="2000" dirty="0"/>
              <a:t>值</a:t>
            </a:r>
            <a:r>
              <a:rPr lang="en-US" altLang="zh-CN" sz="2000" dirty="0"/>
              <a:t>&lt;35</a:t>
            </a:r>
            <a:r>
              <a:rPr lang="zh-CN" altLang="en-US" sz="2000" dirty="0"/>
              <a:t>，判断为空气污染，输出信息“今天空气质量优，快去参加户外活动！”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r>
              <a:rPr lang="zh-CN" altLang="en-US" sz="2000" dirty="0">
                <a:solidFill>
                  <a:srgbClr val="FF0000"/>
                </a:solidFill>
              </a:rPr>
              <a:t>）输出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/>
              <a:t>在屏幕上输出空气质量判断结果以及提示信息。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代码优化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8515" y="1906270"/>
            <a:ext cx="1059942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上述程序中使用了</a:t>
            </a:r>
            <a:r>
              <a:rPr lang="en-US" altLang="zh-CN" sz="2000" dirty="0"/>
              <a:t>3</a:t>
            </a:r>
            <a:r>
              <a:rPr lang="zh-CN" altLang="en-US" sz="2000" dirty="0"/>
              <a:t>次</a:t>
            </a:r>
            <a:r>
              <a:rPr lang="en-US" altLang="zh-CN" sz="2000" dirty="0"/>
              <a:t>if</a:t>
            </a:r>
            <a:r>
              <a:rPr lang="zh-CN" altLang="en-US" sz="2000" dirty="0"/>
              <a:t>单分支选择结构，完成空气质量的检测任务。 </a:t>
            </a:r>
            <a:r>
              <a:rPr lang="en-US" altLang="zh-CN" sz="2000" dirty="0"/>
              <a:t>Python</a:t>
            </a:r>
            <a:r>
              <a:rPr lang="zh-CN" altLang="en-US" sz="2000" dirty="0"/>
              <a:t>中分支选择结构有多种形式，请体会下面的程序代码：</a:t>
            </a:r>
            <a:endParaRPr lang="zh-CN" altLang="en-US" sz="20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3275" y="3007360"/>
            <a:ext cx="5150485" cy="225869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13765" y="5398432"/>
            <a:ext cx="104203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上例中只使用了一次</a:t>
            </a:r>
            <a:r>
              <a:rPr lang="en-US" altLang="zh-CN" sz="2000" dirty="0"/>
              <a:t>if</a:t>
            </a:r>
            <a:r>
              <a:rPr lang="zh-CN" altLang="en-US" sz="2000" dirty="0"/>
              <a:t>分支选择结构，程序的结构得到优化。关于更多形式的分支选择结构，将在下一项目中介绍。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8872" y="3212340"/>
            <a:ext cx="68126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3</a:t>
            </a:r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. </a:t>
            </a:r>
            <a:r>
              <a:rPr lang="zh-CN" altLang="en-US" sz="48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思维拓展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54799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95446" y="3121223"/>
            <a:ext cx="6362024" cy="61555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设计一个空气质量报告系统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201" y="1938430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缩进规范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17625" y="2560320"/>
            <a:ext cx="943483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1</a:t>
            </a:r>
            <a:r>
              <a:rPr lang="zh-CN" altLang="en-US" sz="2200" dirty="0">
                <a:solidFill>
                  <a:srgbClr val="FF0000"/>
                </a:solidFill>
              </a:rPr>
              <a:t>）</a:t>
            </a:r>
            <a:r>
              <a:rPr lang="zh-CN" altLang="en-US" sz="2200" dirty="0"/>
              <a:t>每一级缩进使用</a:t>
            </a:r>
            <a:r>
              <a:rPr lang="en-US" altLang="zh-CN" sz="2200" dirty="0"/>
              <a:t>4</a:t>
            </a:r>
            <a:r>
              <a:rPr lang="zh-CN" altLang="en-US" sz="2200" dirty="0"/>
              <a:t>个空格。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2</a:t>
            </a:r>
            <a:r>
              <a:rPr lang="zh-CN" altLang="en-US" sz="2200" dirty="0">
                <a:solidFill>
                  <a:srgbClr val="FF0000"/>
                </a:solidFill>
              </a:rPr>
              <a:t>）</a:t>
            </a:r>
            <a:r>
              <a:rPr lang="zh-CN" altLang="en-US" sz="2200" dirty="0"/>
              <a:t>续行应该与其包裹元素对齐，要么使用圆括号、方括号和花括号内的隐式行连接来垂直对齐，要么使用挂行缩进对齐</a:t>
            </a:r>
            <a:r>
              <a:rPr lang="en-US" altLang="zh-CN" sz="2200" dirty="0"/>
              <a:t>3</a:t>
            </a:r>
            <a:r>
              <a:rPr lang="zh-CN" altLang="en-US" sz="2200" dirty="0"/>
              <a:t>。当使用挂行缩进时，应该考虑到第一行不应该有参数，以及使用缩进以区分自己是续行。</a:t>
            </a:r>
            <a:endParaRPr lang="zh-CN" altLang="en-US" sz="2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1257" y="450518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缩进规范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07634" y="1975609"/>
            <a:ext cx="26048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推荐的范例示例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2" y="2623267"/>
            <a:ext cx="3971927" cy="10124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1" y="3635719"/>
            <a:ext cx="3971927" cy="27683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394" y="3429000"/>
            <a:ext cx="4658249" cy="26300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924675" y="2016261"/>
            <a:ext cx="4533899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不符合</a:t>
            </a:r>
            <a:r>
              <a:rPr lang="en-US" altLang="zh-CN" sz="2200" dirty="0"/>
              <a:t>PEP8</a:t>
            </a:r>
            <a:r>
              <a:rPr lang="zh-CN" altLang="en-US" sz="2200" dirty="0"/>
              <a:t>缩进规范的案例示例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24866" y="2788367"/>
            <a:ext cx="4335649" cy="669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顺序结构</a:t>
            </a:r>
            <a:endParaRPr lang="zh-CN" altLang="en-US" sz="28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90038" y="3580872"/>
            <a:ext cx="806612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顺序结构、缩进格式、单分支选择结构、</a:t>
            </a:r>
            <a:r>
              <a:rPr lang="en-US" altLang="zh-CN" sz="2200" dirty="0"/>
              <a:t>input</a:t>
            </a:r>
            <a:r>
              <a:rPr lang="zh-CN" altLang="en-US" sz="2200" dirty="0"/>
              <a:t>函数</a:t>
            </a:r>
            <a:endParaRPr lang="zh-CN" altLang="en-US" sz="2200" dirty="0"/>
          </a:p>
        </p:txBody>
      </p:sp>
      <p:sp>
        <p:nvSpPr>
          <p:cNvPr id="9" name="文本框 8"/>
          <p:cNvSpPr txBox="1"/>
          <p:nvPr/>
        </p:nvSpPr>
        <p:spPr>
          <a:xfrm>
            <a:off x="2324866" y="4243277"/>
            <a:ext cx="60960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空气质量报告系统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闰年判断办法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50645" y="3272790"/>
            <a:ext cx="871791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四年一闰，百年不闰，四百年再闰。即公历年份是</a:t>
            </a:r>
            <a:r>
              <a:rPr lang="en-US" altLang="zh-CN" sz="2200" dirty="0"/>
              <a:t>4</a:t>
            </a:r>
            <a:r>
              <a:rPr lang="zh-CN" altLang="en-US" sz="2200" dirty="0"/>
              <a:t>的倍数的，一般都是闰年。但公历年份是整百数的，必须是</a:t>
            </a:r>
            <a:r>
              <a:rPr lang="en-US" altLang="zh-CN" sz="2200" dirty="0"/>
              <a:t>400</a:t>
            </a:r>
            <a:r>
              <a:rPr lang="zh-CN" altLang="en-US" sz="2200" dirty="0"/>
              <a:t>的倍数才是闰年。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9158" y="2437038"/>
            <a:ext cx="8213758" cy="5988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请用选择结构设计一个程序，用户输入年份，判断是否为闰年。</a:t>
            </a:r>
            <a:endParaRPr lang="zh-CN" altLang="en-US" sz="22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2536" y="824322"/>
            <a:ext cx="1061027" cy="20486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653" y="3301091"/>
            <a:ext cx="4691062" cy="27798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972495" y="2059163"/>
            <a:ext cx="4519804" cy="1048976"/>
            <a:chOff x="3920027" y="1008636"/>
            <a:chExt cx="3362664" cy="744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920027" y="1151945"/>
              <a:ext cx="3362664" cy="601390"/>
              <a:chOff x="1438990" y="1392789"/>
              <a:chExt cx="4483553" cy="801851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438990" y="1392789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顺序结构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435877" y="3150649"/>
            <a:ext cx="988629" cy="988629"/>
            <a:chOff x="3059832" y="3339719"/>
            <a:chExt cx="3607562" cy="3607562"/>
          </a:xfrm>
        </p:grpSpPr>
        <p:sp>
          <p:nvSpPr>
            <p:cNvPr id="35" name="椭圆 3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80698" y="4430852"/>
            <a:ext cx="988629" cy="988629"/>
            <a:chOff x="3059832" y="3339719"/>
            <a:chExt cx="3607562" cy="3607562"/>
          </a:xfrm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9031208" y="95765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7594" r="40124" b="12128"/>
          <a:stretch>
            <a:fillRect/>
          </a:stretch>
        </p:blipFill>
        <p:spPr>
          <a:xfrm flipH="1">
            <a:off x="669435" y="1441084"/>
            <a:ext cx="3275836" cy="45513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953872" y="3405284"/>
            <a:ext cx="4538429" cy="1046682"/>
            <a:chOff x="5513840" y="3616828"/>
            <a:chExt cx="4538429" cy="1046682"/>
          </a:xfrm>
        </p:grpSpPr>
        <p:grpSp>
          <p:nvGrpSpPr>
            <p:cNvPr id="19" name="组合 18"/>
            <p:cNvGrpSpPr/>
            <p:nvPr/>
          </p:nvGrpSpPr>
          <p:grpSpPr>
            <a:xfrm>
              <a:off x="5513840" y="3674882"/>
              <a:ext cx="1015440" cy="988628"/>
              <a:chOff x="3954436" y="1846512"/>
              <a:chExt cx="761580" cy="7414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974544" y="1846512"/>
                <a:ext cx="741472" cy="741472"/>
                <a:chOff x="3059832" y="3339719"/>
                <a:chExt cx="3607562" cy="360756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3059832" y="3339719"/>
                  <a:ext cx="3607562" cy="3607562"/>
                </a:xfrm>
                <a:prstGeom prst="ellipse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同心圆 69"/>
                <p:cNvSpPr/>
                <p:nvPr/>
              </p:nvSpPr>
              <p:spPr>
                <a:xfrm>
                  <a:off x="3168202" y="3448089"/>
                  <a:ext cx="3390826" cy="3390826"/>
                </a:xfrm>
                <a:prstGeom prst="donut">
                  <a:avLst>
                    <a:gd name="adj" fmla="val 48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1"/>
              <p:cNvSpPr txBox="1"/>
              <p:nvPr/>
            </p:nvSpPr>
            <p:spPr>
              <a:xfrm>
                <a:off x="3954436" y="2008870"/>
                <a:ext cx="623933" cy="563660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" name="TextBox 8"/>
            <p:cNvSpPr txBox="1"/>
            <p:nvPr/>
          </p:nvSpPr>
          <p:spPr>
            <a:xfrm>
              <a:off x="6089696" y="3616828"/>
              <a:ext cx="3962573" cy="82295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rmAutofit/>
            </a:bodyPr>
            <a:lstStyle/>
            <a:p>
              <a:pPr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空气质量报告系统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10381" y="4600532"/>
            <a:ext cx="4575125" cy="1067958"/>
            <a:chOff x="3878870" y="1008636"/>
            <a:chExt cx="3403822" cy="758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3878870" y="1165421"/>
              <a:ext cx="3403822" cy="601390"/>
              <a:chOff x="1384114" y="1410757"/>
              <a:chExt cx="4538429" cy="801851"/>
            </a:xfrm>
          </p:grpSpPr>
          <p:sp>
            <p:nvSpPr>
              <p:cNvPr id="30" name="TextBox 6"/>
              <p:cNvSpPr txBox="1"/>
              <p:nvPr/>
            </p:nvSpPr>
            <p:spPr>
              <a:xfrm>
                <a:off x="1384114" y="1410757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思维拓展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813" y="3182662"/>
            <a:ext cx="721747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1. </a:t>
            </a:r>
            <a:r>
              <a:rPr lang="zh-CN" altLang="en-US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顺序结构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35051" y="1459891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程序的顺序结构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3105" y="2095500"/>
            <a:ext cx="11006455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与其他编程语言一样， </a:t>
            </a:r>
            <a:r>
              <a:rPr lang="en-US" altLang="zh-CN" sz="2200" dirty="0"/>
              <a:t>Python</a:t>
            </a:r>
            <a:r>
              <a:rPr lang="zh-CN" altLang="en-US" sz="2200" dirty="0"/>
              <a:t>程序的基本结构也是包括</a:t>
            </a:r>
            <a:r>
              <a:rPr lang="zh-CN" altLang="en-US" sz="2200" dirty="0">
                <a:solidFill>
                  <a:srgbClr val="FF0000"/>
                </a:solidFill>
              </a:rPr>
              <a:t>顺序结构、选择结构和循环结构</a:t>
            </a:r>
            <a:r>
              <a:rPr lang="zh-CN" altLang="en-US" sz="2200" dirty="0"/>
              <a:t>三种。其中，顺序结构是必然会使用的，它就是按照程序设计逻辑一条条按顺序执行，顺序结构的流程图如图所示：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0335" y="3423920"/>
            <a:ext cx="2667000" cy="3044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957" y="437226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缩进格式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3765" y="2324100"/>
            <a:ext cx="1077849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学习</a:t>
            </a:r>
            <a:r>
              <a:rPr lang="en-US" altLang="zh-CN" sz="2200" dirty="0"/>
              <a:t>Python</a:t>
            </a:r>
            <a:r>
              <a:rPr lang="zh-CN" altLang="en-US" sz="2200" dirty="0"/>
              <a:t>的其他程序结构之前，需要了解</a:t>
            </a:r>
            <a:r>
              <a:rPr lang="en-US" altLang="zh-CN" sz="2200" dirty="0"/>
              <a:t>Python</a:t>
            </a:r>
            <a:r>
              <a:rPr lang="zh-CN" altLang="en-US" sz="2200" dirty="0"/>
              <a:t>的缩进格式。缩进是</a:t>
            </a:r>
            <a:r>
              <a:rPr lang="en-US" altLang="zh-CN" sz="2200" dirty="0"/>
              <a:t>Python</a:t>
            </a:r>
            <a:r>
              <a:rPr lang="zh-CN" altLang="en-US" sz="2200" dirty="0"/>
              <a:t>的特色，目的是</a:t>
            </a:r>
            <a:r>
              <a:rPr lang="zh-CN" altLang="en-US" sz="2200" dirty="0">
                <a:solidFill>
                  <a:srgbClr val="FF0000"/>
                </a:solidFill>
              </a:rPr>
              <a:t>区分流程控制结构中的代码块。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41730" y="3430905"/>
            <a:ext cx="8910955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</a:t>
            </a:r>
            <a:r>
              <a:rPr lang="zh-CN" altLang="en-US" sz="2200" dirty="0"/>
              <a:t>采用严格的缩进格式来表明程序的层次结构。缩进是指：每一行代码开始前的空白区域用来表示代码之间的包含和层次关系。不需要缩进的代码顶行编写，不留空白。代码编写中，缩进可以用</a:t>
            </a:r>
            <a:r>
              <a:rPr lang="en-US" altLang="zh-CN" sz="2200" dirty="0"/>
              <a:t>Tab</a:t>
            </a:r>
            <a:r>
              <a:rPr lang="zh-CN" altLang="en-US" sz="2200" dirty="0"/>
              <a:t>键实现，也可以用多个空格实现，但两者不能混用。</a:t>
            </a:r>
            <a:endParaRPr lang="zh-CN" altLang="en-US" sz="2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2402" y="430685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缩进格式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" y="2584507"/>
            <a:ext cx="5688224" cy="19592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42185" y="4956686"/>
            <a:ext cx="8221062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</a:t>
            </a:r>
            <a:r>
              <a:rPr lang="en-US" altLang="zh-CN" sz="2200" dirty="0"/>
              <a:t>IDLE</a:t>
            </a:r>
            <a:r>
              <a:rPr lang="zh-CN" altLang="en-US" sz="2200" dirty="0"/>
              <a:t>中执行以上代码，会出现如图所示的错误提示信息</a:t>
            </a:r>
            <a:r>
              <a:rPr lang="zh-CN" altLang="en-US" dirty="0"/>
              <a:t>：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4" y="2535223"/>
            <a:ext cx="4581526" cy="20084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缩进格式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6930" y="2153285"/>
            <a:ext cx="10659110" cy="198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“</a:t>
            </a:r>
            <a:r>
              <a:rPr lang="en-US" altLang="zh-CN" sz="2000" dirty="0"/>
              <a:t>unindent does not match any outer indentation level”</a:t>
            </a:r>
            <a:r>
              <a:rPr lang="zh-CN" altLang="en-US" sz="2000" dirty="0"/>
              <a:t>错误提示信息表明，程序中使用的缩进方式不一致，可能有的是用</a:t>
            </a:r>
            <a:r>
              <a:rPr lang="en-US" altLang="zh-CN" sz="2000" dirty="0"/>
              <a:t>tab</a:t>
            </a:r>
            <a:r>
              <a:rPr lang="zh-CN" altLang="en-US" sz="2000" dirty="0"/>
              <a:t>键缩进，有的是用空格缩进，或空格数目不一致，需要改成一致才能通过。需要强调的是，在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程序中必须使用相同数目的行首缩进空格数目，建议采用</a:t>
            </a:r>
            <a:r>
              <a:rPr lang="en-US" altLang="zh-CN" sz="2000" dirty="0"/>
              <a:t>4</a:t>
            </a:r>
            <a:r>
              <a:rPr lang="zh-CN" altLang="en-US" sz="2000" dirty="0"/>
              <a:t>个空格进行缩进的方式编写代码。养成良好的编程习惯很重要，不可混用空格缩进的方式。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36633" y="4371563"/>
            <a:ext cx="10696575" cy="96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一个程序的缩进可以是单层缩进，也可以进行嵌套，形成多层缩进。缩进表达的是所属关系，单层缩进代码属于之前最邻近的一行非缩进代码。多层缩进代码根据缩进关系决定所属范围。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单分支选择结构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8365" y="2032635"/>
            <a:ext cx="1062418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</a:t>
            </a:r>
            <a:r>
              <a:rPr lang="zh-CN" altLang="en-US" sz="2200" dirty="0"/>
              <a:t>程序的选择结构通过</a:t>
            </a:r>
            <a:r>
              <a:rPr lang="en-US" altLang="zh-CN" sz="2200" dirty="0"/>
              <a:t>if...</a:t>
            </a:r>
            <a:r>
              <a:rPr lang="en-US" altLang="zh-CN" sz="2200" dirty="0" err="1"/>
              <a:t>elif</a:t>
            </a:r>
            <a:r>
              <a:rPr lang="en-US" altLang="zh-CN" sz="2200" dirty="0"/>
              <a:t>...else</a:t>
            </a:r>
            <a:r>
              <a:rPr lang="zh-CN" altLang="en-US" sz="2200" dirty="0"/>
              <a:t>结构来呈现，包括单分支、二分支和多分支选择结构。单分支选择结构</a:t>
            </a:r>
            <a:r>
              <a:rPr lang="en-US" altLang="zh-CN" sz="2200" dirty="0"/>
              <a:t>if</a:t>
            </a:r>
            <a:r>
              <a:rPr lang="zh-CN" altLang="en-US" sz="2200" dirty="0"/>
              <a:t>语句的语法格式如图：</a:t>
            </a:r>
            <a:endParaRPr lang="zh-CN" altLang="en-US" sz="2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84860" y="4269105"/>
            <a:ext cx="10831195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其中，语句块是</a:t>
            </a:r>
            <a:r>
              <a:rPr lang="en-US" altLang="zh-CN" sz="2200" dirty="0"/>
              <a:t>if</a:t>
            </a:r>
            <a:r>
              <a:rPr lang="zh-CN" altLang="en-US" sz="2200" dirty="0"/>
              <a:t>条件满足后执行的一个或多个语句序列。语句块中语句通过与</a:t>
            </a:r>
            <a:r>
              <a:rPr lang="en-US" altLang="zh-CN" sz="2200" dirty="0"/>
              <a:t>if</a:t>
            </a:r>
            <a:r>
              <a:rPr lang="zh-CN" altLang="en-US" sz="2200" dirty="0"/>
              <a:t>所在行形成缩进表达包含关系。 </a:t>
            </a:r>
            <a:r>
              <a:rPr lang="en-US" altLang="zh-CN" sz="2200" dirty="0"/>
              <a:t>if</a:t>
            </a:r>
            <a:r>
              <a:rPr lang="zh-CN" altLang="en-US" sz="2200" dirty="0"/>
              <a:t>语句首先计算条件表达式，如果结果为</a:t>
            </a:r>
            <a:r>
              <a:rPr lang="en-US" altLang="zh-CN" sz="2200" dirty="0"/>
              <a:t>True</a:t>
            </a:r>
            <a:r>
              <a:rPr lang="zh-CN" altLang="en-US" sz="2200" dirty="0"/>
              <a:t>，则执行语句块中的语句序列。如果结果为</a:t>
            </a:r>
            <a:r>
              <a:rPr lang="en-US" altLang="zh-CN" sz="2200" dirty="0"/>
              <a:t>False</a:t>
            </a:r>
            <a:r>
              <a:rPr lang="zh-CN" altLang="en-US" sz="2200" dirty="0"/>
              <a:t>，则语句块中的语句会被跳过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1402" y="3287876"/>
            <a:ext cx="2962275" cy="9810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2151</Words>
  <Application>WPS 演示</Application>
  <PresentationFormat>宽屏</PresentationFormat>
  <Paragraphs>137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方正有猫在_GBK</vt:lpstr>
      <vt:lpstr>方正卡通简体</vt:lpstr>
      <vt:lpstr>微软雅黑</vt:lpstr>
      <vt:lpstr>Arial Unicode MS</vt:lpstr>
      <vt:lpstr>等线</vt:lpstr>
      <vt:lpstr>FZLANTY_XIANJW--GB1-0</vt:lpstr>
      <vt:lpstr>Segoe Print</vt:lpstr>
      <vt:lpstr>Calibri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lihuan</cp:lastModifiedBy>
  <cp:revision>407</cp:revision>
  <dcterms:created xsi:type="dcterms:W3CDTF">2017-12-03T06:36:00Z</dcterms:created>
  <dcterms:modified xsi:type="dcterms:W3CDTF">2021-03-25T07:39:40Z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3B50F100EDA54EACB55CD81AAB177714</vt:lpwstr>
  </property>
</Properties>
</file>