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64" r:id="rId9"/>
    <p:sldId id="665" r:id="rId10"/>
    <p:sldId id="666" r:id="rId11"/>
    <p:sldId id="643" r:id="rId12"/>
    <p:sldId id="667" r:id="rId13"/>
    <p:sldId id="655" r:id="rId14"/>
    <p:sldId id="668" r:id="rId15"/>
    <p:sldId id="669" r:id="rId16"/>
    <p:sldId id="326" r:id="rId17"/>
    <p:sldId id="364" r:id="rId18"/>
    <p:sldId id="670" r:id="rId19"/>
    <p:sldId id="671" r:id="rId20"/>
    <p:sldId id="672" r:id="rId21"/>
    <p:sldId id="673" r:id="rId22"/>
    <p:sldId id="502" r:id="rId23"/>
    <p:sldId id="299" r:id="rId24"/>
    <p:sldId id="674" r:id="rId25"/>
    <p:sldId id="675" r:id="rId26"/>
    <p:sldId id="503" r:id="rId27"/>
    <p:sldId id="663" r:id="rId28"/>
    <p:sldId id="567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3999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913572" y="208791"/>
            <a:ext cx="318548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青少年人工智能编程水平测试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411828" y="2557473"/>
            <a:ext cx="7085933" cy="1579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对战小游戏</a:t>
            </a:r>
            <a:endParaRPr lang="zh-CN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同一性运算符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640" y="1823085"/>
            <a:ext cx="1010666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写一段</a:t>
            </a:r>
            <a:r>
              <a:rPr lang="en-US" altLang="zh-CN" sz="2200" dirty="0"/>
              <a:t>Python</a:t>
            </a:r>
            <a:r>
              <a:rPr lang="zh-CN" altLang="en-US" sz="2200" dirty="0"/>
              <a:t>程序，使用和验证表中所列的同一性运算符，观察运算输出的结果。例程如下：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3662" y="4543712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80" y="2406015"/>
            <a:ext cx="2479040" cy="4290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运算符优先级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433" y="1959527"/>
            <a:ext cx="822106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表列出了从最高到最低优先级的所有运算符。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020" y="2718372"/>
            <a:ext cx="5653844" cy="37721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557" y="4422210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运算符优先级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8068" y="1728387"/>
            <a:ext cx="11061982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编写一段</a:t>
            </a:r>
            <a:r>
              <a:rPr lang="en-US" altLang="zh-CN" sz="2200" dirty="0"/>
              <a:t>Python</a:t>
            </a:r>
            <a:r>
              <a:rPr lang="zh-CN" altLang="en-US" sz="2200" dirty="0"/>
              <a:t>程序，使用和验证表中所列的运算符优先级级别，观察运算输出的结果。以下实例演示了</a:t>
            </a:r>
            <a:r>
              <a:rPr lang="en-US" altLang="zh-CN" sz="2200" dirty="0"/>
              <a:t>Python</a:t>
            </a:r>
            <a:r>
              <a:rPr lang="zh-CN" altLang="en-US" sz="2200" dirty="0"/>
              <a:t>所有运算符优先级的操作。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4557" y="4422210"/>
            <a:ext cx="1780186" cy="2152075"/>
          </a:xfrm>
          <a:prstGeom prst="rect">
            <a:avLst/>
          </a:prstGeom>
        </p:spPr>
      </p:pic>
      <p:pic>
        <p:nvPicPr>
          <p:cNvPr id="2" name="图片 1" descr="0J4BFH9T}4TH9OJ2)14%E[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776220"/>
            <a:ext cx="299085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运算符优先级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2663" y="2377992"/>
            <a:ext cx="307050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程序运行结果如下：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4557" y="4422210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13" y="3301007"/>
            <a:ext cx="4675211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对战小游戏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对战小游戏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8693" y="2816219"/>
            <a:ext cx="384903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FF0000"/>
                </a:solidFill>
              </a:rPr>
              <a:t>显示充值金额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423" y="4492113"/>
            <a:ext cx="5429250" cy="1438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07" y="4491973"/>
            <a:ext cx="3743325" cy="1152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89505" y="3625309"/>
            <a:ext cx="3218518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092419" y="3619838"/>
            <a:ext cx="26289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08693" y="2086854"/>
            <a:ext cx="10849907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任务要求：完成一个小游戏程序设计，要求有参与者属性显示，能完成简单的游戏功能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对战小游戏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5363" y="1731199"/>
            <a:ext cx="815433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2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FF0000"/>
                </a:solidFill>
              </a:rPr>
              <a:t>借助</a:t>
            </a:r>
            <a:r>
              <a:rPr lang="en-US" altLang="zh-CN" sz="2400" dirty="0">
                <a:solidFill>
                  <a:srgbClr val="FF0000"/>
                </a:solidFill>
              </a:rPr>
              <a:t>time.sleep</a:t>
            </a:r>
            <a:r>
              <a:rPr lang="zh-CN" altLang="en-US" sz="2400" dirty="0">
                <a:solidFill>
                  <a:srgbClr val="FF0000"/>
                </a:solidFill>
              </a:rPr>
              <a:t>函数，显示充值动态过程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513" y="3660338"/>
            <a:ext cx="1785937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378065" y="2851488"/>
            <a:ext cx="26289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497" y="2409205"/>
            <a:ext cx="2814637" cy="30018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97" y="5411094"/>
            <a:ext cx="2814637" cy="11087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96" y="3539555"/>
            <a:ext cx="387667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对战小游戏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9015" y="2020570"/>
            <a:ext cx="41103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3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FF0000"/>
                </a:solidFill>
              </a:rPr>
              <a:t>计算战斗值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3513" y="2999711"/>
            <a:ext cx="8863012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任务分析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/>
              <a:t>使用变量赋值的方式，获得血量</a:t>
            </a:r>
            <a:r>
              <a:rPr lang="en-US" altLang="zh-CN" sz="2200" dirty="0"/>
              <a:t>blood</a:t>
            </a:r>
            <a:r>
              <a:rPr lang="zh-CN" altLang="en-US" sz="2200" dirty="0"/>
              <a:t>，攻击值</a:t>
            </a:r>
            <a:r>
              <a:rPr lang="en-US" altLang="zh-CN" sz="2200" dirty="0"/>
              <a:t>attack</a:t>
            </a:r>
            <a:r>
              <a:rPr lang="zh-CN" altLang="en-US" sz="2200" dirty="0"/>
              <a:t>，防御值</a:t>
            </a:r>
            <a:r>
              <a:rPr lang="en-US" altLang="zh-CN" sz="2200" dirty="0"/>
              <a:t>defense</a:t>
            </a:r>
            <a:r>
              <a:rPr lang="zh-CN" altLang="en-US" sz="2200" dirty="0"/>
              <a:t>，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并打印出各属性值，通过运算打印出战斗值</a:t>
            </a:r>
            <a:r>
              <a:rPr lang="en-US" altLang="zh-CN" sz="2200" dirty="0"/>
              <a:t>combat</a:t>
            </a:r>
            <a:r>
              <a:rPr lang="zh-CN" altLang="en-US" sz="2200" dirty="0"/>
              <a:t>， 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combat=</a:t>
            </a:r>
            <a:r>
              <a:rPr lang="zh-CN" altLang="en-US" sz="2200" dirty="0"/>
              <a:t>（ </a:t>
            </a:r>
            <a:r>
              <a:rPr lang="en-US" altLang="zh-CN" sz="2200" dirty="0" err="1"/>
              <a:t>blood+attack</a:t>
            </a:r>
            <a:r>
              <a:rPr lang="en-US" altLang="zh-CN" sz="2200" dirty="0"/>
              <a:t>*6+defense*2</a:t>
            </a:r>
            <a:r>
              <a:rPr lang="zh-CN" altLang="en-US" sz="2200" dirty="0"/>
              <a:t>）</a:t>
            </a:r>
            <a:r>
              <a:rPr lang="en-US" altLang="zh-CN" sz="2200" dirty="0"/>
              <a:t>/3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3157" y="43532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对战小游戏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235" y="2038095"/>
            <a:ext cx="815433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3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FF0000"/>
                </a:solidFill>
              </a:rPr>
              <a:t>计算战斗值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2956" y="3648681"/>
            <a:ext cx="145256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参考代码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561" y="3108181"/>
            <a:ext cx="3512447" cy="3188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61" y="4346763"/>
            <a:ext cx="4528272" cy="14523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68895" y="3289848"/>
            <a:ext cx="16764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运行结果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对战小游戏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6899" y="1803566"/>
            <a:ext cx="815433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4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20559" y="2360827"/>
            <a:ext cx="171673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参考代码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3001010"/>
            <a:ext cx="4923790" cy="3600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830" y="4203138"/>
            <a:ext cx="5507523" cy="128924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26364" y="3219450"/>
            <a:ext cx="137514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运行结果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50665" y="3121660"/>
            <a:ext cx="6551930" cy="61531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Python</a:t>
            </a:r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怎样玩</a:t>
            </a:r>
            <a:r>
              <a:rPr lang="en-US" altLang="zh-CN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Minecraft </a:t>
            </a:r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注释的使用规范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1014" y="1990685"/>
            <a:ext cx="1976151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</a:rPr>
              <a:t> 行注释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1257" y="4505187"/>
            <a:ext cx="1780186" cy="2152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3615" y="2907652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）不要使用无意义的注释，如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253615" y="4475993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）至少使用两个空格和语句分开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65" y="3647441"/>
            <a:ext cx="3318944" cy="622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77" y="5425588"/>
            <a:ext cx="3905250" cy="495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注释的使用规范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5744" y="2017990"/>
            <a:ext cx="1976151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．块注释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1257" y="4505187"/>
            <a:ext cx="1780186" cy="2152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31944" y="2861937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“</a:t>
            </a:r>
            <a:r>
              <a:rPr lang="en-US" altLang="zh-CN" sz="2200" dirty="0"/>
              <a:t>#”</a:t>
            </a:r>
            <a:r>
              <a:rPr lang="zh-CN" altLang="en-US" sz="2200" dirty="0"/>
              <a:t>后空一格，注释段落之间用空行分开。例如：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55" y="3769996"/>
            <a:ext cx="1762125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注释的使用规范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574" y="1708146"/>
            <a:ext cx="1976151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．文档注释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916909" y="2288474"/>
            <a:ext cx="10724369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）文档注释以”””开题和结尾，首行不换行。如有多行，末行必须换行，即此时尾行以“””单独一行。例如：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2422" y="2981496"/>
            <a:ext cx="2371725" cy="19526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02634" y="4915934"/>
            <a:ext cx="9262816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）文档注释不限中英文，但是不要几种语言混用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）文档注释不是越长越好，应该简洁。一般用一两句话说明清楚即可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）模块、公有方法、公有类等，尽量写文档注释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4866" y="2870282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运算符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0038" y="3662787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成员运算符、同一性运算符、运算符优先级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324866" y="4325192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对战小游戏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258850" y="929750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里田术求面积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0410" y="1969602"/>
            <a:ext cx="779145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问题是有一块方形田地，长为</a:t>
            </a:r>
            <a:r>
              <a:rPr lang="en-US" altLang="zh-CN" sz="2200" dirty="0"/>
              <a:t>1</a:t>
            </a:r>
            <a:r>
              <a:rPr lang="zh-CN" altLang="en-US" sz="2200" dirty="0"/>
              <a:t>里，宽为</a:t>
            </a:r>
            <a:r>
              <a:rPr lang="en-US" altLang="zh-CN" sz="2200" dirty="0"/>
              <a:t>1</a:t>
            </a:r>
            <a:r>
              <a:rPr lang="zh-CN" altLang="en-US" sz="2200" dirty="0"/>
              <a:t>里，其面积是多少？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06" y="2693639"/>
            <a:ext cx="3962400" cy="3962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66733" y="3997401"/>
            <a:ext cx="1802096" cy="6323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/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3</a:t>
            </a:r>
            <a:r>
              <a:rPr lang="zh-CN" altLang="en-US" sz="3200" dirty="0">
                <a:solidFill>
                  <a:srgbClr val="FF0000"/>
                </a:solidFill>
              </a:rPr>
              <a:t>顷</a:t>
            </a:r>
            <a:r>
              <a:rPr lang="en-US" altLang="zh-CN" sz="3200" dirty="0">
                <a:solidFill>
                  <a:srgbClr val="FF0000"/>
                </a:solidFill>
              </a:rPr>
              <a:t>75</a:t>
            </a:r>
            <a:r>
              <a:rPr lang="zh-CN" altLang="en-US" sz="3200" dirty="0">
                <a:solidFill>
                  <a:srgbClr val="FF0000"/>
                </a:solidFill>
              </a:rPr>
              <a:t>亩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3960" y="3237865"/>
            <a:ext cx="9651365" cy="16148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请编写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程序，解答里田术中的面积计算问题。从键盘输入长和宽数据，输出计算结果到屏幕。要求人机操作界面要比较友好，对输入的非数字键做有效性检查，按下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ESC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键能够终止程序的运行。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954080" y="206868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运算符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417462" y="316017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62283" y="444037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35457" y="341480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对战小游戏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91966" y="461005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运算符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成员运算符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5504" y="2082020"/>
            <a:ext cx="1085943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还支持成员运算符，测试实例中包含了一系列的成员，包括字符串，列表或元组。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377" y="4272567"/>
            <a:ext cx="1780186" cy="2152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689985"/>
            <a:ext cx="7923530" cy="1657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09135" y="3046108"/>
            <a:ext cx="18192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成员运算符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1094" y="664216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成员运算符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390" y="1642110"/>
            <a:ext cx="1053655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编写一段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程序，使用和验证表中所列的成员运算符，观察运算输出的结果。以下实例演示了</a:t>
            </a:r>
            <a:r>
              <a:rPr lang="en-US" altLang="zh-CN" sz="2000" dirty="0"/>
              <a:t>Python</a:t>
            </a:r>
            <a:r>
              <a:rPr lang="zh-CN" altLang="en-US" sz="2000" dirty="0"/>
              <a:t>所有成员运算符的操作：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4" y="2716055"/>
            <a:ext cx="2950962" cy="3428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73" y="6102056"/>
            <a:ext cx="2950963" cy="52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1094" y="664216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成员运算符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4605" y="1922064"/>
            <a:ext cx="329611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成员运算符</a:t>
            </a:r>
            <a:r>
              <a:rPr lang="en-US" altLang="zh-CN" sz="2200" dirty="0"/>
              <a:t>in</a:t>
            </a:r>
            <a:r>
              <a:rPr lang="zh-CN" altLang="en-US" sz="2200" dirty="0"/>
              <a:t>功能验证：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4727" y="4290347"/>
            <a:ext cx="1780186" cy="2152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90" y="1922145"/>
            <a:ext cx="419354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1094" y="74613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成员运算符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0019" y="1807129"/>
            <a:ext cx="382951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成员运算符</a:t>
            </a:r>
            <a:r>
              <a:rPr lang="en-US" altLang="zh-CN" sz="2200" dirty="0"/>
              <a:t>not in</a:t>
            </a:r>
            <a:r>
              <a:rPr lang="zh-CN" altLang="en-US" sz="2200" dirty="0"/>
              <a:t>功能验证：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142" y="4197637"/>
            <a:ext cx="1780186" cy="215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2680721"/>
            <a:ext cx="5238750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同一性运算符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7250" y="2096770"/>
            <a:ext cx="1075944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同一性运算符用于比较两个变量或对象的存储位置是否同一。 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的同一性运算符如表所示。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3662" y="4543712"/>
            <a:ext cx="1780186" cy="215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12" y="3839210"/>
            <a:ext cx="8505825" cy="19567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22943" y="3110583"/>
            <a:ext cx="212454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同一性运算符</a:t>
            </a:r>
            <a:endParaRPr lang="zh-CN" altLang="en-US" sz="20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NTY5ZmEwNTVkOGFmODk3MDdiM2QzOGE3ZjFhZDZmNTUifQ==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WPS 演示</Application>
  <PresentationFormat>宽屏</PresentationFormat>
  <Paragraphs>149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FZLANTY_XIANJW--GB1-0</vt:lpstr>
      <vt:lpstr>Segoe Print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zhuna</cp:lastModifiedBy>
  <cp:revision>421</cp:revision>
  <dcterms:created xsi:type="dcterms:W3CDTF">2017-12-03T06:36:00Z</dcterms:created>
  <dcterms:modified xsi:type="dcterms:W3CDTF">2022-08-21T02:39:09Z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D06C3A6EF6EA4F80B11DAD086FBE5615</vt:lpwstr>
  </property>
</Properties>
</file>