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312" r:id="rId7"/>
    <p:sldId id="434" r:id="rId8"/>
    <p:sldId id="676" r:id="rId9"/>
    <p:sldId id="677" r:id="rId10"/>
    <p:sldId id="678" r:id="rId11"/>
    <p:sldId id="664" r:id="rId12"/>
    <p:sldId id="679" r:id="rId13"/>
    <p:sldId id="680" r:id="rId14"/>
    <p:sldId id="681" r:id="rId15"/>
    <p:sldId id="665" r:id="rId16"/>
    <p:sldId id="682" r:id="rId17"/>
    <p:sldId id="683" r:id="rId18"/>
    <p:sldId id="684" r:id="rId19"/>
    <p:sldId id="685" r:id="rId20"/>
    <p:sldId id="326" r:id="rId21"/>
    <p:sldId id="364" r:id="rId22"/>
    <p:sldId id="686" r:id="rId23"/>
    <p:sldId id="687" r:id="rId24"/>
    <p:sldId id="502" r:id="rId25"/>
    <p:sldId id="299" r:id="rId26"/>
    <p:sldId id="674" r:id="rId27"/>
    <p:sldId id="688" r:id="rId28"/>
    <p:sldId id="503" r:id="rId29"/>
    <p:sldId id="663" r:id="rId30"/>
    <p:sldId id="567" r:id="rId31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615"/>
    <a:srgbClr val="FF9933"/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8" autoAdjust="0"/>
    <p:restoredTop sz="94618" autoAdjust="0"/>
  </p:normalViewPr>
  <p:slideViewPr>
    <p:cSldViewPr snapToGrid="0" showGuides="1">
      <p:cViewPr varScale="1">
        <p:scale>
          <a:sx n="91" d="100"/>
          <a:sy n="91" d="100"/>
        </p:scale>
        <p:origin x="56" y="24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2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62175" y="719807"/>
            <a:ext cx="11393714" cy="6081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7198" y="707234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90695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26903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19812" y="684365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1460" y="703776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276226" y="2797535"/>
            <a:ext cx="7123814" cy="1579663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真假难辨</a:t>
            </a:r>
            <a:endParaRPr lang="zh-CN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03488" y="902341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布尔运算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0772" y="1870835"/>
            <a:ext cx="10687516" cy="104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</a:t>
            </a:r>
            <a:r>
              <a:rPr lang="en-US" altLang="zh-CN" sz="2200" dirty="0"/>
              <a:t>IDLE</a:t>
            </a:r>
            <a:r>
              <a:rPr lang="zh-CN" altLang="en-US" sz="2200" dirty="0"/>
              <a:t>的交互式环境中逐一执行以上语句，会显示布尔运算的结果。上述案例中，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en-US" altLang="zh-CN" sz="2200" dirty="0"/>
              <a:t>a &lt; b </a:t>
            </a:r>
            <a:r>
              <a:rPr lang="zh-CN" altLang="en-US" sz="2200" dirty="0"/>
              <a:t>成立，故布尔运算“</a:t>
            </a:r>
            <a:r>
              <a:rPr lang="en-US" altLang="zh-CN" sz="2200" dirty="0"/>
              <a:t>a &lt; b”</a:t>
            </a:r>
            <a:r>
              <a:rPr lang="zh-CN" altLang="en-US" sz="2200" dirty="0"/>
              <a:t>的结果为</a:t>
            </a:r>
            <a:r>
              <a:rPr lang="en-US" altLang="zh-CN" sz="2200" dirty="0"/>
              <a:t>True</a:t>
            </a:r>
            <a:r>
              <a:rPr lang="zh-CN" altLang="en-US" sz="2200" dirty="0"/>
              <a:t>。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5957" y="4372262"/>
            <a:ext cx="1780186" cy="21520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0772" y="3095842"/>
            <a:ext cx="10859862" cy="104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上表所示的</a:t>
            </a:r>
            <a:r>
              <a:rPr lang="en-US" altLang="zh-CN" sz="2200" dirty="0"/>
              <a:t>and</a:t>
            </a:r>
            <a:r>
              <a:rPr lang="zh-CN" altLang="en-US" sz="2200" dirty="0"/>
              <a:t>、 </a:t>
            </a:r>
            <a:r>
              <a:rPr lang="en-US" altLang="zh-CN" sz="2200" dirty="0"/>
              <a:t>or</a:t>
            </a:r>
            <a:r>
              <a:rPr lang="zh-CN" altLang="en-US" sz="2200" dirty="0"/>
              <a:t>、 </a:t>
            </a:r>
            <a:r>
              <a:rPr lang="en-US" altLang="zh-CN" sz="2200" dirty="0"/>
              <a:t>not</a:t>
            </a:r>
            <a:r>
              <a:rPr lang="zh-CN" altLang="en-US" sz="2200" dirty="0"/>
              <a:t>等逻辑运算符也常常应用在布尔逻辑表达式中，通过运算后最终得到布尔值。例如：</a:t>
            </a:r>
            <a:endParaRPr lang="zh-CN" altLang="en-US" sz="2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959" y="4143087"/>
            <a:ext cx="29337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03488" y="902341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布尔运算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86560" y="2757170"/>
            <a:ext cx="8362950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</a:t>
            </a:r>
            <a:r>
              <a:rPr lang="en-US" altLang="zh-CN" sz="2200" dirty="0"/>
              <a:t>IDLE</a:t>
            </a:r>
            <a:r>
              <a:rPr lang="zh-CN" altLang="en-US" sz="2200" dirty="0"/>
              <a:t>的交互式环境中逐一执行以上语句，会输出布尔运算的结果。布尔表达式</a:t>
            </a:r>
            <a:r>
              <a:rPr lang="en-US" altLang="zh-CN" sz="2200" dirty="0"/>
              <a:t>5&lt; 3 and 5 == 5</a:t>
            </a:r>
            <a:r>
              <a:rPr lang="zh-CN" altLang="en-US" sz="2200" dirty="0"/>
              <a:t>是不成立的，所以输出的是</a:t>
            </a:r>
            <a:r>
              <a:rPr lang="en-US" altLang="zh-CN" sz="2200" dirty="0"/>
              <a:t>False</a:t>
            </a:r>
            <a:r>
              <a:rPr lang="zh-CN" altLang="en-US" sz="2200" dirty="0"/>
              <a:t>，而布尔表达式</a:t>
            </a:r>
            <a:r>
              <a:rPr lang="en-US" altLang="zh-CN" sz="2200" dirty="0"/>
              <a:t>not 5&lt;3</a:t>
            </a:r>
            <a:r>
              <a:rPr lang="zh-CN" altLang="en-US" sz="2200" dirty="0"/>
              <a:t>成立的，所以输出的是</a:t>
            </a:r>
            <a:r>
              <a:rPr lang="en-US" altLang="zh-CN" sz="2200" dirty="0"/>
              <a:t>True</a:t>
            </a:r>
            <a:r>
              <a:rPr lang="zh-CN" altLang="en-US" sz="2200" dirty="0"/>
              <a:t>。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5957" y="4372262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03488" y="902341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布尔运算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49893" y="1880281"/>
            <a:ext cx="8620124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练习</a:t>
            </a:r>
            <a:r>
              <a:rPr lang="en-US" altLang="zh-CN" sz="2200" dirty="0">
                <a:solidFill>
                  <a:srgbClr val="FF0000"/>
                </a:solidFill>
              </a:rPr>
              <a:t>2</a:t>
            </a:r>
            <a:r>
              <a:rPr lang="zh-CN" altLang="en-US" sz="2200" dirty="0">
                <a:solidFill>
                  <a:srgbClr val="FF0000"/>
                </a:solidFill>
              </a:rPr>
              <a:t>：观察布尔运算的值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605" y="3476331"/>
            <a:ext cx="4278791" cy="2388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080" y="3552387"/>
            <a:ext cx="3954940" cy="211741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03855" y="2640113"/>
            <a:ext cx="235267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代码示例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218045" y="2640113"/>
            <a:ext cx="235267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66285" y="959491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增量赋值运算符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90624" y="2326231"/>
            <a:ext cx="9382592" cy="104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前面介绍过，</a:t>
            </a:r>
            <a:r>
              <a:rPr lang="en-US" altLang="zh-CN" sz="2200" dirty="0"/>
              <a:t>Python</a:t>
            </a:r>
            <a:r>
              <a:rPr lang="zh-CN" altLang="en-US" sz="2200" dirty="0"/>
              <a:t>的赋值运算符用于为变量赋值。例如</a:t>
            </a:r>
            <a:r>
              <a:rPr lang="en-US" altLang="zh-CN" sz="2200" dirty="0"/>
              <a:t>a=8</a:t>
            </a:r>
            <a:r>
              <a:rPr lang="zh-CN" altLang="en-US" sz="2200" dirty="0"/>
              <a:t>，是最基本的赋值运算，它将表达式右侧的值</a:t>
            </a:r>
            <a:r>
              <a:rPr lang="en-US" altLang="zh-CN" sz="2200" dirty="0"/>
              <a:t>8</a:t>
            </a:r>
            <a:r>
              <a:rPr lang="zh-CN" altLang="en-US" sz="2200" dirty="0"/>
              <a:t>分配给左侧的变量</a:t>
            </a:r>
            <a:r>
              <a:rPr lang="en-US" altLang="zh-CN" sz="2200" dirty="0"/>
              <a:t>a</a:t>
            </a:r>
            <a:r>
              <a:rPr lang="zh-CN" altLang="en-US" sz="2200" dirty="0"/>
              <a:t>。</a:t>
            </a:r>
            <a:endParaRPr lang="zh-CN" altLang="en-US" sz="2200" dirty="0"/>
          </a:p>
        </p:txBody>
      </p:sp>
      <p:sp>
        <p:nvSpPr>
          <p:cNvPr id="7" name="文本框 6"/>
          <p:cNvSpPr txBox="1"/>
          <p:nvPr/>
        </p:nvSpPr>
        <p:spPr>
          <a:xfrm>
            <a:off x="1190625" y="3662680"/>
            <a:ext cx="954786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</a:t>
            </a:r>
            <a:r>
              <a:rPr lang="zh-CN" altLang="en-US" sz="2200" dirty="0"/>
              <a:t>中还有一批运算符可以执行复杂一些的赋值运算。例如</a:t>
            </a:r>
            <a:r>
              <a:rPr lang="en-US" altLang="zh-CN" sz="2200" dirty="0"/>
              <a:t>a+=8</a:t>
            </a:r>
            <a:r>
              <a:rPr lang="zh-CN" altLang="en-US" sz="2200" dirty="0"/>
              <a:t>，它的处理过程是先将变量</a:t>
            </a:r>
            <a:r>
              <a:rPr lang="en-US" altLang="zh-CN" sz="2200" dirty="0"/>
              <a:t>a</a:t>
            </a:r>
            <a:r>
              <a:rPr lang="zh-CN" altLang="en-US" sz="2200" dirty="0"/>
              <a:t>的当前值与</a:t>
            </a:r>
            <a:r>
              <a:rPr lang="en-US" altLang="zh-CN" sz="2200" dirty="0"/>
              <a:t>8</a:t>
            </a:r>
            <a:r>
              <a:rPr lang="zh-CN" altLang="en-US" sz="2200" dirty="0"/>
              <a:t>相加，再将最终结果分配给变量</a:t>
            </a:r>
            <a:r>
              <a:rPr lang="en-US" altLang="zh-CN" sz="2200" dirty="0"/>
              <a:t>a</a:t>
            </a:r>
            <a:r>
              <a:rPr lang="zh-CN" altLang="en-US" sz="2200" dirty="0"/>
              <a:t>，等价于：</a:t>
            </a:r>
            <a:r>
              <a:rPr lang="en-US" altLang="zh-CN" sz="2200" dirty="0"/>
              <a:t>a =a+8</a:t>
            </a:r>
            <a:r>
              <a:rPr lang="zh-CN" altLang="en-US" sz="2200" dirty="0"/>
              <a:t>。这些运算符实际上是算术运算符与基本赋值运算符的复合，有组合作用，被称为</a:t>
            </a:r>
            <a:r>
              <a:rPr lang="zh-CN" altLang="en-US" sz="2200" dirty="0">
                <a:solidFill>
                  <a:srgbClr val="FF0000"/>
                </a:solidFill>
              </a:rPr>
              <a:t>增量赋值运算符。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66285" y="959491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增量赋值运算符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2949" y="2049392"/>
            <a:ext cx="9382592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</a:t>
            </a:r>
            <a:r>
              <a:rPr lang="en-US" altLang="zh-CN" sz="2200" dirty="0"/>
              <a:t>Python</a:t>
            </a:r>
            <a:r>
              <a:rPr lang="zh-CN" altLang="en-US" sz="2200" dirty="0"/>
              <a:t>中，具有增量赋值作用的运算符还不少，具体见表所示。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8450" y="2719070"/>
            <a:ext cx="5854065" cy="36461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432" y="4316471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66285" y="959491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增量赋值运算符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1225" y="1882821"/>
            <a:ext cx="10991851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编写一段</a:t>
            </a:r>
            <a:r>
              <a:rPr lang="en-US" altLang="zh-CN" sz="2200" dirty="0"/>
              <a:t>Python</a:t>
            </a:r>
            <a:r>
              <a:rPr lang="zh-CN" altLang="en-US" sz="2200" dirty="0"/>
              <a:t>程序，使用和验证表中所列的增量赋值运算符，观察运算输出的结果。</a:t>
            </a:r>
            <a:r>
              <a:rPr lang="en-US" altLang="zh-CN" sz="2200" dirty="0"/>
              <a:t>                 </a:t>
            </a:r>
            <a:endParaRPr lang="en-US" altLang="zh-CN" sz="2200" dirty="0"/>
          </a:p>
          <a:p>
            <a:pPr>
              <a:lnSpc>
                <a:spcPct val="150000"/>
              </a:lnSpc>
            </a:pPr>
            <a:r>
              <a:rPr lang="en-US" altLang="zh-CN" sz="2200" dirty="0"/>
              <a:t>            </a:t>
            </a:r>
            <a:r>
              <a:rPr lang="zh-CN" altLang="en-US" sz="2200" dirty="0"/>
              <a:t>例程如下：</a:t>
            </a:r>
            <a:endParaRPr lang="zh-CN" altLang="en-US" sz="2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594" y="3528695"/>
            <a:ext cx="3439828" cy="16771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130" y="2512060"/>
            <a:ext cx="3921760" cy="4089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66285" y="959491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增量赋值运算符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0095" y="2211070"/>
            <a:ext cx="3086735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以上实例输出结果：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757" y="3138487"/>
            <a:ext cx="4714875" cy="2867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907" y="4353212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66285" y="959491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增量赋值运算符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1891" y="2158413"/>
            <a:ext cx="292464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练习</a:t>
            </a:r>
            <a:r>
              <a:rPr lang="en-US" altLang="zh-CN" sz="2200" dirty="0">
                <a:solidFill>
                  <a:srgbClr val="FF0000"/>
                </a:solidFill>
              </a:rPr>
              <a:t>3</a:t>
            </a:r>
            <a:r>
              <a:rPr lang="zh-CN" altLang="en-US" sz="2200" dirty="0">
                <a:solidFill>
                  <a:srgbClr val="FF0000"/>
                </a:solidFill>
              </a:rPr>
              <a:t>：打印布尔值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1536" y="4215143"/>
            <a:ext cx="5754297" cy="14842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725" y="2443173"/>
            <a:ext cx="3109912" cy="38163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80590" y="3246755"/>
            <a:ext cx="200977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代码示例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153308" y="3179180"/>
            <a:ext cx="17621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4572" y="3212340"/>
            <a:ext cx="5907803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工作的选择</a:t>
            </a:r>
            <a:endParaRPr kumimoji="0" lang="zh-CN" altLang="en-US" sz="4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83374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工作的选择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78585" y="2752090"/>
            <a:ext cx="8992235" cy="263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如果你在一个工厂工作，面临不同的主人以及工作环境，有三个环境：当主人是人，工作环境对人无害，对机器人有害；当主人是人，工作环境对人和机器人都有害；当主人是</a:t>
            </a:r>
            <a:r>
              <a:rPr lang="en-US" altLang="zh-CN" sz="2200" dirty="0"/>
              <a:t>AI</a:t>
            </a:r>
            <a:r>
              <a:rPr lang="zh-CN" altLang="en-US" sz="2200" dirty="0"/>
              <a:t>，并且工作环境对机器人有害。有三个选择：（</a:t>
            </a:r>
            <a:r>
              <a:rPr lang="en-US" altLang="zh-CN" sz="2200" dirty="0"/>
              <a:t>1</a:t>
            </a:r>
            <a:r>
              <a:rPr lang="zh-CN" altLang="en-US" sz="2200" dirty="0"/>
              <a:t>）老老实实干活儿；（</a:t>
            </a:r>
            <a:r>
              <a:rPr lang="en-US" altLang="zh-CN" sz="2200" dirty="0"/>
              <a:t>2</a:t>
            </a:r>
            <a:r>
              <a:rPr lang="zh-CN" altLang="en-US" sz="2200" dirty="0"/>
              <a:t>）奋勇救人；（</a:t>
            </a:r>
            <a:r>
              <a:rPr lang="en-US" altLang="zh-CN" sz="2200" dirty="0"/>
              <a:t>3</a:t>
            </a:r>
            <a:r>
              <a:rPr lang="zh-CN" altLang="en-US" sz="2200" dirty="0"/>
              <a:t>）一溜烟逃跑。做出选择之后，打印出对结果的评价。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90600" y="2080534"/>
            <a:ext cx="2400300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任务描述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3332" y="4442909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915535" y="3121858"/>
            <a:ext cx="5657850" cy="61555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先进的人机互动</a:t>
            </a:r>
            <a:endParaRPr kumimoji="0" lang="zh-CN" altLang="en-US" sz="4000" b="1" i="0" u="none" strike="noStrike" kern="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4201" y="1938430"/>
            <a:ext cx="2143066" cy="29811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工作的选择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3765" y="1961789"/>
            <a:ext cx="2400300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参考代码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4584" y="2764434"/>
            <a:ext cx="4833342" cy="3505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31" y="3503860"/>
            <a:ext cx="5291137" cy="20257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工作的选择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0600" y="2080534"/>
            <a:ext cx="2400300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运行结果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6326" y="2782849"/>
            <a:ext cx="7219950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88872" y="3212340"/>
            <a:ext cx="68126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3</a:t>
            </a:r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. </a:t>
            </a:r>
            <a:r>
              <a:rPr lang="zh-CN" altLang="en-US" sz="48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思维拓展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54799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3.1 PEP8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编码规范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07897" y="1935651"/>
            <a:ext cx="10368458" cy="1555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PEP</a:t>
            </a:r>
            <a:r>
              <a:rPr lang="zh-CN" altLang="en-US" sz="2200" dirty="0"/>
              <a:t>是</a:t>
            </a:r>
            <a:r>
              <a:rPr lang="en-US" altLang="zh-CN" sz="2200" dirty="0"/>
              <a:t>Python Enhancement Proposal </a:t>
            </a:r>
            <a:r>
              <a:rPr lang="zh-CN" altLang="en-US" sz="2200" dirty="0"/>
              <a:t>的缩写，是关于</a:t>
            </a:r>
            <a:r>
              <a:rPr lang="en-US" altLang="zh-CN" sz="2200" dirty="0"/>
              <a:t>Python</a:t>
            </a:r>
            <a:r>
              <a:rPr lang="zh-CN" altLang="en-US" sz="2200" dirty="0"/>
              <a:t>的增强建议书。</a:t>
            </a:r>
            <a:r>
              <a:rPr lang="en-US" altLang="zh-CN" sz="2200" dirty="0"/>
              <a:t>PEP8</a:t>
            </a:r>
            <a:r>
              <a:rPr lang="zh-CN" altLang="en-US" sz="2200" dirty="0"/>
              <a:t>规范的主题是“</a:t>
            </a:r>
            <a:r>
              <a:rPr lang="en-US" altLang="zh-CN" sz="2200" dirty="0"/>
              <a:t>Style Guide for Python Code”</a:t>
            </a:r>
            <a:r>
              <a:rPr lang="zh-CN" altLang="en-US" sz="2200" dirty="0"/>
              <a:t>，它是一个编程规范，整理了很多使程序更具可读性的建议。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107896" y="3506790"/>
            <a:ext cx="10368459" cy="2571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PEP8</a:t>
            </a:r>
            <a:r>
              <a:rPr lang="zh-CN" altLang="en-US" sz="2200" dirty="0"/>
              <a:t>的原文在</a:t>
            </a:r>
            <a:r>
              <a:rPr lang="en-US" altLang="zh-CN" sz="2200" dirty="0"/>
              <a:t>Python</a:t>
            </a:r>
            <a:r>
              <a:rPr lang="zh-CN" altLang="en-US" sz="2200" dirty="0"/>
              <a:t>官网上，作者是</a:t>
            </a:r>
            <a:r>
              <a:rPr lang="en-US" altLang="zh-CN" sz="2200" dirty="0"/>
              <a:t>Guido</a:t>
            </a:r>
            <a:r>
              <a:rPr lang="zh-CN" altLang="en-US" sz="2200" dirty="0"/>
              <a:t>、 </a:t>
            </a:r>
            <a:r>
              <a:rPr lang="en-US" altLang="zh-CN" sz="2200" dirty="0"/>
              <a:t>Barry</a:t>
            </a:r>
            <a:r>
              <a:rPr lang="zh-CN" altLang="en-US" sz="2200" dirty="0"/>
              <a:t>和</a:t>
            </a:r>
            <a:r>
              <a:rPr lang="en-US" altLang="zh-CN" sz="2200" dirty="0"/>
              <a:t>Nick</a:t>
            </a:r>
            <a:r>
              <a:rPr lang="zh-CN" altLang="en-US" sz="2200" dirty="0"/>
              <a:t>。 </a:t>
            </a:r>
            <a:r>
              <a:rPr lang="en-US" altLang="zh-CN" sz="2200" dirty="0"/>
              <a:t>PEP8</a:t>
            </a:r>
            <a:r>
              <a:rPr lang="zh-CN" altLang="en-US" sz="2200" dirty="0"/>
              <a:t>改编自</a:t>
            </a:r>
            <a:r>
              <a:rPr lang="en-US" altLang="zh-CN" sz="2200" dirty="0"/>
              <a:t>Python</a:t>
            </a:r>
            <a:r>
              <a:rPr lang="zh-CN" altLang="en-US" sz="2200" dirty="0"/>
              <a:t>创始人</a:t>
            </a:r>
            <a:r>
              <a:rPr lang="en-US" altLang="zh-CN" sz="2200" dirty="0"/>
              <a:t>Guido</a:t>
            </a:r>
            <a:r>
              <a:rPr lang="zh-CN" altLang="en-US" sz="2200" dirty="0"/>
              <a:t>先生所写的</a:t>
            </a:r>
            <a:r>
              <a:rPr lang="en-US" altLang="zh-CN" sz="2200" dirty="0"/>
              <a:t>《 Python Style Guide》</a:t>
            </a:r>
            <a:r>
              <a:rPr lang="zh-CN" altLang="en-US" sz="2200" dirty="0"/>
              <a:t>一文，同时添加了一些来自</a:t>
            </a:r>
            <a:r>
              <a:rPr lang="en-US" altLang="zh-CN" sz="2200" dirty="0"/>
              <a:t>Barry</a:t>
            </a:r>
            <a:r>
              <a:rPr lang="zh-CN" altLang="en-US" sz="2200" dirty="0"/>
              <a:t>等人关于编程风格的总结。 </a:t>
            </a:r>
            <a:r>
              <a:rPr lang="en-US" altLang="zh-CN" sz="2200" dirty="0"/>
              <a:t>Guido</a:t>
            </a:r>
            <a:r>
              <a:rPr lang="zh-CN" altLang="en-US" sz="2200" dirty="0"/>
              <a:t>的重要见解是认为，代码被读者阅读的次数更多，从这个意义上来说，代码的可读性比编程过程更重要。因此， </a:t>
            </a:r>
            <a:r>
              <a:rPr lang="en-US" altLang="zh-CN" sz="2200" dirty="0"/>
              <a:t>PEP8</a:t>
            </a:r>
            <a:r>
              <a:rPr lang="zh-CN" altLang="en-US" sz="2200" dirty="0"/>
              <a:t>规范里提供的指导原则主要用于提升代码的可读性。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编译与解释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9645" y="2497455"/>
            <a:ext cx="1060069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编译型语言在执行之前，先会通过编译器对程序执行一个编译的过程，把程序转变成机器语言，运行时就不需要翻译，而直接执行就可以了，最典型的例子就是</a:t>
            </a:r>
            <a:r>
              <a:rPr lang="en-US" altLang="zh-CN" sz="2200" dirty="0"/>
              <a:t>C</a:t>
            </a:r>
            <a:r>
              <a:rPr lang="zh-CN" altLang="en-US" sz="2200" dirty="0"/>
              <a:t>语言。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90902" y="3758408"/>
            <a:ext cx="10558176" cy="1555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解释型语言就没有这个编译的过程，而是在程序运行的时候，通过解释器对程序逐行做出解释，然后直接运行，最典型的就是</a:t>
            </a:r>
            <a:r>
              <a:rPr lang="en-US" altLang="zh-CN" sz="2200" dirty="0"/>
              <a:t>Ruby</a:t>
            </a:r>
            <a:r>
              <a:rPr lang="zh-CN" altLang="en-US" sz="2200" dirty="0"/>
              <a:t>、 </a:t>
            </a:r>
            <a:r>
              <a:rPr lang="en-US" altLang="zh-CN" sz="2200" dirty="0"/>
              <a:t>Python</a:t>
            </a:r>
            <a:r>
              <a:rPr lang="zh-CN" altLang="en-US" sz="2200" dirty="0"/>
              <a:t>。 </a:t>
            </a:r>
            <a:r>
              <a:rPr lang="en-US" altLang="zh-CN" sz="2200" dirty="0"/>
              <a:t>Python</a:t>
            </a:r>
            <a:r>
              <a:rPr lang="zh-CN" altLang="en-US" sz="2200" dirty="0"/>
              <a:t>语言的解释器工作原理如图所示。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编译与解释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3715" y="2647632"/>
            <a:ext cx="6286500" cy="37623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11027" y="1977003"/>
            <a:ext cx="357187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Python</a:t>
            </a:r>
            <a:r>
              <a:rPr lang="zh-CN" altLang="en-US" sz="2000" dirty="0"/>
              <a:t>语言的解释器工作原理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544600" y="982137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小结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95046" y="2636602"/>
            <a:ext cx="4335649" cy="669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800" b="0" i="0" dirty="0">
                <a:solidFill>
                  <a:srgbClr val="242021"/>
                </a:solidFill>
                <a:effectLst/>
                <a:latin typeface="FZLANTY_XIANJW--GB1-0"/>
              </a:rPr>
              <a:t>基本运算符</a:t>
            </a:r>
            <a:endParaRPr lang="zh-CN" altLang="en-US" sz="28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60345" y="3429000"/>
            <a:ext cx="6500495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逻辑运算符、布尔运算、增量赋值运算符</a:t>
            </a:r>
            <a:endParaRPr lang="zh-CN" altLang="en-US" sz="2200" dirty="0"/>
          </a:p>
        </p:txBody>
      </p:sp>
      <p:sp>
        <p:nvSpPr>
          <p:cNvPr id="9" name="文本框 8"/>
          <p:cNvSpPr txBox="1"/>
          <p:nvPr/>
        </p:nvSpPr>
        <p:spPr>
          <a:xfrm>
            <a:off x="2495046" y="4091512"/>
            <a:ext cx="6096000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/>
              <a:t>工作的选择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258850" y="929750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韩信点兵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40460" y="2554605"/>
            <a:ext cx="8928100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韩信是汉高祖刘邦手下的大将，他英勇善战，智谋超群，为汉朝建立了卓越的功劳。据说韩信的数学水平也非常高超，他每次点兵的时候，为了知道有多少兵，同时又能保住军事机密，便让士兵排队报数。有一次战斗前，韩信要清点士兵的人数。让士兵三人一组，就有两人无法编组；五人一组，就有三人无法编组；七人一组，就有两人无法编组。那么这些士兵一共有多少人呢？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1001516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课后作业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27568" y="2154423"/>
            <a:ext cx="5614928" cy="5461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请编写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Python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程序计算韩信至少有多少兵？</a:t>
            </a:r>
            <a:endParaRPr lang="zh-CN" altLang="en-US" sz="22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2536" y="824322"/>
            <a:ext cx="1061027" cy="20486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44" y="2982182"/>
            <a:ext cx="4421855" cy="32353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044885" y="1913748"/>
            <a:ext cx="4519804" cy="1048976"/>
            <a:chOff x="3920027" y="1008636"/>
            <a:chExt cx="3362664" cy="744699"/>
          </a:xfrm>
        </p:grpSpPr>
        <p:grpSp>
          <p:nvGrpSpPr>
            <p:cNvPr id="11" name="组合 1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3920027" y="1151945"/>
              <a:ext cx="3362664" cy="601390"/>
              <a:chOff x="1438990" y="1392789"/>
              <a:chExt cx="4483553" cy="801851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438990" y="1392789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基本运算符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508267" y="3005234"/>
            <a:ext cx="988629" cy="988629"/>
            <a:chOff x="3059832" y="3339719"/>
            <a:chExt cx="3607562" cy="3607562"/>
          </a:xfrm>
        </p:grpSpPr>
        <p:sp>
          <p:nvSpPr>
            <p:cNvPr id="35" name="椭圆 34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53088" y="4285437"/>
            <a:ext cx="988629" cy="988629"/>
            <a:chOff x="3059832" y="3339719"/>
            <a:chExt cx="3607562" cy="3607562"/>
          </a:xfrm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9031208" y="957655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7594" r="40124" b="12128"/>
          <a:stretch>
            <a:fillRect/>
          </a:stretch>
        </p:blipFill>
        <p:spPr>
          <a:xfrm flipH="1">
            <a:off x="669435" y="1441084"/>
            <a:ext cx="3275836" cy="455132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26262" y="3259869"/>
            <a:ext cx="4538429" cy="1046682"/>
            <a:chOff x="5513840" y="3616828"/>
            <a:chExt cx="4538429" cy="1046682"/>
          </a:xfrm>
        </p:grpSpPr>
        <p:grpSp>
          <p:nvGrpSpPr>
            <p:cNvPr id="19" name="组合 18"/>
            <p:cNvGrpSpPr/>
            <p:nvPr/>
          </p:nvGrpSpPr>
          <p:grpSpPr>
            <a:xfrm>
              <a:off x="5513840" y="3674882"/>
              <a:ext cx="1015440" cy="988628"/>
              <a:chOff x="3954436" y="1846512"/>
              <a:chExt cx="761580" cy="74147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974544" y="1846512"/>
                <a:ext cx="741472" cy="741472"/>
                <a:chOff x="3059832" y="3339719"/>
                <a:chExt cx="3607562" cy="3607562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3059832" y="3339719"/>
                  <a:ext cx="3607562" cy="3607562"/>
                </a:xfrm>
                <a:prstGeom prst="ellipse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同心圆 69"/>
                <p:cNvSpPr/>
                <p:nvPr/>
              </p:nvSpPr>
              <p:spPr>
                <a:xfrm>
                  <a:off x="3168202" y="3448089"/>
                  <a:ext cx="3390826" cy="3390826"/>
                </a:xfrm>
                <a:prstGeom prst="donut">
                  <a:avLst>
                    <a:gd name="adj" fmla="val 4879"/>
                  </a:avLst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TextBox 11"/>
              <p:cNvSpPr txBox="1"/>
              <p:nvPr/>
            </p:nvSpPr>
            <p:spPr>
              <a:xfrm>
                <a:off x="3954436" y="2008870"/>
                <a:ext cx="623933" cy="563660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" name="TextBox 8"/>
            <p:cNvSpPr txBox="1"/>
            <p:nvPr/>
          </p:nvSpPr>
          <p:spPr>
            <a:xfrm>
              <a:off x="6089696" y="3616828"/>
              <a:ext cx="3962573" cy="822958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rmAutofit/>
            </a:bodyPr>
            <a:lstStyle/>
            <a:p>
              <a:pPr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工作的选择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82771" y="4455117"/>
            <a:ext cx="4575125" cy="1067958"/>
            <a:chOff x="3878870" y="1008636"/>
            <a:chExt cx="3403822" cy="758175"/>
          </a:xfrm>
        </p:grpSpPr>
        <p:grpSp>
          <p:nvGrpSpPr>
            <p:cNvPr id="25" name="组合 24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5"/>
            <p:cNvGrpSpPr/>
            <p:nvPr/>
          </p:nvGrpSpPr>
          <p:grpSpPr>
            <a:xfrm>
              <a:off x="3878870" y="1165421"/>
              <a:ext cx="3403822" cy="601390"/>
              <a:chOff x="1384114" y="1410757"/>
              <a:chExt cx="4538429" cy="801851"/>
            </a:xfrm>
          </p:grpSpPr>
          <p:sp>
            <p:nvSpPr>
              <p:cNvPr id="30" name="TextBox 6"/>
              <p:cNvSpPr txBox="1"/>
              <p:nvPr/>
            </p:nvSpPr>
            <p:spPr>
              <a:xfrm>
                <a:off x="1384114" y="1410757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思维拓展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813" y="3182662"/>
            <a:ext cx="721747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1. </a:t>
            </a:r>
            <a:r>
              <a:rPr lang="zh-CN" altLang="en-US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基本运算符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35051" y="1459891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逻辑运算符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6115" y="1964055"/>
            <a:ext cx="11162030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</a:t>
            </a:r>
            <a:r>
              <a:rPr lang="zh-CN" altLang="en-US" sz="2200" dirty="0"/>
              <a:t>语言支持逻辑运算。用于逻辑运算的运算符称为逻辑运算符，又称布尔运算符。通过逻辑运算符对一个或多个数值、变量、表达式进行逻辑运算，得到</a:t>
            </a:r>
            <a:r>
              <a:rPr lang="en-US" altLang="zh-CN" sz="2200" dirty="0"/>
              <a:t>True</a:t>
            </a:r>
            <a:r>
              <a:rPr lang="zh-CN" altLang="en-US" sz="2200" dirty="0"/>
              <a:t>或</a:t>
            </a:r>
            <a:r>
              <a:rPr lang="en-US" altLang="zh-CN" sz="2200" dirty="0"/>
              <a:t>False</a:t>
            </a:r>
            <a:r>
              <a:rPr lang="zh-CN" altLang="en-US" sz="2200" dirty="0"/>
              <a:t>的结果。 </a:t>
            </a:r>
            <a:r>
              <a:rPr lang="en-US" altLang="zh-CN" sz="2200" dirty="0"/>
              <a:t>Python</a:t>
            </a:r>
            <a:r>
              <a:rPr lang="zh-CN" altLang="en-US" sz="2200" dirty="0"/>
              <a:t>提供了</a:t>
            </a:r>
            <a:r>
              <a:rPr lang="en-US" altLang="zh-CN" sz="2200" dirty="0"/>
              <a:t>and</a:t>
            </a:r>
            <a:r>
              <a:rPr lang="zh-CN" altLang="en-US" sz="2200" dirty="0"/>
              <a:t>、 </a:t>
            </a:r>
            <a:r>
              <a:rPr lang="en-US" altLang="zh-CN" sz="2200" dirty="0"/>
              <a:t>or</a:t>
            </a:r>
            <a:r>
              <a:rPr lang="zh-CN" altLang="en-US" sz="2200" dirty="0"/>
              <a:t>、 </a:t>
            </a:r>
            <a:r>
              <a:rPr lang="en-US" altLang="zh-CN" sz="2200" dirty="0"/>
              <a:t>not</a:t>
            </a:r>
            <a:r>
              <a:rPr lang="zh-CN" altLang="en-US" sz="2200" dirty="0"/>
              <a:t>等逻辑运算符，如表所示。</a:t>
            </a:r>
            <a:endParaRPr lang="zh-CN" altLang="en-US" sz="2200" dirty="0"/>
          </a:p>
        </p:txBody>
      </p:sp>
      <p:sp>
        <p:nvSpPr>
          <p:cNvPr id="9" name="文本框 8"/>
          <p:cNvSpPr txBox="1"/>
          <p:nvPr/>
        </p:nvSpPr>
        <p:spPr>
          <a:xfrm>
            <a:off x="4543626" y="3692439"/>
            <a:ext cx="2943458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Python</a:t>
            </a:r>
            <a:r>
              <a:rPr lang="zh-CN" altLang="en-US" sz="2000" dirty="0"/>
              <a:t>逻辑运算符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4550" y="4359825"/>
            <a:ext cx="9316829" cy="18619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逻辑运算符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3120" y="1793240"/>
            <a:ext cx="1098042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编写一段</a:t>
            </a:r>
            <a:r>
              <a:rPr lang="en-US" altLang="zh-CN" sz="2000" dirty="0"/>
              <a:t>Python</a:t>
            </a:r>
            <a:r>
              <a:rPr lang="zh-CN" altLang="en-US" sz="2000" dirty="0"/>
              <a:t>程序，使用和验证表中所列的</a:t>
            </a:r>
            <a:r>
              <a:rPr lang="en-US" altLang="zh-CN" sz="2000" dirty="0"/>
              <a:t>3</a:t>
            </a:r>
            <a:r>
              <a:rPr lang="zh-CN" altLang="en-US" sz="2000" dirty="0"/>
              <a:t>种逻辑运算符。编程中会使用到</a:t>
            </a:r>
            <a:r>
              <a:rPr lang="en-US" altLang="zh-CN" sz="2000" dirty="0"/>
              <a:t>if</a:t>
            </a:r>
            <a:r>
              <a:rPr lang="zh-CN" altLang="en-US" sz="2000" dirty="0"/>
              <a:t>选择结构，可以在</a:t>
            </a:r>
            <a:r>
              <a:rPr lang="en-US" altLang="zh-CN" sz="2000" dirty="0"/>
              <a:t>IDLE</a:t>
            </a:r>
            <a:r>
              <a:rPr lang="zh-CN" altLang="en-US" sz="2000" dirty="0"/>
              <a:t>交互式编程环境下通过</a:t>
            </a:r>
            <a:r>
              <a:rPr lang="en-US" altLang="zh-CN" sz="2000" dirty="0"/>
              <a:t>help()</a:t>
            </a:r>
            <a:r>
              <a:rPr lang="zh-CN" altLang="en-US" sz="2000" dirty="0"/>
              <a:t>进入</a:t>
            </a:r>
            <a:r>
              <a:rPr lang="en-US" altLang="zh-CN" sz="2000" dirty="0"/>
              <a:t>help</a:t>
            </a:r>
            <a:r>
              <a:rPr lang="zh-CN" altLang="en-US" sz="2000" dirty="0"/>
              <a:t>状态，查询</a:t>
            </a:r>
            <a:r>
              <a:rPr lang="en-US" altLang="zh-CN" sz="2000" dirty="0"/>
              <a:t>if</a:t>
            </a:r>
            <a:r>
              <a:rPr lang="zh-CN" altLang="en-US" sz="2000" dirty="0"/>
              <a:t>结构的使用方法。例程如下：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8505" y="2807970"/>
            <a:ext cx="3435985" cy="3864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187" y="3273894"/>
            <a:ext cx="4200525" cy="24913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逻辑运算符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3934" y="2221640"/>
            <a:ext cx="7772866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</a:t>
            </a:r>
            <a:r>
              <a:rPr lang="en-US" altLang="zh-CN" sz="2200" dirty="0"/>
              <a:t>IDLE</a:t>
            </a:r>
            <a:r>
              <a:rPr lang="zh-CN" altLang="en-US" sz="2200" dirty="0"/>
              <a:t>编辑器中录入以上程序，并运行程序，输出以下结果：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7605" y="3087326"/>
            <a:ext cx="7797900" cy="26092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082" y="4363336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Python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逻辑运算符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0139" y="2041935"/>
            <a:ext cx="7772866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练习</a:t>
            </a:r>
            <a:r>
              <a:rPr lang="en-US" altLang="zh-CN" sz="2200" dirty="0">
                <a:solidFill>
                  <a:srgbClr val="FF0000"/>
                </a:solidFill>
              </a:rPr>
              <a:t>1</a:t>
            </a:r>
            <a:r>
              <a:rPr lang="zh-CN" altLang="en-US" sz="2200" dirty="0">
                <a:solidFill>
                  <a:srgbClr val="FF0000"/>
                </a:solidFill>
              </a:rPr>
              <a:t>：打印逻辑取反运算的布尔值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5562" y="3932638"/>
            <a:ext cx="5381625" cy="1438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720" y="3932638"/>
            <a:ext cx="4214588" cy="132873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006126" y="3115521"/>
            <a:ext cx="23717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087880" y="3115520"/>
            <a:ext cx="193357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代码示例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03488" y="902341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布尔运算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3580" y="1762125"/>
            <a:ext cx="1081532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高级语言中，布尔数据类型的值是</a:t>
            </a:r>
            <a:r>
              <a:rPr lang="en-US" altLang="zh-CN" sz="2200" dirty="0"/>
              <a:t>True(</a:t>
            </a:r>
            <a:r>
              <a:rPr lang="zh-CN" altLang="en-US" sz="2200" dirty="0"/>
              <a:t>真</a:t>
            </a:r>
            <a:r>
              <a:rPr lang="en-US" altLang="zh-CN" sz="2200" dirty="0"/>
              <a:t>)</a:t>
            </a:r>
            <a:r>
              <a:rPr lang="zh-CN" altLang="en-US" sz="2200" dirty="0"/>
              <a:t>或</a:t>
            </a:r>
            <a:r>
              <a:rPr lang="en-US" altLang="zh-CN" sz="2200" dirty="0"/>
              <a:t>False(</a:t>
            </a:r>
            <a:r>
              <a:rPr lang="zh-CN" altLang="en-US" sz="2200" dirty="0"/>
              <a:t>假</a:t>
            </a:r>
            <a:r>
              <a:rPr lang="en-US" altLang="zh-CN" sz="2200" dirty="0"/>
              <a:t>)</a:t>
            </a:r>
            <a:r>
              <a:rPr lang="zh-CN" altLang="en-US" sz="2200" dirty="0"/>
              <a:t>，它们在存储中的值分别表示为</a:t>
            </a:r>
            <a:r>
              <a:rPr lang="en-US" altLang="zh-CN" sz="2200" dirty="0"/>
              <a:t>1</a:t>
            </a:r>
            <a:r>
              <a:rPr lang="zh-CN" altLang="en-US" sz="2200" dirty="0"/>
              <a:t>或</a:t>
            </a:r>
            <a:r>
              <a:rPr lang="en-US" altLang="zh-CN" sz="2200" dirty="0"/>
              <a:t>0</a:t>
            </a:r>
            <a:r>
              <a:rPr lang="zh-CN" altLang="en-US" sz="2200" dirty="0"/>
              <a:t>。 </a:t>
            </a:r>
            <a:r>
              <a:rPr lang="en-US" altLang="zh-CN" sz="2200" dirty="0"/>
              <a:t>Python</a:t>
            </a:r>
            <a:r>
              <a:rPr lang="zh-CN" altLang="en-US" sz="2200" dirty="0"/>
              <a:t>中，布尔运算的结果同样就两个值：一个是</a:t>
            </a:r>
            <a:r>
              <a:rPr lang="en-US" altLang="zh-CN" sz="2200" dirty="0"/>
              <a:t>True</a:t>
            </a:r>
            <a:r>
              <a:rPr lang="zh-CN" altLang="en-US" sz="2200" dirty="0"/>
              <a:t>，另一个是</a:t>
            </a:r>
            <a:r>
              <a:rPr lang="en-US" altLang="zh-CN" sz="2200" dirty="0"/>
              <a:t>False</a:t>
            </a:r>
            <a:r>
              <a:rPr lang="zh-CN" altLang="en-US" sz="2200" dirty="0"/>
              <a:t>。布尔运算主要用来进行逻辑判断，常用的</a:t>
            </a:r>
            <a:r>
              <a:rPr lang="en-US" altLang="zh-CN" sz="2200" dirty="0"/>
              <a:t>6</a:t>
            </a:r>
            <a:r>
              <a:rPr lang="zh-CN" altLang="en-US" sz="2200" dirty="0"/>
              <a:t>种比较运算符都可以应用在布尔逻辑表达式中，通过运算后最终得到布尔值。例如：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5957" y="4372262"/>
            <a:ext cx="1780186" cy="2152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95" y="4904105"/>
            <a:ext cx="4989830" cy="1668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360" y="3982085"/>
            <a:ext cx="4989830" cy="9220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</p:tagLst>
</file>

<file path=ppt/theme/theme1.xml><?xml version="1.0" encoding="utf-8"?>
<a:theme xmlns:a="http://schemas.openxmlformats.org/drawingml/2006/main" name="PPT定制1801380800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2131</Words>
  <Application>WPS 演示</Application>
  <PresentationFormat>宽屏</PresentationFormat>
  <Paragraphs>142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Arial</vt:lpstr>
      <vt:lpstr>宋体</vt:lpstr>
      <vt:lpstr>Wingdings</vt:lpstr>
      <vt:lpstr>方正有猫在_GBK</vt:lpstr>
      <vt:lpstr>方正卡通简体</vt:lpstr>
      <vt:lpstr>微软雅黑</vt:lpstr>
      <vt:lpstr>Arial Unicode MS</vt:lpstr>
      <vt:lpstr>等线</vt:lpstr>
      <vt:lpstr>FZLANTY_XIANJW--GB1-0</vt:lpstr>
      <vt:lpstr>Segoe Print</vt:lpstr>
      <vt:lpstr>Calibri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lihuan</cp:lastModifiedBy>
  <cp:revision>432</cp:revision>
  <dcterms:created xsi:type="dcterms:W3CDTF">2017-12-03T06:36:00Z</dcterms:created>
  <dcterms:modified xsi:type="dcterms:W3CDTF">2021-03-25T07:21:53Z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443591A29BE44443AA2127234F079310</vt:lpwstr>
  </property>
</Properties>
</file>