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8" r:id="rId3"/>
    <p:sldId id="257" r:id="rId4"/>
    <p:sldId id="312" r:id="rId5"/>
    <p:sldId id="434" r:id="rId6"/>
    <p:sldId id="689" r:id="rId7"/>
    <p:sldId id="690" r:id="rId8"/>
    <p:sldId id="676" r:id="rId9"/>
    <p:sldId id="691" r:id="rId10"/>
    <p:sldId id="693" r:id="rId11"/>
    <p:sldId id="692" r:id="rId12"/>
    <p:sldId id="678" r:id="rId13"/>
    <p:sldId id="664" r:id="rId14"/>
    <p:sldId id="694" r:id="rId15"/>
    <p:sldId id="695" r:id="rId16"/>
    <p:sldId id="696" r:id="rId17"/>
    <p:sldId id="701" r:id="rId18"/>
    <p:sldId id="697" r:id="rId19"/>
    <p:sldId id="326" r:id="rId20"/>
    <p:sldId id="364" r:id="rId21"/>
    <p:sldId id="698" r:id="rId22"/>
    <p:sldId id="686" r:id="rId23"/>
    <p:sldId id="502" r:id="rId24"/>
    <p:sldId id="299" r:id="rId25"/>
    <p:sldId id="699" r:id="rId26"/>
    <p:sldId id="674" r:id="rId27"/>
    <p:sldId id="700" r:id="rId28"/>
    <p:sldId id="503" r:id="rId29"/>
    <p:sldId id="663" r:id="rId30"/>
    <p:sldId id="567"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pos="230">
          <p15:clr>
            <a:srgbClr val="A4A3A4"/>
          </p15:clr>
        </p15:guide>
        <p15:guide id="4" pos="7449">
          <p15:clr>
            <a:srgbClr val="A4A3A4"/>
          </p15:clr>
        </p15:guide>
        <p15:guide id="5" orient="horz" pos="568">
          <p15:clr>
            <a:srgbClr val="A4A3A4"/>
          </p15:clr>
        </p15:guide>
        <p15:guide id="6" orient="horz" pos="691">
          <p15:clr>
            <a:srgbClr val="A4A3A4"/>
          </p15:clr>
        </p15:guide>
        <p15:guide id="7" orient="horz" pos="4017">
          <p15:clr>
            <a:srgbClr val="A4A3A4"/>
          </p15:clr>
        </p15:guide>
        <p15:guide id="8" orient="horz" pos="3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 shu" initials="X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9615"/>
    <a:srgbClr val="FF9933"/>
    <a:srgbClr val="E99E17"/>
    <a:srgbClr val="00A9D0"/>
    <a:srgbClr val="44BE9B"/>
    <a:srgbClr val="F3F3F3"/>
    <a:srgbClr val="F7FCFE"/>
    <a:srgbClr val="FFFFFC"/>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88" autoAdjust="0"/>
    <p:restoredTop sz="94618" autoAdjust="0"/>
  </p:normalViewPr>
  <p:slideViewPr>
    <p:cSldViewPr snapToGrid="0" showGuides="1">
      <p:cViewPr varScale="1">
        <p:scale>
          <a:sx n="91" d="100"/>
          <a:sy n="91" d="100"/>
        </p:scale>
        <p:origin x="56" y="244"/>
      </p:cViewPr>
      <p:guideLst>
        <p:guide orient="horz" pos="129"/>
        <p:guide orient="horz" pos="4190"/>
        <p:guide pos="230"/>
        <p:guide pos="7449"/>
        <p:guide orient="horz" pos="568"/>
        <p:guide orient="horz" pos="691"/>
        <p:guide orient="horz" pos="4017"/>
        <p:guide orient="horz" pos="3888"/>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2021/3/9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3" name="矩形: 圆角 2"/>
          <p:cNvSpPr/>
          <p:nvPr userDrawn="1"/>
        </p:nvSpPr>
        <p:spPr>
          <a:xfrm>
            <a:off x="562175" y="719807"/>
            <a:ext cx="11393714" cy="608148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
        <p:nvSpPr>
          <p:cNvPr id="3" name="矩形: 圆角 2"/>
          <p:cNvSpPr/>
          <p:nvPr userDrawn="1"/>
        </p:nvSpPr>
        <p:spPr>
          <a:xfrm>
            <a:off x="497198" y="707234"/>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3" name="矩形: 圆角 2"/>
          <p:cNvSpPr/>
          <p:nvPr userDrawn="1"/>
        </p:nvSpPr>
        <p:spPr>
          <a:xfrm>
            <a:off x="590695"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3" name="矩形: 圆角 2"/>
          <p:cNvSpPr/>
          <p:nvPr userDrawn="1"/>
        </p:nvSpPr>
        <p:spPr>
          <a:xfrm>
            <a:off x="526903" y="721410"/>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3" name="矩形: 圆角 2"/>
          <p:cNvSpPr/>
          <p:nvPr userDrawn="1"/>
        </p:nvSpPr>
        <p:spPr>
          <a:xfrm>
            <a:off x="519812" y="684365"/>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3" name="矩形: 圆角 2"/>
          <p:cNvSpPr/>
          <p:nvPr userDrawn="1"/>
        </p:nvSpPr>
        <p:spPr>
          <a:xfrm>
            <a:off x="491460" y="703776"/>
            <a:ext cx="11393714" cy="6081486"/>
          </a:xfrm>
          <a:prstGeom prst="roundRect">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31236B3-267C-41E1-B774-3B147A9734F8}"/>
              </a:ext>
            </a:extLst>
          </p:cNvPr>
          <p:cNvPicPr>
            <a:picLocks noChangeAspect="1"/>
          </p:cNvPicPr>
          <p:nvPr userDrawn="1"/>
        </p:nvPicPr>
        <p:blipFill>
          <a:blip r:embed="rId9"/>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_文本框 6"/>
          <p:cNvSpPr txBox="1"/>
          <p:nvPr>
            <p:custDataLst>
              <p:tags r:id="rId1"/>
            </p:custDataLst>
          </p:nvPr>
        </p:nvSpPr>
        <p:spPr>
          <a:xfrm>
            <a:off x="372111" y="2668522"/>
            <a:ext cx="7123814" cy="1715770"/>
          </a:xfrm>
          <a:prstGeom prst="rect">
            <a:avLst/>
          </a:prstGeom>
          <a:noFill/>
        </p:spPr>
        <p:txBody>
          <a:bodyPr wrap="square" rtlCol="0" anchor="ctr">
            <a:spAutoFit/>
            <a:scene3d>
              <a:camera prst="orthographicFront"/>
              <a:lightRig rig="threePt" dir="t"/>
            </a:scene3d>
          </a:bodyPr>
          <a:lstStyle/>
          <a:p>
            <a:pPr algn="ctr">
              <a:lnSpc>
                <a:spcPct val="120000"/>
              </a:lnSpc>
            </a:pPr>
            <a:r>
              <a:rPr lang="zh-CN" altLang="en-US" sz="88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方正有猫在_GBK" panose="02000000000000000000" pitchFamily="2" charset="-122"/>
                <a:ea typeface="方正有猫在_GBK" panose="02000000000000000000" pitchFamily="2" charset="-122"/>
              </a:rPr>
              <a:t>字符也疯狂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2"/>
                                        </p:tgtEl>
                                        <p:attrNameLst>
                                          <p:attrName>style.visibility</p:attrName>
                                        </p:attrNameLst>
                                      </p:cBhvr>
                                      <p:to>
                                        <p:strVal val="visible"/>
                                      </p:to>
                                    </p:set>
                                    <p:set>
                                      <p:cBhvr>
                                        <p:cTn id="7" dur="455" fill="hold">
                                          <p:stCondLst>
                                            <p:cond delay="0"/>
                                          </p:stCondLst>
                                        </p:cTn>
                                        <p:tgtEl>
                                          <p:spTgt spid="12"/>
                                        </p:tgtEl>
                                        <p:attrNameLst>
                                          <p:attrName>style.rotation</p:attrName>
                                        </p:attrNameLst>
                                      </p:cBhvr>
                                      <p:to>
                                        <p:strVal val="-45.0"/>
                                      </p:to>
                                    </p:set>
                                    <p:anim calcmode="lin" valueType="num">
                                      <p:cBhvr>
                                        <p:cTn id="8" dur="455" fill="hold">
                                          <p:stCondLst>
                                            <p:cond delay="455"/>
                                          </p:stCondLst>
                                        </p:cTn>
                                        <p:tgtEl>
                                          <p:spTgt spid="1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105546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字符串的 </a:t>
            </a:r>
            <a:r>
              <a:rPr lang="en-US" altLang="zh-CN" sz="5400" b="1" kern="0" dirty="0">
                <a:latin typeface="方正卡通简体" panose="02000000000000000000" pitchFamily="2" charset="-122"/>
                <a:ea typeface="方正卡通简体" panose="02000000000000000000" pitchFamily="2" charset="-122"/>
                <a:cs typeface="+mn-ea"/>
                <a:sym typeface="+mn-lt"/>
              </a:rPr>
              <a:t>format </a:t>
            </a:r>
            <a:r>
              <a:rPr lang="zh-CN" altLang="en-US" sz="5400" b="1" kern="0" dirty="0">
                <a:latin typeface="方正卡通简体" panose="02000000000000000000" pitchFamily="2" charset="-122"/>
                <a:ea typeface="方正卡通简体" panose="02000000000000000000" pitchFamily="2" charset="-122"/>
                <a:cs typeface="+mn-ea"/>
                <a:sym typeface="+mn-lt"/>
              </a:rPr>
              <a:t>格式化输出</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223010" y="2835910"/>
            <a:ext cx="9361170" cy="2630170"/>
          </a:xfrm>
          <a:prstGeom prst="rect">
            <a:avLst/>
          </a:prstGeom>
          <a:noFill/>
        </p:spPr>
        <p:txBody>
          <a:bodyPr wrap="square">
            <a:spAutoFit/>
          </a:bodyPr>
          <a:lstStyle/>
          <a:p>
            <a:pPr>
              <a:lnSpc>
                <a:spcPct val="150000"/>
              </a:lnSpc>
            </a:pPr>
            <a:r>
              <a:rPr lang="en-US" altLang="zh-CN" sz="2200" dirty="0"/>
              <a:t>Python3.6</a:t>
            </a:r>
            <a:r>
              <a:rPr lang="zh-CN" altLang="en-US" sz="2200" dirty="0"/>
              <a:t>开始，支持一种更简便的格式化字符串的方法，称为“</a:t>
            </a:r>
            <a:r>
              <a:rPr lang="en-US" altLang="zh-CN" sz="2200" dirty="0"/>
              <a:t>Formatted </a:t>
            </a:r>
            <a:r>
              <a:rPr lang="en-US" altLang="zh-CN" sz="2200" dirty="0" err="1"/>
              <a:t>StringLiterals</a:t>
            </a:r>
            <a:r>
              <a:rPr lang="en-US" altLang="zh-CN" sz="2200" dirty="0"/>
              <a:t>”</a:t>
            </a:r>
            <a:r>
              <a:rPr lang="zh-CN" altLang="en-US" sz="2200" dirty="0"/>
              <a:t>，主要目的是使格式化字符串的操作更加简便。 </a:t>
            </a:r>
            <a:r>
              <a:rPr lang="en-US" altLang="zh-CN" sz="2200" dirty="0"/>
              <a:t>f-string</a:t>
            </a:r>
            <a:r>
              <a:rPr lang="zh-CN" altLang="en-US" sz="2200" dirty="0"/>
              <a:t>在形式上是以 </a:t>
            </a:r>
            <a:r>
              <a:rPr lang="en-US" altLang="zh-CN" sz="2200" dirty="0"/>
              <a:t>f </a:t>
            </a:r>
            <a:r>
              <a:rPr lang="zh-CN" altLang="en-US" sz="2200" dirty="0"/>
              <a:t>或 </a:t>
            </a:r>
            <a:r>
              <a:rPr lang="en-US" altLang="zh-CN" sz="2200" dirty="0"/>
              <a:t>F</a:t>
            </a:r>
            <a:r>
              <a:rPr lang="zh-CN" altLang="en-US" sz="2200" dirty="0"/>
              <a:t>修饰符引领的字符串（ </a:t>
            </a:r>
            <a:r>
              <a:rPr lang="en-US" altLang="zh-CN" sz="2200" dirty="0" err="1"/>
              <a:t>f'xxx</a:t>
            </a:r>
            <a:r>
              <a:rPr lang="en-US" altLang="zh-CN" sz="2200" dirty="0"/>
              <a:t>' </a:t>
            </a:r>
            <a:r>
              <a:rPr lang="zh-CN" altLang="en-US" sz="2200" dirty="0"/>
              <a:t>或 </a:t>
            </a:r>
            <a:r>
              <a:rPr lang="en-US" altLang="zh-CN" sz="2200" dirty="0" err="1"/>
              <a:t>F'xxx</a:t>
            </a:r>
            <a:r>
              <a:rPr lang="en-US" altLang="zh-CN" sz="2200" dirty="0"/>
              <a:t>'</a:t>
            </a:r>
            <a:r>
              <a:rPr lang="zh-CN" altLang="en-US" sz="2200" dirty="0"/>
              <a:t>），以大括号 </a:t>
            </a:r>
            <a:r>
              <a:rPr lang="en-US" altLang="zh-CN" sz="2200" dirty="0"/>
              <a:t>{} </a:t>
            </a:r>
            <a:r>
              <a:rPr lang="zh-CN" altLang="en-US" sz="2200" dirty="0"/>
              <a:t>标明被替换的字段，这种做法与</a:t>
            </a:r>
            <a:r>
              <a:rPr lang="en-US" altLang="zh-CN" sz="2200" dirty="0"/>
              <a:t>format()</a:t>
            </a:r>
            <a:r>
              <a:rPr lang="zh-CN" altLang="en-US" sz="2200" dirty="0"/>
              <a:t>函数的功能类似，但形式极为简洁，省去了</a:t>
            </a:r>
            <a:r>
              <a:rPr lang="en-US" altLang="zh-CN" sz="2200" dirty="0"/>
              <a:t>format()</a:t>
            </a:r>
            <a:r>
              <a:rPr lang="zh-CN" altLang="en-US" sz="2200" dirty="0"/>
              <a:t>的书写。</a:t>
            </a:r>
          </a:p>
        </p:txBody>
      </p:sp>
      <p:sp>
        <p:nvSpPr>
          <p:cNvPr id="7" name="文本框 6"/>
          <p:cNvSpPr txBox="1"/>
          <p:nvPr/>
        </p:nvSpPr>
        <p:spPr>
          <a:xfrm>
            <a:off x="913480" y="2095969"/>
            <a:ext cx="5152675" cy="539763"/>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3</a:t>
            </a:r>
            <a:r>
              <a:rPr lang="zh-CN" altLang="en-US" sz="2200" dirty="0">
                <a:solidFill>
                  <a:srgbClr val="FF0000"/>
                </a:solidFill>
              </a:rPr>
              <a:t>）格式化字符串常量（ </a:t>
            </a:r>
            <a:r>
              <a:rPr lang="en-US" altLang="zh-CN" sz="2200" dirty="0">
                <a:solidFill>
                  <a:srgbClr val="FF0000"/>
                </a:solidFill>
              </a:rPr>
              <a:t>f-string</a:t>
            </a:r>
            <a:r>
              <a:rPr lang="zh-CN" altLang="en-US" sz="2200" dirty="0">
                <a:solidFill>
                  <a:srgbClr val="FF0000"/>
                </a:solidFill>
              </a:rPr>
              <a:t>）</a:t>
            </a:r>
            <a:endParaRPr lang="zh-CN" altLang="en-US" sz="2000" dirty="0"/>
          </a:p>
        </p:txBody>
      </p:sp>
      <p:pic>
        <p:nvPicPr>
          <p:cNvPr id="2" name="图片 1"/>
          <p:cNvPicPr>
            <a:picLocks noChangeAspect="1"/>
          </p:cNvPicPr>
          <p:nvPr/>
        </p:nvPicPr>
        <p:blipFill>
          <a:blip r:embed="rId3"/>
          <a:stretch>
            <a:fillRect/>
          </a:stretch>
        </p:blipFill>
        <p:spPr>
          <a:xfrm>
            <a:off x="10127968" y="4545530"/>
            <a:ext cx="1780186" cy="21520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10621772"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字符串的 </a:t>
            </a:r>
            <a:r>
              <a:rPr lang="en-US" altLang="zh-CN" sz="5400" b="1" kern="0" dirty="0">
                <a:latin typeface="方正卡通简体" panose="02000000000000000000" pitchFamily="2" charset="-122"/>
                <a:ea typeface="方正卡通简体" panose="02000000000000000000" pitchFamily="2" charset="-122"/>
                <a:cs typeface="+mn-ea"/>
                <a:sym typeface="+mn-lt"/>
              </a:rPr>
              <a:t>format </a:t>
            </a:r>
            <a:r>
              <a:rPr lang="zh-CN" altLang="en-US" sz="5400" b="1" kern="0" dirty="0">
                <a:latin typeface="方正卡通简体" panose="02000000000000000000" pitchFamily="2" charset="-122"/>
                <a:ea typeface="方正卡通简体" panose="02000000000000000000" pitchFamily="2" charset="-122"/>
                <a:cs typeface="+mn-ea"/>
                <a:sym typeface="+mn-lt"/>
              </a:rPr>
              <a:t>格式化输出</a:t>
            </a:r>
            <a:endParaRPr kumimoji="0" lang="zh-CN" altLang="en-US" sz="5400" b="1" i="0" u="none" strike="noStrike" kern="0" cap="none" spc="0" normalizeH="0" baseline="0" noProof="0" dirty="0">
              <a:ln>
                <a:noFill/>
              </a:ln>
              <a:effectLst/>
              <a:uLnTx/>
              <a:uFillTx/>
              <a:latin typeface="Times New Roman" panose="02020603050405020304" pitchFamily="18" charset="0"/>
              <a:ea typeface="方正卡通简体" panose="02000000000000000000" pitchFamily="2" charset="-122"/>
              <a:cs typeface="Times New Roman" panose="02020603050405020304" pitchFamily="18" charset="0"/>
              <a:sym typeface="+mn-lt"/>
            </a:endParaRPr>
          </a:p>
        </p:txBody>
      </p:sp>
      <p:sp>
        <p:nvSpPr>
          <p:cNvPr id="12" name="文本框 11"/>
          <p:cNvSpPr txBox="1"/>
          <p:nvPr/>
        </p:nvSpPr>
        <p:spPr>
          <a:xfrm>
            <a:off x="1220809" y="2556198"/>
            <a:ext cx="3265043" cy="540148"/>
          </a:xfrm>
          <a:prstGeom prst="rect">
            <a:avLst/>
          </a:prstGeom>
          <a:noFill/>
        </p:spPr>
        <p:txBody>
          <a:bodyPr wrap="square">
            <a:spAutoFit/>
          </a:bodyPr>
          <a:lstStyle/>
          <a:p>
            <a:pPr>
              <a:lnSpc>
                <a:spcPct val="150000"/>
              </a:lnSpc>
            </a:pPr>
            <a:r>
              <a:rPr lang="zh-CN" altLang="en-US" sz="2200" dirty="0">
                <a:latin typeface="Times New Roman" panose="02020603050405020304" pitchFamily="18" charset="0"/>
                <a:cs typeface="Times New Roman" panose="02020603050405020304" pitchFamily="18" charset="0"/>
              </a:rPr>
              <a:t>可以看下面的示例：</a:t>
            </a:r>
          </a:p>
        </p:txBody>
      </p:sp>
      <p:pic>
        <p:nvPicPr>
          <p:cNvPr id="4" name="图片 3"/>
          <p:cNvPicPr>
            <a:picLocks noChangeAspect="1"/>
          </p:cNvPicPr>
          <p:nvPr/>
        </p:nvPicPr>
        <p:blipFill>
          <a:blip r:embed="rId3"/>
          <a:stretch>
            <a:fillRect/>
          </a:stretch>
        </p:blipFill>
        <p:spPr>
          <a:xfrm>
            <a:off x="4364355" y="2975062"/>
            <a:ext cx="5753100" cy="1933575"/>
          </a:xfrm>
          <a:prstGeom prst="rect">
            <a:avLst/>
          </a:prstGeom>
        </p:spPr>
      </p:pic>
      <p:sp>
        <p:nvSpPr>
          <p:cNvPr id="8" name="文本框 7"/>
          <p:cNvSpPr txBox="1"/>
          <p:nvPr/>
        </p:nvSpPr>
        <p:spPr>
          <a:xfrm>
            <a:off x="1134110" y="5158740"/>
            <a:ext cx="10180955" cy="1014730"/>
          </a:xfrm>
          <a:prstGeom prst="rect">
            <a:avLst/>
          </a:prstGeom>
          <a:noFill/>
        </p:spPr>
        <p:txBody>
          <a:bodyPr wrap="square">
            <a:spAutoFit/>
          </a:bodyPr>
          <a:lstStyle/>
          <a:p>
            <a:pPr>
              <a:lnSpc>
                <a:spcPct val="150000"/>
              </a:lnSpc>
            </a:pPr>
            <a:r>
              <a:rPr lang="zh-CN" altLang="en-US" sz="2000" dirty="0"/>
              <a:t>可以看出， </a:t>
            </a:r>
            <a:r>
              <a:rPr lang="en-US" altLang="zh-CN" sz="2000" dirty="0"/>
              <a:t>f-string</a:t>
            </a:r>
            <a:r>
              <a:rPr lang="zh-CN" altLang="en-US" sz="2000" dirty="0"/>
              <a:t>语句在功能上不逊于传统的</a:t>
            </a:r>
            <a:r>
              <a:rPr lang="en-US" altLang="zh-CN" sz="2000" dirty="0"/>
              <a:t>%-formatting</a:t>
            </a:r>
            <a:r>
              <a:rPr lang="zh-CN" altLang="en-US" sz="2000" dirty="0"/>
              <a:t>语句和</a:t>
            </a:r>
            <a:r>
              <a:rPr lang="en-US" altLang="zh-CN" sz="2000" dirty="0" err="1"/>
              <a:t>str.format</a:t>
            </a:r>
            <a:r>
              <a:rPr lang="en-US" altLang="zh-CN" sz="2000" dirty="0"/>
              <a:t>()</a:t>
            </a:r>
            <a:r>
              <a:rPr lang="zh-CN" altLang="en-US" sz="2000" dirty="0"/>
              <a:t>函数，性能也优于后面两者，特别是使用起来更加简洁明了，是值得推广的方法。</a:t>
            </a:r>
            <a:endParaRPr lang="zh-CN" altLang="en-US" dirty="0"/>
          </a:p>
        </p:txBody>
      </p:sp>
      <p:sp>
        <p:nvSpPr>
          <p:cNvPr id="11" name="文本框 10"/>
          <p:cNvSpPr txBox="1"/>
          <p:nvPr/>
        </p:nvSpPr>
        <p:spPr>
          <a:xfrm>
            <a:off x="702945" y="1956549"/>
            <a:ext cx="6096000" cy="539763"/>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2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a:t>
            </a:r>
            <a:r>
              <a:rPr kumimoji="0" lang="en-US" altLang="zh-CN" sz="22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3</a:t>
            </a:r>
            <a:r>
              <a:rPr kumimoji="0" lang="zh-CN" altLang="en-US" sz="22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）格式化字符串常量（ </a:t>
            </a:r>
            <a:r>
              <a:rPr kumimoji="0" lang="en-US" altLang="zh-CN" sz="22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f-string</a:t>
            </a:r>
            <a:r>
              <a:rPr kumimoji="0" lang="zh-CN" altLang="en-US" sz="2200" b="0" i="0" u="none" strike="noStrike" kern="1200" cap="none" spc="0" normalizeH="0" baseline="0" noProof="0" dirty="0">
                <a:ln>
                  <a:noFill/>
                </a:ln>
                <a:solidFill>
                  <a:srgbClr val="FF0000"/>
                </a:solidFill>
                <a:effectLst/>
                <a:uLnTx/>
                <a:uFillTx/>
                <a:latin typeface="Arial" panose="020B0604020202020204"/>
                <a:ea typeface="微软雅黑" panose="020B0503020204020204" charset="-122"/>
                <a:cs typeface="+mn-cs"/>
              </a:rPr>
              <a:t>）</a:t>
            </a:r>
            <a:endParaRPr kumimoji="0" lang="zh-CN" altLang="en-US" sz="2000" b="0" i="0" u="none" strike="noStrike" kern="1200" cap="none" spc="0" normalizeH="0" baseline="0" noProof="0" dirty="0">
              <a:ln>
                <a:noFill/>
              </a:ln>
              <a:solidFill>
                <a:prstClr val="black"/>
              </a:solidFill>
              <a:effectLst/>
              <a:uLnTx/>
              <a:uFillTx/>
              <a:latin typeface="Arial" panose="020B0604020202020204"/>
              <a:ea typeface="微软雅黑" panose="020B0503020204020204" charset="-122"/>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1.3 </a:t>
            </a:r>
            <a:r>
              <a:rPr lang="zh-CN" altLang="en-US" sz="5400" b="1" kern="0" dirty="0">
                <a:latin typeface="方正卡通简体" panose="02000000000000000000" pitchFamily="2" charset="-122"/>
                <a:ea typeface="方正卡通简体" panose="02000000000000000000" pitchFamily="2" charset="-122"/>
                <a:cs typeface="+mn-ea"/>
                <a:sym typeface="+mn-lt"/>
              </a:rPr>
              <a:t>中文字符串</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1" name="文本框 10"/>
          <p:cNvSpPr txBox="1"/>
          <p:nvPr/>
        </p:nvSpPr>
        <p:spPr>
          <a:xfrm>
            <a:off x="913765" y="4942840"/>
            <a:ext cx="10674985" cy="1014730"/>
          </a:xfrm>
          <a:prstGeom prst="rect">
            <a:avLst/>
          </a:prstGeom>
          <a:noFill/>
        </p:spPr>
        <p:txBody>
          <a:bodyPr wrap="square">
            <a:spAutoFit/>
          </a:bodyPr>
          <a:lstStyle/>
          <a:p>
            <a:pPr>
              <a:lnSpc>
                <a:spcPct val="150000"/>
              </a:lnSpc>
            </a:pPr>
            <a:r>
              <a:rPr lang="zh-CN" altLang="en-US" sz="2000" dirty="0"/>
              <a:t>需要注意的是， </a:t>
            </a:r>
            <a:r>
              <a:rPr lang="en-US" altLang="zh-CN" sz="2000" dirty="0"/>
              <a:t># coding=UTF-8 </a:t>
            </a:r>
            <a:r>
              <a:rPr lang="zh-CN" altLang="en-US" sz="2000" dirty="0"/>
              <a:t>的 </a:t>
            </a:r>
            <a:r>
              <a:rPr lang="en-US" altLang="zh-CN" sz="2000" dirty="0"/>
              <a:t>= </a:t>
            </a:r>
            <a:r>
              <a:rPr lang="zh-CN" altLang="en-US" sz="2000" dirty="0"/>
              <a:t>号两边不要空格。 </a:t>
            </a:r>
            <a:r>
              <a:rPr lang="en-US" altLang="zh-CN" sz="2000" dirty="0"/>
              <a:t>Python3.X</a:t>
            </a:r>
            <a:r>
              <a:rPr lang="zh-CN" altLang="en-US" sz="2000" dirty="0"/>
              <a:t>以上版本中，已经支持</a:t>
            </a:r>
            <a:r>
              <a:rPr lang="en-US" altLang="zh-CN" sz="2000" dirty="0"/>
              <a:t>UTF-8</a:t>
            </a:r>
            <a:r>
              <a:rPr lang="zh-CN" altLang="en-US" sz="2000" dirty="0"/>
              <a:t>编码，可以正常解析中文，无须指定 </a:t>
            </a:r>
            <a:r>
              <a:rPr lang="en-US" altLang="zh-CN" sz="2000" dirty="0"/>
              <a:t>UTF-8 </a:t>
            </a:r>
            <a:r>
              <a:rPr lang="zh-CN" altLang="en-US" sz="2000" dirty="0"/>
              <a:t>编码。</a:t>
            </a:r>
          </a:p>
        </p:txBody>
      </p:sp>
      <p:sp>
        <p:nvSpPr>
          <p:cNvPr id="13" name="文本框 12"/>
          <p:cNvSpPr txBox="1"/>
          <p:nvPr/>
        </p:nvSpPr>
        <p:spPr>
          <a:xfrm>
            <a:off x="1016000" y="1896110"/>
            <a:ext cx="10442575" cy="1476375"/>
          </a:xfrm>
          <a:prstGeom prst="rect">
            <a:avLst/>
          </a:prstGeom>
          <a:noFill/>
        </p:spPr>
        <p:txBody>
          <a:bodyPr wrap="square">
            <a:spAutoFit/>
          </a:bodyPr>
          <a:lstStyle/>
          <a:p>
            <a:pPr>
              <a:lnSpc>
                <a:spcPct val="150000"/>
              </a:lnSpc>
            </a:pPr>
            <a:r>
              <a:rPr lang="en-US" altLang="zh-CN" sz="2000" dirty="0"/>
              <a:t>Python</a:t>
            </a:r>
            <a:r>
              <a:rPr lang="zh-CN" altLang="en-US" sz="2000" dirty="0"/>
              <a:t>默认的编码格式是</a:t>
            </a:r>
            <a:r>
              <a:rPr lang="en-US" altLang="zh-CN" sz="2000" dirty="0"/>
              <a:t>ASCII </a:t>
            </a:r>
            <a:r>
              <a:rPr lang="zh-CN" altLang="en-US" sz="2000" dirty="0"/>
              <a:t>格式，在没修改编码格式时无法正确打印汉字，程序运行时遇到中文信息时可能就会报错。解决方法是在程序文件的开头加入 </a:t>
            </a:r>
            <a:r>
              <a:rPr lang="en-US" altLang="zh-CN" sz="2000" dirty="0"/>
              <a:t># -*- coding:UTF-8 -*- </a:t>
            </a:r>
            <a:r>
              <a:rPr lang="zh-CN" altLang="en-US" sz="2000" dirty="0"/>
              <a:t>或 </a:t>
            </a:r>
            <a:r>
              <a:rPr lang="en-US" altLang="zh-CN" sz="2000" dirty="0"/>
              <a:t># coding=UTF-8 </a:t>
            </a:r>
            <a:r>
              <a:rPr lang="zh-CN" altLang="en-US" sz="2000" dirty="0"/>
              <a:t>就行了。例如：</a:t>
            </a:r>
          </a:p>
        </p:txBody>
      </p:sp>
      <p:pic>
        <p:nvPicPr>
          <p:cNvPr id="3" name="图片 2"/>
          <p:cNvPicPr>
            <a:picLocks noChangeAspect="1"/>
          </p:cNvPicPr>
          <p:nvPr/>
        </p:nvPicPr>
        <p:blipFill>
          <a:blip r:embed="rId3"/>
          <a:stretch>
            <a:fillRect/>
          </a:stretch>
        </p:blipFill>
        <p:spPr>
          <a:xfrm>
            <a:off x="4773147" y="3372295"/>
            <a:ext cx="3295650" cy="14097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03488" y="902341"/>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print() </a:t>
            </a:r>
            <a:r>
              <a:rPr lang="zh-CN" altLang="en-US" sz="5400" b="1" kern="0" dirty="0">
                <a:latin typeface="方正卡通简体" panose="02000000000000000000" pitchFamily="2" charset="-122"/>
                <a:ea typeface="方正卡通简体" panose="02000000000000000000" pitchFamily="2" charset="-122"/>
                <a:cs typeface="+mn-ea"/>
                <a:sym typeface="+mn-lt"/>
              </a:rPr>
              <a:t>的进一步应用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703488" y="1952371"/>
            <a:ext cx="10687516" cy="539763"/>
          </a:xfrm>
          <a:prstGeom prst="rect">
            <a:avLst/>
          </a:prstGeom>
          <a:noFill/>
        </p:spPr>
        <p:txBody>
          <a:bodyPr wrap="square">
            <a:spAutoFit/>
          </a:bodyPr>
          <a:lstStyle/>
          <a:p>
            <a:pPr>
              <a:lnSpc>
                <a:spcPct val="150000"/>
              </a:lnSpc>
            </a:pPr>
            <a:r>
              <a:rPr lang="zh-CN" altLang="en-US" sz="2200" dirty="0"/>
              <a:t>在</a:t>
            </a:r>
            <a:r>
              <a:rPr lang="en-US" altLang="zh-CN" sz="2200" dirty="0"/>
              <a:t>IDLE</a:t>
            </a:r>
            <a:r>
              <a:rPr lang="zh-CN" altLang="en-US" sz="2200" dirty="0"/>
              <a:t>的交互式环境下，通过 </a:t>
            </a:r>
            <a:r>
              <a:rPr lang="en-US" altLang="zh-CN" sz="2200" dirty="0"/>
              <a:t>help(print)</a:t>
            </a:r>
            <a:r>
              <a:rPr lang="zh-CN" altLang="en-US" sz="2200" dirty="0"/>
              <a:t>方法可以查询出</a:t>
            </a:r>
            <a:r>
              <a:rPr lang="en-US" altLang="zh-CN" sz="2200" dirty="0"/>
              <a:t>print()</a:t>
            </a:r>
            <a:r>
              <a:rPr lang="zh-CN" altLang="en-US" sz="2200" dirty="0"/>
              <a:t>的完整用法：</a:t>
            </a:r>
          </a:p>
        </p:txBody>
      </p:sp>
      <p:pic>
        <p:nvPicPr>
          <p:cNvPr id="4" name="图片 3"/>
          <p:cNvPicPr>
            <a:picLocks noChangeAspect="1"/>
          </p:cNvPicPr>
          <p:nvPr/>
        </p:nvPicPr>
        <p:blipFill>
          <a:blip r:embed="rId3"/>
          <a:stretch>
            <a:fillRect/>
          </a:stretch>
        </p:blipFill>
        <p:spPr>
          <a:xfrm>
            <a:off x="9415957" y="4372262"/>
            <a:ext cx="1780186" cy="2152075"/>
          </a:xfrm>
          <a:prstGeom prst="rect">
            <a:avLst/>
          </a:prstGeom>
        </p:spPr>
      </p:pic>
      <p:pic>
        <p:nvPicPr>
          <p:cNvPr id="3" name="图片 2"/>
          <p:cNvPicPr>
            <a:picLocks noChangeAspect="1"/>
          </p:cNvPicPr>
          <p:nvPr/>
        </p:nvPicPr>
        <p:blipFill>
          <a:blip r:embed="rId4"/>
          <a:stretch>
            <a:fillRect/>
          </a:stretch>
        </p:blipFill>
        <p:spPr>
          <a:xfrm>
            <a:off x="3478530" y="2774087"/>
            <a:ext cx="4819650" cy="36454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03488" y="902341"/>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print() </a:t>
            </a:r>
            <a:r>
              <a:rPr lang="zh-CN" altLang="en-US" sz="5400" b="1" kern="0" dirty="0">
                <a:latin typeface="方正卡通简体" panose="02000000000000000000" pitchFamily="2" charset="-122"/>
                <a:ea typeface="方正卡通简体" panose="02000000000000000000" pitchFamily="2" charset="-122"/>
                <a:cs typeface="+mn-ea"/>
                <a:sym typeface="+mn-lt"/>
              </a:rPr>
              <a:t>的进一步应用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703488" y="1952371"/>
            <a:ext cx="10687516" cy="539763"/>
          </a:xfrm>
          <a:prstGeom prst="rect">
            <a:avLst/>
          </a:prstGeom>
          <a:noFill/>
        </p:spPr>
        <p:txBody>
          <a:bodyPr wrap="square">
            <a:spAutoFit/>
          </a:bodyPr>
          <a:lstStyle/>
          <a:p>
            <a:pPr>
              <a:lnSpc>
                <a:spcPct val="150000"/>
              </a:lnSpc>
            </a:pPr>
            <a:r>
              <a:rPr lang="zh-CN" altLang="en-US" sz="2200" dirty="0"/>
              <a:t>从返回的信息中可以知道各个参数的含义：</a:t>
            </a:r>
          </a:p>
        </p:txBody>
      </p:sp>
      <p:pic>
        <p:nvPicPr>
          <p:cNvPr id="4" name="图片 3"/>
          <p:cNvPicPr>
            <a:picLocks noChangeAspect="1"/>
          </p:cNvPicPr>
          <p:nvPr/>
        </p:nvPicPr>
        <p:blipFill>
          <a:blip r:embed="rId3"/>
          <a:stretch>
            <a:fillRect/>
          </a:stretch>
        </p:blipFill>
        <p:spPr>
          <a:xfrm>
            <a:off x="10199116" y="4567207"/>
            <a:ext cx="1780186" cy="2152075"/>
          </a:xfrm>
          <a:prstGeom prst="rect">
            <a:avLst/>
          </a:prstGeom>
        </p:spPr>
      </p:pic>
      <p:sp>
        <p:nvSpPr>
          <p:cNvPr id="7" name="文本框 6"/>
          <p:cNvSpPr txBox="1"/>
          <p:nvPr/>
        </p:nvSpPr>
        <p:spPr>
          <a:xfrm>
            <a:off x="1415415" y="2694940"/>
            <a:ext cx="9592310" cy="2861310"/>
          </a:xfrm>
          <a:prstGeom prst="rect">
            <a:avLst/>
          </a:prstGeom>
          <a:noFill/>
        </p:spPr>
        <p:txBody>
          <a:bodyPr wrap="square">
            <a:spAutoFit/>
          </a:bodyPr>
          <a:lstStyle/>
          <a:p>
            <a:pPr marL="342900" indent="-342900">
              <a:lnSpc>
                <a:spcPct val="150000"/>
              </a:lnSpc>
              <a:buFont typeface="+mj-lt"/>
              <a:buAutoNum type="arabicPeriod"/>
            </a:pPr>
            <a:r>
              <a:rPr lang="zh-CN" altLang="en-US" sz="2000" dirty="0"/>
              <a:t> </a:t>
            </a:r>
            <a:r>
              <a:rPr lang="en-US" altLang="zh-CN" sz="2000" dirty="0"/>
              <a:t>value -- </a:t>
            </a:r>
            <a:r>
              <a:rPr lang="zh-CN" altLang="en-US" sz="2000" dirty="0"/>
              <a:t>表示待输出的变量值。输出多个值时，需要用逗号“</a:t>
            </a:r>
            <a:r>
              <a:rPr lang="en-US" altLang="zh-CN" sz="2000" dirty="0"/>
              <a:t>,”</a:t>
            </a:r>
            <a:r>
              <a:rPr lang="zh-CN" altLang="en-US" sz="2000" dirty="0"/>
              <a:t>分隔。</a:t>
            </a:r>
          </a:p>
          <a:p>
            <a:pPr marL="342900" indent="-342900">
              <a:lnSpc>
                <a:spcPct val="150000"/>
              </a:lnSpc>
              <a:buFont typeface="+mj-lt"/>
              <a:buAutoNum type="arabicPeriod"/>
            </a:pPr>
            <a:r>
              <a:rPr lang="en-US" altLang="zh-CN" sz="2000" dirty="0" err="1"/>
              <a:t>sep</a:t>
            </a:r>
            <a:r>
              <a:rPr lang="en-US" altLang="zh-CN" sz="2000" dirty="0"/>
              <a:t> -- </a:t>
            </a:r>
            <a:r>
              <a:rPr lang="zh-CN" altLang="en-US" sz="2000" dirty="0"/>
              <a:t>用来间隔多个变量值，默认值是一个空格。</a:t>
            </a:r>
            <a:endParaRPr lang="en-US" altLang="zh-CN" sz="2000" dirty="0"/>
          </a:p>
          <a:p>
            <a:pPr marL="342900" indent="-342900">
              <a:lnSpc>
                <a:spcPct val="150000"/>
              </a:lnSpc>
              <a:buFont typeface="+mj-lt"/>
              <a:buAutoNum type="arabicPeriod"/>
            </a:pPr>
            <a:r>
              <a:rPr lang="zh-CN" altLang="en-US" sz="2000" dirty="0"/>
              <a:t> </a:t>
            </a:r>
            <a:r>
              <a:rPr lang="en-US" altLang="zh-CN" sz="2000" dirty="0"/>
              <a:t>end -- </a:t>
            </a:r>
            <a:r>
              <a:rPr lang="zh-CN" altLang="en-US" sz="2000" dirty="0"/>
              <a:t>用来设定结尾的方式。默认值是换行符 </a:t>
            </a:r>
            <a:r>
              <a:rPr lang="en-US" altLang="zh-CN" sz="2000" dirty="0"/>
              <a:t>\n</a:t>
            </a:r>
            <a:r>
              <a:rPr lang="zh-CN" altLang="en-US" sz="2000" dirty="0"/>
              <a:t>，也可以换成其他格式字符。</a:t>
            </a:r>
          </a:p>
          <a:p>
            <a:pPr marL="342900" indent="-342900">
              <a:lnSpc>
                <a:spcPct val="150000"/>
              </a:lnSpc>
              <a:buFont typeface="+mj-lt"/>
              <a:buAutoNum type="arabicPeriod"/>
            </a:pPr>
            <a:r>
              <a:rPr lang="en-US" altLang="zh-CN" sz="2000" dirty="0"/>
              <a:t>file -- </a:t>
            </a:r>
            <a:r>
              <a:rPr lang="zh-CN" altLang="en-US" sz="2000" dirty="0"/>
              <a:t>要写入的文件对象。</a:t>
            </a:r>
          </a:p>
          <a:p>
            <a:pPr marL="342900" indent="-342900">
              <a:lnSpc>
                <a:spcPct val="150000"/>
              </a:lnSpc>
              <a:buFont typeface="+mj-lt"/>
              <a:buAutoNum type="arabicPeriod"/>
            </a:pPr>
            <a:r>
              <a:rPr lang="zh-CN" altLang="en-US" sz="2000" dirty="0"/>
              <a:t> </a:t>
            </a:r>
            <a:r>
              <a:rPr lang="en-US" altLang="zh-CN" sz="2000" dirty="0"/>
              <a:t>flush -- </a:t>
            </a:r>
            <a:r>
              <a:rPr lang="zh-CN" altLang="en-US" sz="2000" dirty="0"/>
              <a:t>输出是否被缓存通常决定于</a:t>
            </a:r>
            <a:r>
              <a:rPr lang="en-US" altLang="zh-CN" sz="2000" dirty="0"/>
              <a:t>fi le</a:t>
            </a:r>
            <a:r>
              <a:rPr lang="zh-CN" altLang="en-US" sz="2000" dirty="0"/>
              <a:t>参数，但如果</a:t>
            </a:r>
            <a:r>
              <a:rPr lang="en-US" altLang="zh-CN" sz="2000" dirty="0" err="1"/>
              <a:t>fl</a:t>
            </a:r>
            <a:r>
              <a:rPr lang="en-US" altLang="zh-CN" sz="2000" dirty="0"/>
              <a:t> ush </a:t>
            </a:r>
            <a:r>
              <a:rPr lang="zh-CN" altLang="en-US" sz="2000" dirty="0"/>
              <a:t>关键字参数为</a:t>
            </a:r>
            <a:r>
              <a:rPr lang="en-US" altLang="zh-CN" sz="2000" dirty="0"/>
              <a:t>True</a:t>
            </a:r>
            <a:r>
              <a:rPr lang="zh-CN" altLang="en-US" sz="2000" dirty="0"/>
              <a:t>，信息流会被强制刷新</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03488" y="902341"/>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print() </a:t>
            </a:r>
            <a:r>
              <a:rPr lang="zh-CN" altLang="en-US" sz="5400" b="1" kern="0" dirty="0">
                <a:latin typeface="方正卡通简体" panose="02000000000000000000" pitchFamily="2" charset="-122"/>
                <a:ea typeface="方正卡通简体" panose="02000000000000000000" pitchFamily="2" charset="-122"/>
                <a:cs typeface="+mn-ea"/>
                <a:sym typeface="+mn-lt"/>
              </a:rPr>
              <a:t>的进一步应用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703488" y="1952371"/>
            <a:ext cx="10687516" cy="539763"/>
          </a:xfrm>
          <a:prstGeom prst="rect">
            <a:avLst/>
          </a:prstGeom>
          <a:noFill/>
        </p:spPr>
        <p:txBody>
          <a:bodyPr wrap="square">
            <a:spAutoFit/>
          </a:bodyPr>
          <a:lstStyle/>
          <a:p>
            <a:pPr>
              <a:lnSpc>
                <a:spcPct val="150000"/>
              </a:lnSpc>
            </a:pPr>
            <a:r>
              <a:rPr lang="zh-CN" altLang="en-US" sz="2200" dirty="0"/>
              <a:t>编程练习</a:t>
            </a:r>
            <a:r>
              <a:rPr lang="en-US" altLang="zh-CN" sz="2200" dirty="0"/>
              <a:t>1</a:t>
            </a:r>
            <a:r>
              <a:rPr lang="zh-CN" altLang="en-US" sz="2200" dirty="0"/>
              <a:t>：</a:t>
            </a:r>
            <a:r>
              <a:rPr lang="zh-CN" altLang="en-US" sz="2200" dirty="0">
                <a:solidFill>
                  <a:srgbClr val="FF0000"/>
                </a:solidFill>
              </a:rPr>
              <a:t>使用</a:t>
            </a:r>
            <a:r>
              <a:rPr lang="en-US" altLang="zh-CN" sz="2200" dirty="0">
                <a:solidFill>
                  <a:srgbClr val="FF0000"/>
                </a:solidFill>
              </a:rPr>
              <a:t>print()</a:t>
            </a:r>
            <a:r>
              <a:rPr lang="zh-CN" altLang="en-US" sz="2200" dirty="0">
                <a:solidFill>
                  <a:srgbClr val="FF0000"/>
                </a:solidFill>
              </a:rPr>
              <a:t>的</a:t>
            </a:r>
            <a:r>
              <a:rPr lang="en-US" altLang="zh-CN" sz="2200" dirty="0" err="1">
                <a:solidFill>
                  <a:srgbClr val="FF0000"/>
                </a:solidFill>
              </a:rPr>
              <a:t>fl</a:t>
            </a:r>
            <a:r>
              <a:rPr lang="en-US" altLang="zh-CN" sz="2200" dirty="0">
                <a:solidFill>
                  <a:srgbClr val="FF0000"/>
                </a:solidFill>
              </a:rPr>
              <a:t> ush</a:t>
            </a:r>
            <a:r>
              <a:rPr lang="zh-CN" altLang="en-US" sz="2200" dirty="0">
                <a:solidFill>
                  <a:srgbClr val="FF0000"/>
                </a:solidFill>
              </a:rPr>
              <a:t>参数生成一个模拟进度条进展的</a:t>
            </a:r>
            <a:r>
              <a:rPr lang="en-US" altLang="zh-CN" sz="2200" dirty="0">
                <a:solidFill>
                  <a:srgbClr val="FF0000"/>
                </a:solidFill>
              </a:rPr>
              <a:t>Loading</a:t>
            </a:r>
            <a:r>
              <a:rPr lang="zh-CN" altLang="en-US" sz="2200" dirty="0">
                <a:solidFill>
                  <a:srgbClr val="FF0000"/>
                </a:solidFill>
              </a:rPr>
              <a:t>效果</a:t>
            </a:r>
          </a:p>
        </p:txBody>
      </p:sp>
      <p:pic>
        <p:nvPicPr>
          <p:cNvPr id="4" name="图片 3"/>
          <p:cNvPicPr>
            <a:picLocks noChangeAspect="1"/>
          </p:cNvPicPr>
          <p:nvPr/>
        </p:nvPicPr>
        <p:blipFill>
          <a:blip r:embed="rId3"/>
          <a:stretch>
            <a:fillRect/>
          </a:stretch>
        </p:blipFill>
        <p:spPr>
          <a:xfrm>
            <a:off x="9720326" y="4619912"/>
            <a:ext cx="1780186" cy="2152075"/>
          </a:xfrm>
          <a:prstGeom prst="rect">
            <a:avLst/>
          </a:prstGeom>
        </p:spPr>
      </p:pic>
      <p:sp>
        <p:nvSpPr>
          <p:cNvPr id="7" name="文本框 6"/>
          <p:cNvSpPr txBox="1"/>
          <p:nvPr/>
        </p:nvSpPr>
        <p:spPr>
          <a:xfrm>
            <a:off x="790576" y="2640004"/>
            <a:ext cx="8391524" cy="499111"/>
          </a:xfrm>
          <a:prstGeom prst="rect">
            <a:avLst/>
          </a:prstGeom>
          <a:noFill/>
        </p:spPr>
        <p:txBody>
          <a:bodyPr wrap="square">
            <a:spAutoFit/>
          </a:bodyPr>
          <a:lstStyle/>
          <a:p>
            <a:pPr>
              <a:lnSpc>
                <a:spcPct val="150000"/>
              </a:lnSpc>
            </a:pPr>
            <a:r>
              <a:rPr lang="zh-CN" altLang="en-US" sz="2000" dirty="0"/>
              <a:t>在</a:t>
            </a:r>
            <a:r>
              <a:rPr lang="en-US" altLang="zh-CN" sz="2000" dirty="0"/>
              <a:t>IDLE</a:t>
            </a:r>
            <a:r>
              <a:rPr lang="zh-CN" altLang="en-US" sz="2000" dirty="0"/>
              <a:t>编辑器中录入以下例程，观察执行结果</a:t>
            </a:r>
          </a:p>
        </p:txBody>
      </p:sp>
      <p:pic>
        <p:nvPicPr>
          <p:cNvPr id="3" name="图片 2"/>
          <p:cNvPicPr>
            <a:picLocks noChangeAspect="1"/>
          </p:cNvPicPr>
          <p:nvPr/>
        </p:nvPicPr>
        <p:blipFill>
          <a:blip r:embed="rId4"/>
          <a:stretch>
            <a:fillRect/>
          </a:stretch>
        </p:blipFill>
        <p:spPr>
          <a:xfrm>
            <a:off x="4743142" y="3244527"/>
            <a:ext cx="2866005" cy="1456807"/>
          </a:xfrm>
          <a:prstGeom prst="rect">
            <a:avLst/>
          </a:prstGeom>
        </p:spPr>
      </p:pic>
      <p:sp>
        <p:nvSpPr>
          <p:cNvPr id="9" name="文本框 8"/>
          <p:cNvSpPr txBox="1"/>
          <p:nvPr/>
        </p:nvSpPr>
        <p:spPr>
          <a:xfrm>
            <a:off x="691488" y="4701334"/>
            <a:ext cx="6715125" cy="499111"/>
          </a:xfrm>
          <a:prstGeom prst="rect">
            <a:avLst/>
          </a:prstGeom>
          <a:noFill/>
        </p:spPr>
        <p:txBody>
          <a:bodyPr wrap="square">
            <a:spAutoFit/>
          </a:bodyPr>
          <a:lstStyle/>
          <a:p>
            <a:pPr>
              <a:lnSpc>
                <a:spcPct val="150000"/>
              </a:lnSpc>
            </a:pPr>
            <a:r>
              <a:rPr lang="zh-CN" altLang="en-US" sz="2000" dirty="0"/>
              <a:t>程序执行后，在</a:t>
            </a:r>
            <a:r>
              <a:rPr lang="en-US" altLang="zh-CN" sz="2000" dirty="0"/>
              <a:t>IDLE</a:t>
            </a:r>
            <a:r>
              <a:rPr lang="zh-CN" altLang="en-US" sz="2000" dirty="0"/>
              <a:t>交互式环境中可以观察到如下效果：</a:t>
            </a:r>
          </a:p>
        </p:txBody>
      </p:sp>
      <p:pic>
        <p:nvPicPr>
          <p:cNvPr id="8" name="图片 7"/>
          <p:cNvPicPr>
            <a:picLocks noChangeAspect="1"/>
          </p:cNvPicPr>
          <p:nvPr/>
        </p:nvPicPr>
        <p:blipFill>
          <a:blip r:embed="rId5"/>
          <a:stretch>
            <a:fillRect/>
          </a:stretch>
        </p:blipFill>
        <p:spPr>
          <a:xfrm>
            <a:off x="4610781" y="5266893"/>
            <a:ext cx="2970438" cy="118334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03488" y="902341"/>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print() </a:t>
            </a:r>
            <a:r>
              <a:rPr lang="zh-CN" altLang="en-US" sz="5400" b="1" kern="0" dirty="0">
                <a:latin typeface="方正卡通简体" panose="02000000000000000000" pitchFamily="2" charset="-122"/>
                <a:ea typeface="方正卡通简体" panose="02000000000000000000" pitchFamily="2" charset="-122"/>
                <a:cs typeface="+mn-ea"/>
                <a:sym typeface="+mn-lt"/>
              </a:rPr>
              <a:t>的进一步应用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703488" y="1952371"/>
            <a:ext cx="10687516" cy="539763"/>
          </a:xfrm>
          <a:prstGeom prst="rect">
            <a:avLst/>
          </a:prstGeom>
          <a:noFill/>
        </p:spPr>
        <p:txBody>
          <a:bodyPr wrap="square">
            <a:spAutoFit/>
          </a:bodyPr>
          <a:lstStyle/>
          <a:p>
            <a:pPr>
              <a:lnSpc>
                <a:spcPct val="150000"/>
              </a:lnSpc>
            </a:pPr>
            <a:r>
              <a:rPr lang="zh-CN" altLang="en-US" sz="2200" dirty="0"/>
              <a:t>编程练习</a:t>
            </a:r>
            <a:r>
              <a:rPr lang="en-US" altLang="zh-CN" sz="2200" dirty="0"/>
              <a:t>2</a:t>
            </a:r>
            <a:r>
              <a:rPr lang="zh-CN" altLang="en-US" sz="2200" dirty="0"/>
              <a:t>：</a:t>
            </a:r>
            <a:r>
              <a:rPr lang="zh-CN" altLang="en-US" sz="2200" dirty="0">
                <a:solidFill>
                  <a:srgbClr val="FF0000"/>
                </a:solidFill>
              </a:rPr>
              <a:t>字符串类型处理，并打印输出</a:t>
            </a:r>
          </a:p>
        </p:txBody>
      </p:sp>
      <p:pic>
        <p:nvPicPr>
          <p:cNvPr id="4" name="图片 3"/>
          <p:cNvPicPr>
            <a:picLocks noChangeAspect="1"/>
          </p:cNvPicPr>
          <p:nvPr/>
        </p:nvPicPr>
        <p:blipFill>
          <a:blip r:embed="rId3"/>
          <a:stretch>
            <a:fillRect/>
          </a:stretch>
        </p:blipFill>
        <p:spPr>
          <a:xfrm>
            <a:off x="9720326" y="4619912"/>
            <a:ext cx="1780186" cy="2152075"/>
          </a:xfrm>
          <a:prstGeom prst="rect">
            <a:avLst/>
          </a:prstGeom>
        </p:spPr>
      </p:pic>
      <p:sp>
        <p:nvSpPr>
          <p:cNvPr id="7" name="文本框 6"/>
          <p:cNvSpPr txBox="1"/>
          <p:nvPr/>
        </p:nvSpPr>
        <p:spPr>
          <a:xfrm>
            <a:off x="1400176" y="2622859"/>
            <a:ext cx="8391524" cy="499111"/>
          </a:xfrm>
          <a:prstGeom prst="rect">
            <a:avLst/>
          </a:prstGeom>
          <a:noFill/>
        </p:spPr>
        <p:txBody>
          <a:bodyPr wrap="square">
            <a:spAutoFit/>
          </a:bodyPr>
          <a:lstStyle/>
          <a:p>
            <a:pPr>
              <a:lnSpc>
                <a:spcPct val="150000"/>
              </a:lnSpc>
            </a:pPr>
            <a:r>
              <a:rPr lang="zh-CN" altLang="en-US" sz="2000" dirty="0"/>
              <a:t>参考程序代码</a:t>
            </a:r>
          </a:p>
        </p:txBody>
      </p:sp>
      <p:sp>
        <p:nvSpPr>
          <p:cNvPr id="9" name="文本框 8"/>
          <p:cNvSpPr txBox="1"/>
          <p:nvPr/>
        </p:nvSpPr>
        <p:spPr>
          <a:xfrm>
            <a:off x="1301088" y="4684189"/>
            <a:ext cx="2594637" cy="499111"/>
          </a:xfrm>
          <a:prstGeom prst="rect">
            <a:avLst/>
          </a:prstGeom>
          <a:noFill/>
        </p:spPr>
        <p:txBody>
          <a:bodyPr wrap="square">
            <a:spAutoFit/>
          </a:bodyPr>
          <a:lstStyle/>
          <a:p>
            <a:pPr>
              <a:lnSpc>
                <a:spcPct val="150000"/>
              </a:lnSpc>
            </a:pPr>
            <a:r>
              <a:rPr lang="zh-CN" altLang="en-US" sz="2000" dirty="0"/>
              <a:t>程序运行结果如下：</a:t>
            </a:r>
          </a:p>
        </p:txBody>
      </p:sp>
      <p:pic>
        <p:nvPicPr>
          <p:cNvPr id="5" name="图片 4"/>
          <p:cNvPicPr>
            <a:picLocks noChangeAspect="1"/>
          </p:cNvPicPr>
          <p:nvPr/>
        </p:nvPicPr>
        <p:blipFill>
          <a:blip r:embed="rId4"/>
          <a:stretch>
            <a:fillRect/>
          </a:stretch>
        </p:blipFill>
        <p:spPr>
          <a:xfrm>
            <a:off x="3533775" y="3121970"/>
            <a:ext cx="5986462" cy="1164234"/>
          </a:xfrm>
          <a:prstGeom prst="rect">
            <a:avLst/>
          </a:prstGeom>
        </p:spPr>
      </p:pic>
      <p:pic>
        <p:nvPicPr>
          <p:cNvPr id="11" name="图片 10"/>
          <p:cNvPicPr>
            <a:picLocks noChangeAspect="1"/>
          </p:cNvPicPr>
          <p:nvPr/>
        </p:nvPicPr>
        <p:blipFill>
          <a:blip r:embed="rId5"/>
          <a:stretch>
            <a:fillRect/>
          </a:stretch>
        </p:blipFill>
        <p:spPr>
          <a:xfrm>
            <a:off x="4293426" y="5157259"/>
            <a:ext cx="3042194" cy="128587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03488" y="902341"/>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print() </a:t>
            </a:r>
            <a:r>
              <a:rPr lang="zh-CN" altLang="en-US" sz="5400" b="1" kern="0" dirty="0">
                <a:latin typeface="方正卡通简体" panose="02000000000000000000" pitchFamily="2" charset="-122"/>
                <a:ea typeface="方正卡通简体" panose="02000000000000000000" pitchFamily="2" charset="-122"/>
                <a:cs typeface="+mn-ea"/>
                <a:sym typeface="+mn-lt"/>
              </a:rPr>
              <a:t>的进一步应用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834390" y="2013585"/>
            <a:ext cx="3838575" cy="598805"/>
          </a:xfrm>
          <a:prstGeom prst="rect">
            <a:avLst/>
          </a:prstGeom>
          <a:noFill/>
        </p:spPr>
        <p:txBody>
          <a:bodyPr wrap="square">
            <a:spAutoFit/>
          </a:bodyPr>
          <a:lstStyle/>
          <a:p>
            <a:pPr>
              <a:lnSpc>
                <a:spcPct val="150000"/>
              </a:lnSpc>
            </a:pPr>
            <a:r>
              <a:rPr lang="zh-CN" altLang="en-US" sz="2200" dirty="0"/>
              <a:t>编程练习</a:t>
            </a:r>
            <a:r>
              <a:rPr lang="en-US" altLang="zh-CN" sz="2200" dirty="0"/>
              <a:t>3</a:t>
            </a:r>
            <a:r>
              <a:rPr lang="zh-CN" altLang="en-US" sz="2200" dirty="0"/>
              <a:t>：</a:t>
            </a:r>
            <a:r>
              <a:rPr lang="zh-CN" altLang="en-US" sz="2200" dirty="0">
                <a:solidFill>
                  <a:srgbClr val="FF0000"/>
                </a:solidFill>
              </a:rPr>
              <a:t>打印出字母</a:t>
            </a:r>
            <a:r>
              <a:rPr lang="en-US" altLang="zh-CN" sz="2200" dirty="0">
                <a:solidFill>
                  <a:srgbClr val="FF0000"/>
                </a:solidFill>
              </a:rPr>
              <a:t>P</a:t>
            </a:r>
            <a:endParaRPr lang="zh-CN" altLang="en-US" sz="2200" dirty="0">
              <a:solidFill>
                <a:srgbClr val="FF0000"/>
              </a:solidFill>
            </a:endParaRPr>
          </a:p>
        </p:txBody>
      </p:sp>
      <p:sp>
        <p:nvSpPr>
          <p:cNvPr id="7" name="文本框 6"/>
          <p:cNvSpPr txBox="1"/>
          <p:nvPr/>
        </p:nvSpPr>
        <p:spPr>
          <a:xfrm>
            <a:off x="1517650" y="2637790"/>
            <a:ext cx="3831590" cy="553085"/>
          </a:xfrm>
          <a:prstGeom prst="rect">
            <a:avLst/>
          </a:prstGeom>
          <a:noFill/>
        </p:spPr>
        <p:txBody>
          <a:bodyPr wrap="square">
            <a:spAutoFit/>
          </a:bodyPr>
          <a:lstStyle/>
          <a:p>
            <a:pPr>
              <a:lnSpc>
                <a:spcPct val="150000"/>
              </a:lnSpc>
            </a:pPr>
            <a:r>
              <a:rPr lang="zh-CN" altLang="en-US" sz="2000" dirty="0"/>
              <a:t>参考程序代码</a:t>
            </a:r>
          </a:p>
        </p:txBody>
      </p:sp>
      <p:sp>
        <p:nvSpPr>
          <p:cNvPr id="9" name="文本框 8"/>
          <p:cNvSpPr txBox="1"/>
          <p:nvPr/>
        </p:nvSpPr>
        <p:spPr>
          <a:xfrm>
            <a:off x="7003070" y="2665410"/>
            <a:ext cx="2594637" cy="499111"/>
          </a:xfrm>
          <a:prstGeom prst="rect">
            <a:avLst/>
          </a:prstGeom>
          <a:noFill/>
        </p:spPr>
        <p:txBody>
          <a:bodyPr wrap="square">
            <a:spAutoFit/>
          </a:bodyPr>
          <a:lstStyle/>
          <a:p>
            <a:pPr>
              <a:lnSpc>
                <a:spcPct val="150000"/>
              </a:lnSpc>
            </a:pPr>
            <a:r>
              <a:rPr lang="zh-CN" altLang="en-US" sz="2000" dirty="0"/>
              <a:t>程序运行结果如下：</a:t>
            </a:r>
          </a:p>
        </p:txBody>
      </p:sp>
      <p:pic>
        <p:nvPicPr>
          <p:cNvPr id="3" name="图片 2"/>
          <p:cNvPicPr>
            <a:picLocks noChangeAspect="1"/>
          </p:cNvPicPr>
          <p:nvPr/>
        </p:nvPicPr>
        <p:blipFill>
          <a:blip r:embed="rId3"/>
          <a:stretch>
            <a:fillRect/>
          </a:stretch>
        </p:blipFill>
        <p:spPr>
          <a:xfrm>
            <a:off x="2126493" y="3286900"/>
            <a:ext cx="3795712" cy="1811182"/>
          </a:xfrm>
          <a:prstGeom prst="rect">
            <a:avLst/>
          </a:prstGeom>
        </p:spPr>
      </p:pic>
      <p:pic>
        <p:nvPicPr>
          <p:cNvPr id="8" name="图片 7"/>
          <p:cNvPicPr>
            <a:picLocks noChangeAspect="1"/>
          </p:cNvPicPr>
          <p:nvPr/>
        </p:nvPicPr>
        <p:blipFill>
          <a:blip r:embed="rId4"/>
          <a:stretch>
            <a:fillRect/>
          </a:stretch>
        </p:blipFill>
        <p:spPr>
          <a:xfrm>
            <a:off x="2126493" y="5098082"/>
            <a:ext cx="3795712" cy="1199064"/>
          </a:xfrm>
          <a:prstGeom prst="rect">
            <a:avLst/>
          </a:prstGeom>
        </p:spPr>
      </p:pic>
      <p:pic>
        <p:nvPicPr>
          <p:cNvPr id="14" name="图片 13"/>
          <p:cNvPicPr>
            <a:picLocks noChangeAspect="1"/>
          </p:cNvPicPr>
          <p:nvPr/>
        </p:nvPicPr>
        <p:blipFill>
          <a:blip r:embed="rId5"/>
          <a:stretch>
            <a:fillRect/>
          </a:stretch>
        </p:blipFill>
        <p:spPr>
          <a:xfrm>
            <a:off x="7412037" y="3730624"/>
            <a:ext cx="2943225" cy="18859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03488" y="902341"/>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1.4 print() </a:t>
            </a:r>
            <a:r>
              <a:rPr lang="zh-CN" altLang="en-US" sz="5400" b="1" kern="0" dirty="0">
                <a:latin typeface="方正卡通简体" panose="02000000000000000000" pitchFamily="2" charset="-122"/>
                <a:ea typeface="方正卡通简体" panose="02000000000000000000" pitchFamily="2" charset="-122"/>
                <a:cs typeface="+mn-ea"/>
                <a:sym typeface="+mn-lt"/>
              </a:rPr>
              <a:t>的进一步应用</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703488" y="1952371"/>
            <a:ext cx="5468712" cy="539763"/>
          </a:xfrm>
          <a:prstGeom prst="rect">
            <a:avLst/>
          </a:prstGeom>
          <a:noFill/>
        </p:spPr>
        <p:txBody>
          <a:bodyPr wrap="square">
            <a:spAutoFit/>
          </a:bodyPr>
          <a:lstStyle/>
          <a:p>
            <a:pPr>
              <a:lnSpc>
                <a:spcPct val="150000"/>
              </a:lnSpc>
            </a:pPr>
            <a:r>
              <a:rPr lang="zh-CN" altLang="en-US" sz="2200" dirty="0"/>
              <a:t>编程练习</a:t>
            </a:r>
            <a:r>
              <a:rPr lang="en-US" altLang="zh-CN" sz="2200" dirty="0"/>
              <a:t>4</a:t>
            </a:r>
            <a:r>
              <a:rPr lang="zh-CN" altLang="en-US" sz="2200" dirty="0"/>
              <a:t>：</a:t>
            </a:r>
            <a:r>
              <a:rPr lang="zh-CN" altLang="en-US" sz="2200" dirty="0">
                <a:solidFill>
                  <a:srgbClr val="FF0000"/>
                </a:solidFill>
              </a:rPr>
              <a:t>拼接字符串，倍数输出</a:t>
            </a:r>
          </a:p>
        </p:txBody>
      </p:sp>
      <p:sp>
        <p:nvSpPr>
          <p:cNvPr id="7" name="文本框 6"/>
          <p:cNvSpPr txBox="1"/>
          <p:nvPr/>
        </p:nvSpPr>
        <p:spPr>
          <a:xfrm>
            <a:off x="1513206" y="2788840"/>
            <a:ext cx="2276474" cy="499111"/>
          </a:xfrm>
          <a:prstGeom prst="rect">
            <a:avLst/>
          </a:prstGeom>
          <a:noFill/>
        </p:spPr>
        <p:txBody>
          <a:bodyPr wrap="square">
            <a:spAutoFit/>
          </a:bodyPr>
          <a:lstStyle/>
          <a:p>
            <a:pPr>
              <a:lnSpc>
                <a:spcPct val="150000"/>
              </a:lnSpc>
            </a:pPr>
            <a:r>
              <a:rPr lang="zh-CN" altLang="en-US" sz="2000" dirty="0"/>
              <a:t>参考程序代码</a:t>
            </a:r>
          </a:p>
        </p:txBody>
      </p:sp>
      <p:sp>
        <p:nvSpPr>
          <p:cNvPr id="9" name="文本框 8"/>
          <p:cNvSpPr txBox="1"/>
          <p:nvPr/>
        </p:nvSpPr>
        <p:spPr>
          <a:xfrm>
            <a:off x="1051561" y="4789570"/>
            <a:ext cx="2594637" cy="499111"/>
          </a:xfrm>
          <a:prstGeom prst="rect">
            <a:avLst/>
          </a:prstGeom>
          <a:noFill/>
        </p:spPr>
        <p:txBody>
          <a:bodyPr wrap="square">
            <a:spAutoFit/>
          </a:bodyPr>
          <a:lstStyle/>
          <a:p>
            <a:pPr>
              <a:lnSpc>
                <a:spcPct val="150000"/>
              </a:lnSpc>
            </a:pPr>
            <a:r>
              <a:rPr lang="zh-CN" altLang="en-US" sz="2000" dirty="0"/>
              <a:t>程序运行结果如下：</a:t>
            </a:r>
          </a:p>
        </p:txBody>
      </p:sp>
      <p:pic>
        <p:nvPicPr>
          <p:cNvPr id="16" name="图片 15"/>
          <p:cNvPicPr>
            <a:picLocks noChangeAspect="1"/>
          </p:cNvPicPr>
          <p:nvPr/>
        </p:nvPicPr>
        <p:blipFill>
          <a:blip r:embed="rId3"/>
          <a:stretch>
            <a:fillRect/>
          </a:stretch>
        </p:blipFill>
        <p:spPr>
          <a:xfrm>
            <a:off x="4028440" y="2788840"/>
            <a:ext cx="5376181" cy="1896371"/>
          </a:xfrm>
          <a:prstGeom prst="rect">
            <a:avLst/>
          </a:prstGeom>
        </p:spPr>
      </p:pic>
      <p:pic>
        <p:nvPicPr>
          <p:cNvPr id="18" name="图片 17"/>
          <p:cNvPicPr>
            <a:picLocks noChangeAspect="1"/>
          </p:cNvPicPr>
          <p:nvPr/>
        </p:nvPicPr>
        <p:blipFill>
          <a:blip r:embed="rId4"/>
          <a:stretch>
            <a:fillRect/>
          </a:stretch>
        </p:blipFill>
        <p:spPr>
          <a:xfrm>
            <a:off x="2748097" y="5349641"/>
            <a:ext cx="7534275" cy="115009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474572" y="3212340"/>
            <a:ext cx="5907803" cy="700192"/>
          </a:xfrm>
          <a:prstGeom prst="rect">
            <a:avLst/>
          </a:prstGeom>
        </p:spPr>
        <p:txBody>
          <a:bodyPr wrap="square" lIns="0" tIns="0" rIns="0" bIns="0">
            <a:spAutoFit/>
          </a:bodyPr>
          <a:lstStyle/>
          <a:p>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2. </a:t>
            </a:r>
            <a:r>
              <a:rPr lang="zh-CN" altLang="en-US" sz="4550" b="1" dirty="0">
                <a:solidFill>
                  <a:prstClr val="black"/>
                </a:solidFill>
                <a:latin typeface="方正有猫在_GBK" panose="02000000000000000000" pitchFamily="2" charset="-122"/>
                <a:ea typeface="方正有猫在_GBK" panose="02000000000000000000" pitchFamily="2" charset="-122"/>
                <a:cs typeface="+mn-ea"/>
                <a:sym typeface="+mn-lt"/>
              </a:rPr>
              <a:t>电子名片设计</a:t>
            </a:r>
            <a:endParaRPr kumimoji="0" lang="zh-CN" altLang="en-US"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8363" t="20781" r="38504" b="18206"/>
          <a:stretch>
            <a:fillRect/>
          </a:stretch>
        </p:blipFill>
        <p:spPr>
          <a:xfrm>
            <a:off x="1083374" y="1489569"/>
            <a:ext cx="3962573" cy="41842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667124" y="3006923"/>
            <a:ext cx="7724775" cy="615553"/>
          </a:xfrm>
          <a:prstGeom prst="rect">
            <a:avLst/>
          </a:prstGeom>
        </p:spPr>
        <p:txBody>
          <a:bodyPr wrap="square" lIns="0" tIns="0" rIns="0" bIns="0">
            <a:spAutoFit/>
            <a:scene3d>
              <a:camera prst="orthographicFront"/>
              <a:lightRig rig="soft" dir="t">
                <a:rot lat="0" lon="0" rev="15600000"/>
              </a:lightRig>
            </a:scene3d>
            <a:sp3d extrusionH="57150" prstMaterial="softEdge">
              <a:bevelT w="25400" h="38100"/>
            </a:sp3d>
          </a:bodyPr>
          <a:lstStyle/>
          <a:p>
            <a:r>
              <a:rPr lang="en-US" altLang="zh-CN" sz="4000" b="1" dirty="0">
                <a:solidFill>
                  <a:schemeClr val="tx1"/>
                </a:solidFill>
                <a:latin typeface="方正有猫在_GBK" panose="02000000000000000000" pitchFamily="2" charset="-122"/>
                <a:ea typeface="方正有猫在_GBK" panose="02000000000000000000" pitchFamily="2" charset="-122"/>
                <a:cs typeface="+mn-ea"/>
                <a:sym typeface="+mn-lt"/>
              </a:rPr>
              <a:t>Python</a:t>
            </a:r>
            <a:r>
              <a:rPr lang="zh-CN" altLang="en-US" sz="4000" b="1" dirty="0">
                <a:solidFill>
                  <a:schemeClr val="tx1"/>
                </a:solidFill>
                <a:latin typeface="方正有猫在_GBK" panose="02000000000000000000" pitchFamily="2" charset="-122"/>
                <a:ea typeface="方正有猫在_GBK" panose="02000000000000000000" pitchFamily="2" charset="-122"/>
                <a:cs typeface="+mn-ea"/>
                <a:sym typeface="+mn-lt"/>
              </a:rPr>
              <a:t>编程如何展示个人名片呢？</a:t>
            </a:r>
            <a:endParaRPr kumimoji="0" lang="zh-CN" altLang="en-US" sz="4000" b="1" i="0" u="none" strike="noStrike" kern="0" cap="none" spc="0" normalizeH="0" baseline="0" noProof="0" dirty="0">
              <a:solidFill>
                <a:schemeClr val="tx1"/>
              </a:solidFill>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4" name="图片 3"/>
          <p:cNvPicPr>
            <a:picLocks noChangeAspect="1"/>
          </p:cNvPicPr>
          <p:nvPr/>
        </p:nvPicPr>
        <p:blipFill>
          <a:blip r:embed="rId3"/>
          <a:stretch>
            <a:fillRect/>
          </a:stretch>
        </p:blipFill>
        <p:spPr>
          <a:xfrm>
            <a:off x="1534201" y="1938430"/>
            <a:ext cx="2143066" cy="29811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电子名片设计</a:t>
            </a:r>
          </a:p>
        </p:txBody>
      </p:sp>
      <p:sp>
        <p:nvSpPr>
          <p:cNvPr id="14" name="文本框 13"/>
          <p:cNvSpPr txBox="1"/>
          <p:nvPr/>
        </p:nvSpPr>
        <p:spPr>
          <a:xfrm>
            <a:off x="2485390" y="3293745"/>
            <a:ext cx="7463155" cy="1614805"/>
          </a:xfrm>
          <a:prstGeom prst="rect">
            <a:avLst/>
          </a:prstGeom>
          <a:noFill/>
        </p:spPr>
        <p:txBody>
          <a:bodyPr wrap="square">
            <a:spAutoFit/>
          </a:bodyPr>
          <a:lstStyle/>
          <a:p>
            <a:pPr>
              <a:lnSpc>
                <a:spcPct val="150000"/>
              </a:lnSpc>
            </a:pPr>
            <a:r>
              <a:rPr lang="zh-CN" altLang="en-US" sz="2200" dirty="0"/>
              <a:t>小楷准备设计一个程序给小美生成一张电子名片，帮助小美做一个自我介绍，包括姓名、性别、爱好和特长，她喜欢花，擅长吉他，设一个程序，帮她做这个自我介绍。</a:t>
            </a:r>
            <a:endParaRPr lang="zh-CN" altLang="en-US" dirty="0"/>
          </a:p>
        </p:txBody>
      </p:sp>
      <p:sp>
        <p:nvSpPr>
          <p:cNvPr id="13" name="文本框 12"/>
          <p:cNvSpPr txBox="1"/>
          <p:nvPr/>
        </p:nvSpPr>
        <p:spPr>
          <a:xfrm>
            <a:off x="1470363" y="2297276"/>
            <a:ext cx="2400300" cy="580415"/>
          </a:xfrm>
          <a:prstGeom prst="rect">
            <a:avLst/>
          </a:prstGeom>
          <a:noFill/>
        </p:spPr>
        <p:txBody>
          <a:bodyPr wrap="square">
            <a:spAutoFit/>
          </a:bodyPr>
          <a:lstStyle/>
          <a:p>
            <a:pPr>
              <a:lnSpc>
                <a:spcPct val="150000"/>
              </a:lnSpc>
            </a:pPr>
            <a:r>
              <a:rPr lang="zh-CN" altLang="en-US" sz="2400" dirty="0">
                <a:solidFill>
                  <a:srgbClr val="FF0000"/>
                </a:solidFill>
              </a:rPr>
              <a:t>任务描述</a:t>
            </a:r>
          </a:p>
        </p:txBody>
      </p:sp>
      <p:pic>
        <p:nvPicPr>
          <p:cNvPr id="3" name="图片 2"/>
          <p:cNvPicPr>
            <a:picLocks noChangeAspect="1"/>
          </p:cNvPicPr>
          <p:nvPr/>
        </p:nvPicPr>
        <p:blipFill>
          <a:blip r:embed="rId3"/>
          <a:stretch>
            <a:fillRect/>
          </a:stretch>
        </p:blipFill>
        <p:spPr>
          <a:xfrm>
            <a:off x="9771087" y="4561019"/>
            <a:ext cx="1780186" cy="21520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电子名片设计</a:t>
            </a:r>
          </a:p>
        </p:txBody>
      </p:sp>
      <p:sp>
        <p:nvSpPr>
          <p:cNvPr id="14" name="文本框 13"/>
          <p:cNvSpPr txBox="1"/>
          <p:nvPr/>
        </p:nvSpPr>
        <p:spPr>
          <a:xfrm>
            <a:off x="1643380" y="2990850"/>
            <a:ext cx="8605520" cy="2122805"/>
          </a:xfrm>
          <a:prstGeom prst="rect">
            <a:avLst/>
          </a:prstGeom>
          <a:noFill/>
        </p:spPr>
        <p:txBody>
          <a:bodyPr wrap="square">
            <a:spAutoFit/>
          </a:bodyPr>
          <a:lstStyle/>
          <a:p>
            <a:pPr>
              <a:lnSpc>
                <a:spcPct val="150000"/>
              </a:lnSpc>
            </a:pPr>
            <a:r>
              <a:rPr lang="zh-CN" altLang="en-US" sz="2200" dirty="0"/>
              <a:t>小美的电子名片中，文本信息可以直接使用</a:t>
            </a:r>
            <a:r>
              <a:rPr lang="en-US" altLang="zh-CN" sz="2200" dirty="0"/>
              <a:t>print()</a:t>
            </a:r>
            <a:r>
              <a:rPr lang="zh-CN" altLang="en-US" sz="2200" dirty="0"/>
              <a:t>函数输出。为了使小美的电子名片特殊突出，可以用一张字符图来表示其擅长吉他的特长。字符图主要使用“*、 </a:t>
            </a:r>
            <a:r>
              <a:rPr lang="en-US" altLang="zh-CN" sz="2200" dirty="0"/>
              <a:t>|”</a:t>
            </a:r>
            <a:r>
              <a:rPr lang="zh-CN" altLang="en-US" sz="2200" dirty="0"/>
              <a:t>等，先在编辑器中构成图，然后以跨行字符串的形式赋值给变量，最后由</a:t>
            </a:r>
            <a:r>
              <a:rPr lang="en-US" altLang="zh-CN" sz="2200" dirty="0"/>
              <a:t>print()</a:t>
            </a:r>
            <a:r>
              <a:rPr lang="zh-CN" altLang="en-US" sz="2200" dirty="0"/>
              <a:t>函数输出。</a:t>
            </a:r>
            <a:endParaRPr lang="zh-CN" altLang="en-US" dirty="0"/>
          </a:p>
        </p:txBody>
      </p:sp>
      <p:sp>
        <p:nvSpPr>
          <p:cNvPr id="13" name="文本框 12"/>
          <p:cNvSpPr txBox="1"/>
          <p:nvPr/>
        </p:nvSpPr>
        <p:spPr>
          <a:xfrm>
            <a:off x="913468" y="2158211"/>
            <a:ext cx="2400300" cy="580415"/>
          </a:xfrm>
          <a:prstGeom prst="rect">
            <a:avLst/>
          </a:prstGeom>
          <a:noFill/>
        </p:spPr>
        <p:txBody>
          <a:bodyPr wrap="square">
            <a:spAutoFit/>
          </a:bodyPr>
          <a:lstStyle/>
          <a:p>
            <a:pPr>
              <a:lnSpc>
                <a:spcPct val="150000"/>
              </a:lnSpc>
            </a:pPr>
            <a:r>
              <a:rPr lang="zh-CN" altLang="en-US" sz="2400" dirty="0">
                <a:solidFill>
                  <a:srgbClr val="FF0000"/>
                </a:solidFill>
              </a:rPr>
              <a:t>任务分析</a:t>
            </a:r>
          </a:p>
        </p:txBody>
      </p:sp>
      <p:pic>
        <p:nvPicPr>
          <p:cNvPr id="3" name="图片 2"/>
          <p:cNvPicPr>
            <a:picLocks noChangeAspect="1"/>
          </p:cNvPicPr>
          <p:nvPr/>
        </p:nvPicPr>
        <p:blipFill>
          <a:blip r:embed="rId3"/>
          <a:stretch>
            <a:fillRect/>
          </a:stretch>
        </p:blipFill>
        <p:spPr>
          <a:xfrm>
            <a:off x="10049217" y="4360994"/>
            <a:ext cx="1780186" cy="215207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8" y="972697"/>
            <a:ext cx="9903387"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2. </a:t>
            </a:r>
            <a:r>
              <a:rPr lang="zh-CN" altLang="en-US" sz="4800" b="1" kern="0" dirty="0">
                <a:latin typeface="方正卡通简体" panose="02000000000000000000" pitchFamily="2" charset="-122"/>
                <a:ea typeface="方正卡通简体" panose="02000000000000000000" pitchFamily="2" charset="-122"/>
                <a:cs typeface="+mn-ea"/>
                <a:sym typeface="+mn-lt"/>
              </a:rPr>
              <a:t>电子名片设计</a:t>
            </a:r>
          </a:p>
        </p:txBody>
      </p:sp>
      <p:sp>
        <p:nvSpPr>
          <p:cNvPr id="13" name="文本框 12"/>
          <p:cNvSpPr txBox="1"/>
          <p:nvPr/>
        </p:nvSpPr>
        <p:spPr>
          <a:xfrm>
            <a:off x="1146810" y="2370740"/>
            <a:ext cx="1390650" cy="553085"/>
          </a:xfrm>
          <a:prstGeom prst="rect">
            <a:avLst/>
          </a:prstGeom>
          <a:noFill/>
        </p:spPr>
        <p:txBody>
          <a:bodyPr wrap="square">
            <a:spAutoFit/>
          </a:bodyPr>
          <a:lstStyle/>
          <a:p>
            <a:pPr>
              <a:lnSpc>
                <a:spcPct val="150000"/>
              </a:lnSpc>
            </a:pPr>
            <a:r>
              <a:rPr lang="zh-CN" altLang="en-US" sz="2000" dirty="0">
                <a:solidFill>
                  <a:srgbClr val="FF0000"/>
                </a:solidFill>
              </a:rPr>
              <a:t>参考代码</a:t>
            </a:r>
          </a:p>
        </p:txBody>
      </p:sp>
      <p:pic>
        <p:nvPicPr>
          <p:cNvPr id="3" name="图片 2"/>
          <p:cNvPicPr>
            <a:picLocks noChangeAspect="1"/>
          </p:cNvPicPr>
          <p:nvPr/>
        </p:nvPicPr>
        <p:blipFill>
          <a:blip r:embed="rId3"/>
          <a:stretch>
            <a:fillRect/>
          </a:stretch>
        </p:blipFill>
        <p:spPr>
          <a:xfrm>
            <a:off x="2702824" y="1804158"/>
            <a:ext cx="3294417" cy="4746417"/>
          </a:xfrm>
          <a:prstGeom prst="rect">
            <a:avLst/>
          </a:prstGeom>
        </p:spPr>
      </p:pic>
      <p:pic>
        <p:nvPicPr>
          <p:cNvPr id="7" name="图片 6"/>
          <p:cNvPicPr>
            <a:picLocks noChangeAspect="1"/>
          </p:cNvPicPr>
          <p:nvPr/>
        </p:nvPicPr>
        <p:blipFill>
          <a:blip r:embed="rId4"/>
          <a:stretch>
            <a:fillRect/>
          </a:stretch>
        </p:blipFill>
        <p:spPr>
          <a:xfrm>
            <a:off x="7100570" y="2440591"/>
            <a:ext cx="3619500" cy="4038600"/>
          </a:xfrm>
          <a:prstGeom prst="rect">
            <a:avLst/>
          </a:prstGeom>
        </p:spPr>
      </p:pic>
      <p:sp>
        <p:nvSpPr>
          <p:cNvPr id="11" name="文本框 10"/>
          <p:cNvSpPr txBox="1"/>
          <p:nvPr/>
        </p:nvSpPr>
        <p:spPr>
          <a:xfrm>
            <a:off x="7100887" y="1692559"/>
            <a:ext cx="3971925" cy="499111"/>
          </a:xfrm>
          <a:prstGeom prst="rect">
            <a:avLst/>
          </a:prstGeom>
          <a:noFill/>
        </p:spPr>
        <p:txBody>
          <a:bodyPr wrap="square">
            <a:spAutoFit/>
          </a:bodyPr>
          <a:lstStyle/>
          <a:p>
            <a:pPr>
              <a:lnSpc>
                <a:spcPct val="150000"/>
              </a:lnSpc>
            </a:pPr>
            <a:r>
              <a:rPr lang="zh-CN" altLang="en-US" sz="2000" dirty="0">
                <a:solidFill>
                  <a:srgbClr val="FF0000"/>
                </a:solidFill>
              </a:rPr>
              <a:t>在</a:t>
            </a:r>
            <a:r>
              <a:rPr lang="en-US" altLang="zh-CN" sz="2000" dirty="0">
                <a:solidFill>
                  <a:srgbClr val="FF0000"/>
                </a:solidFill>
              </a:rPr>
              <a:t>IDLE</a:t>
            </a:r>
            <a:r>
              <a:rPr lang="zh-CN" altLang="en-US" sz="2000" dirty="0">
                <a:solidFill>
                  <a:srgbClr val="FF0000"/>
                </a:solidFill>
              </a:rPr>
              <a:t>中录入并运行的结果如下：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588872" y="3212340"/>
            <a:ext cx="6812630" cy="738664"/>
          </a:xfrm>
          <a:prstGeom prst="rect">
            <a:avLst/>
          </a:prstGeom>
        </p:spPr>
        <p:txBody>
          <a:bodyPr wrap="square" lIns="0" tIns="0" rIns="0" bIns="0">
            <a:spAutoFit/>
          </a:bodyPr>
          <a:lstStyle/>
          <a:p>
            <a:r>
              <a:rPr lang="en-US" altLang="zh-CN" sz="4550" b="1" dirty="0">
                <a:solidFill>
                  <a:prstClr val="black"/>
                </a:solidFill>
                <a:latin typeface="方正有猫在_GBK" panose="02000000000000000000" pitchFamily="2" charset="-122"/>
                <a:ea typeface="方正有猫在_GBK" panose="02000000000000000000" pitchFamily="2" charset="-122"/>
                <a:cs typeface="+mn-ea"/>
                <a:sym typeface="+mn-lt"/>
              </a:rPr>
              <a:t>3</a:t>
            </a:r>
            <a:r>
              <a:rPr kumimoji="0" lang="en-US" altLang="zh-CN" sz="4550" b="1" i="0" u="none" strike="noStrike" kern="1200" cap="none" spc="0" normalizeH="0" baseline="0" noProof="0" dirty="0">
                <a:ln>
                  <a:noFill/>
                </a:ln>
                <a:solidFill>
                  <a:prstClr val="black"/>
                </a:solidFill>
                <a:effectLst/>
                <a:uLnTx/>
                <a:uFillTx/>
                <a:latin typeface="方正有猫在_GBK" panose="02000000000000000000" pitchFamily="2" charset="-122"/>
                <a:ea typeface="方正有猫在_GBK" panose="02000000000000000000" pitchFamily="2" charset="-122"/>
                <a:cs typeface="+mn-ea"/>
                <a:sym typeface="+mn-lt"/>
              </a:rPr>
              <a:t>. </a:t>
            </a:r>
            <a:r>
              <a:rPr lang="zh-CN" altLang="en-US" sz="48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l="28363" t="20781" r="38504" b="18206"/>
          <a:stretch>
            <a:fillRect/>
          </a:stretch>
        </p:blipFill>
        <p:spPr>
          <a:xfrm>
            <a:off x="1054799" y="1489569"/>
            <a:ext cx="3962573" cy="418420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a:t>
            </a:r>
            <a:r>
              <a:rPr lang="zh-CN" altLang="en-US" sz="4800" b="1" kern="0" dirty="0">
                <a:latin typeface="方正卡通简体" panose="02000000000000000000" pitchFamily="2" charset="-122"/>
                <a:ea typeface="方正卡通简体" panose="02000000000000000000" pitchFamily="2" charset="-122"/>
                <a:cs typeface="+mn-ea"/>
                <a:sym typeface="+mn-lt"/>
              </a:rPr>
              <a:t>开源软件</a:t>
            </a:r>
          </a:p>
        </p:txBody>
      </p:sp>
      <p:sp>
        <p:nvSpPr>
          <p:cNvPr id="8" name="文本框 7"/>
          <p:cNvSpPr txBox="1"/>
          <p:nvPr/>
        </p:nvSpPr>
        <p:spPr>
          <a:xfrm>
            <a:off x="1189990" y="2100580"/>
            <a:ext cx="9812020" cy="3138170"/>
          </a:xfrm>
          <a:prstGeom prst="rect">
            <a:avLst/>
          </a:prstGeom>
          <a:noFill/>
        </p:spPr>
        <p:txBody>
          <a:bodyPr wrap="square">
            <a:spAutoFit/>
          </a:bodyPr>
          <a:lstStyle/>
          <a:p>
            <a:pPr>
              <a:lnSpc>
                <a:spcPct val="150000"/>
              </a:lnSpc>
            </a:pPr>
            <a:r>
              <a:rPr lang="zh-CN" altLang="en-US" sz="2200" dirty="0">
                <a:solidFill>
                  <a:srgbClr val="FF0000"/>
                </a:solidFill>
              </a:rPr>
              <a:t>开源软件</a:t>
            </a:r>
            <a:r>
              <a:rPr lang="zh-CN" altLang="en-US" sz="2200" dirty="0"/>
              <a:t>（ </a:t>
            </a:r>
            <a:r>
              <a:rPr lang="en-US" altLang="zh-CN" sz="2200" dirty="0"/>
              <a:t>Open Source Software</a:t>
            </a:r>
            <a:r>
              <a:rPr lang="zh-CN" altLang="en-US" sz="2200" dirty="0"/>
              <a:t>）是指开放源代码软件。可以说，开源软件是一种软件发布模式，在特定的许可协议下，这类软件的源代码可以被任何人学习、修改和发布。一般的软件用户只能得到经过编译的二进制可执行文档，只有软件的作者才拥有软件程序的源代码。而开放源代码软件却是在开放源代码许可授权条件下发布的软件，允许软件用户自由使用及接触源代码，也允许用户自行修改、复制以及再分发软件。</a:t>
            </a:r>
            <a:endParaRPr lang="zh-CN" altLang="en-US" dirty="0"/>
          </a:p>
        </p:txBody>
      </p:sp>
      <p:pic>
        <p:nvPicPr>
          <p:cNvPr id="2" name="图片 1"/>
          <p:cNvPicPr>
            <a:picLocks noChangeAspect="1"/>
          </p:cNvPicPr>
          <p:nvPr/>
        </p:nvPicPr>
        <p:blipFill>
          <a:blip r:embed="rId3"/>
          <a:stretch>
            <a:fillRect/>
          </a:stretch>
        </p:blipFill>
        <p:spPr>
          <a:xfrm>
            <a:off x="10153192" y="4541172"/>
            <a:ext cx="1780186" cy="21520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3.1 </a:t>
            </a:r>
            <a:r>
              <a:rPr lang="zh-CN" altLang="en-US" sz="4800" b="1" kern="0" dirty="0">
                <a:latin typeface="方正卡通简体" panose="02000000000000000000" pitchFamily="2" charset="-122"/>
                <a:ea typeface="方正卡通简体" panose="02000000000000000000" pitchFamily="2" charset="-122"/>
                <a:cs typeface="+mn-ea"/>
                <a:sym typeface="+mn-lt"/>
              </a:rPr>
              <a:t>开源软件</a:t>
            </a:r>
          </a:p>
        </p:txBody>
      </p:sp>
      <p:sp>
        <p:nvSpPr>
          <p:cNvPr id="8" name="文本框 7"/>
          <p:cNvSpPr txBox="1"/>
          <p:nvPr/>
        </p:nvSpPr>
        <p:spPr>
          <a:xfrm>
            <a:off x="975360" y="2187575"/>
            <a:ext cx="10601960" cy="2122805"/>
          </a:xfrm>
          <a:prstGeom prst="rect">
            <a:avLst/>
          </a:prstGeom>
          <a:noFill/>
        </p:spPr>
        <p:txBody>
          <a:bodyPr wrap="square">
            <a:spAutoFit/>
          </a:bodyPr>
          <a:lstStyle/>
          <a:p>
            <a:pPr>
              <a:lnSpc>
                <a:spcPct val="150000"/>
              </a:lnSpc>
            </a:pPr>
            <a:r>
              <a:rPr lang="zh-CN" altLang="en-US" sz="2200" dirty="0"/>
              <a:t>开源软件与免费软件不同。免费软件只是免费提供给用户使用，并不公开软件设计的源代码及技术文档。开源软件在发布的时候，是公开软件源代码的，以某种授权的方式允许用户更改和再发布。软件开源可以吸引更多人的参与，共同完善软件设计，推动软件的应用和发展。</a:t>
            </a:r>
            <a:endParaRPr lang="zh-CN" altLang="en-US" dirty="0"/>
          </a:p>
        </p:txBody>
      </p:sp>
      <p:sp>
        <p:nvSpPr>
          <p:cNvPr id="6" name="文本框 5"/>
          <p:cNvSpPr txBox="1"/>
          <p:nvPr/>
        </p:nvSpPr>
        <p:spPr>
          <a:xfrm>
            <a:off x="1062355" y="4478655"/>
            <a:ext cx="10427970" cy="1476375"/>
          </a:xfrm>
          <a:prstGeom prst="rect">
            <a:avLst/>
          </a:prstGeom>
          <a:noFill/>
        </p:spPr>
        <p:txBody>
          <a:bodyPr wrap="square">
            <a:spAutoFit/>
          </a:bodyPr>
          <a:lstStyle/>
          <a:p>
            <a:pPr>
              <a:lnSpc>
                <a:spcPct val="150000"/>
              </a:lnSpc>
            </a:pPr>
            <a:r>
              <a:rPr lang="en-US" altLang="zh-CN" sz="2000" dirty="0"/>
              <a:t>1998</a:t>
            </a:r>
            <a:r>
              <a:rPr lang="zh-CN" altLang="en-US" sz="2000" dirty="0"/>
              <a:t>年，“开放源代码促进会”（ </a:t>
            </a:r>
            <a:r>
              <a:rPr lang="en-US" altLang="zh-CN" sz="2000" dirty="0"/>
              <a:t>Open Source Initiative Association</a:t>
            </a:r>
            <a:r>
              <a:rPr lang="zh-CN" altLang="en-US" sz="2000" dirty="0"/>
              <a:t>）成立，开源软件运动形成热潮，大批程序员及爱好者参与其中，推动了</a:t>
            </a:r>
            <a:r>
              <a:rPr lang="en-US" altLang="zh-CN" sz="2000" dirty="0"/>
              <a:t>Linux</a:t>
            </a:r>
            <a:r>
              <a:rPr lang="zh-CN" altLang="en-US" sz="2000" dirty="0"/>
              <a:t>、 </a:t>
            </a:r>
            <a:r>
              <a:rPr lang="en-US" altLang="zh-CN" sz="2000" dirty="0"/>
              <a:t>Android</a:t>
            </a:r>
            <a:r>
              <a:rPr lang="zh-CN" altLang="en-US" sz="2000" dirty="0"/>
              <a:t>以及</a:t>
            </a:r>
            <a:r>
              <a:rPr lang="en-US" altLang="zh-CN" sz="2000" dirty="0"/>
              <a:t>Python</a:t>
            </a:r>
            <a:r>
              <a:rPr lang="zh-CN" altLang="en-US" sz="2000" dirty="0"/>
              <a:t>等著名开源软件系统走向实用。</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a:t>
            </a:r>
            <a:r>
              <a:rPr lang="zh-CN" altLang="en-US" sz="4800" b="1" kern="0" dirty="0">
                <a:latin typeface="方正卡通简体" panose="02000000000000000000" pitchFamily="2" charset="-122"/>
                <a:ea typeface="方正卡通简体" panose="02000000000000000000" pitchFamily="2" charset="-122"/>
                <a:cs typeface="+mn-ea"/>
                <a:sym typeface="+mn-lt"/>
              </a:rPr>
              <a:t>高级语言的编译和解释</a:t>
            </a:r>
          </a:p>
        </p:txBody>
      </p:sp>
      <p:sp>
        <p:nvSpPr>
          <p:cNvPr id="8" name="文本框 7"/>
          <p:cNvSpPr txBox="1"/>
          <p:nvPr/>
        </p:nvSpPr>
        <p:spPr>
          <a:xfrm>
            <a:off x="640700" y="1958967"/>
            <a:ext cx="3350276" cy="537391"/>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1</a:t>
            </a:r>
            <a:r>
              <a:rPr lang="zh-CN" altLang="en-US" sz="2200" dirty="0">
                <a:solidFill>
                  <a:srgbClr val="FF0000"/>
                </a:solidFill>
              </a:rPr>
              <a:t>）编译</a:t>
            </a:r>
            <a:endParaRPr lang="zh-CN" altLang="en-US" dirty="0">
              <a:solidFill>
                <a:srgbClr val="FF0000"/>
              </a:solidFill>
            </a:endParaRPr>
          </a:p>
        </p:txBody>
      </p:sp>
      <p:sp>
        <p:nvSpPr>
          <p:cNvPr id="9" name="文本框 8"/>
          <p:cNvSpPr txBox="1"/>
          <p:nvPr/>
        </p:nvSpPr>
        <p:spPr>
          <a:xfrm>
            <a:off x="1514475" y="2609215"/>
            <a:ext cx="9893300" cy="2122805"/>
          </a:xfrm>
          <a:prstGeom prst="rect">
            <a:avLst/>
          </a:prstGeom>
          <a:noFill/>
        </p:spPr>
        <p:txBody>
          <a:bodyPr wrap="square">
            <a:spAutoFit/>
          </a:bodyPr>
          <a:lstStyle/>
          <a:p>
            <a:pPr>
              <a:lnSpc>
                <a:spcPct val="150000"/>
              </a:lnSpc>
            </a:pPr>
            <a:r>
              <a:rPr lang="zh-CN" altLang="en-US" sz="2200" dirty="0">
                <a:solidFill>
                  <a:srgbClr val="FF0000"/>
                </a:solidFill>
              </a:rPr>
              <a:t>编译</a:t>
            </a:r>
            <a:r>
              <a:rPr lang="zh-CN" altLang="en-US" sz="2200" dirty="0"/>
              <a:t>是将源代码转换成目标代码的过程。在计算机中运行的目标代码是机器语言代码，编程语言开发及运行环境里自带有编译器，负责将编写好的高级语言源代码转换成目标代码。然后，计算机才能执行这个目标代码。高级语言程序的编译和执行过程如图所示。</a:t>
            </a:r>
          </a:p>
        </p:txBody>
      </p:sp>
      <p:pic>
        <p:nvPicPr>
          <p:cNvPr id="3" name="图片 2"/>
          <p:cNvPicPr>
            <a:picLocks noChangeAspect="1"/>
          </p:cNvPicPr>
          <p:nvPr/>
        </p:nvPicPr>
        <p:blipFill>
          <a:blip r:embed="rId3"/>
          <a:stretch>
            <a:fillRect/>
          </a:stretch>
        </p:blipFill>
        <p:spPr>
          <a:xfrm>
            <a:off x="2065972" y="4892787"/>
            <a:ext cx="8286750" cy="10976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062324" y="1036718"/>
            <a:ext cx="7656372" cy="830997"/>
          </a:xfrm>
          <a:prstGeom prst="rect">
            <a:avLst/>
          </a:prstGeom>
        </p:spPr>
        <p:txBody>
          <a:bodyPr wrap="square">
            <a:spAutoFit/>
          </a:bodyPr>
          <a:lstStyle/>
          <a:p>
            <a:pPr defTabSz="1245870">
              <a:defRPr/>
            </a:pPr>
            <a:r>
              <a:rPr lang="en-US" altLang="zh-CN" sz="4800" b="1" kern="0" dirty="0">
                <a:latin typeface="方正卡通简体" panose="02000000000000000000" pitchFamily="2" charset="-122"/>
                <a:ea typeface="方正卡通简体" panose="02000000000000000000" pitchFamily="2" charset="-122"/>
                <a:cs typeface="+mn-ea"/>
                <a:sym typeface="+mn-lt"/>
              </a:rPr>
              <a:t>3.2 </a:t>
            </a:r>
            <a:r>
              <a:rPr lang="zh-CN" altLang="en-US" sz="4800" b="1" kern="0" dirty="0">
                <a:latin typeface="方正卡通简体" panose="02000000000000000000" pitchFamily="2" charset="-122"/>
                <a:ea typeface="方正卡通简体" panose="02000000000000000000" pitchFamily="2" charset="-122"/>
                <a:cs typeface="+mn-ea"/>
                <a:sym typeface="+mn-lt"/>
              </a:rPr>
              <a:t>高级语言的编译和解释</a:t>
            </a:r>
          </a:p>
        </p:txBody>
      </p:sp>
      <p:sp>
        <p:nvSpPr>
          <p:cNvPr id="8" name="文本框 7"/>
          <p:cNvSpPr txBox="1"/>
          <p:nvPr/>
        </p:nvSpPr>
        <p:spPr>
          <a:xfrm>
            <a:off x="593075" y="1830430"/>
            <a:ext cx="3350276" cy="537391"/>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2</a:t>
            </a:r>
            <a:r>
              <a:rPr lang="zh-CN" altLang="en-US" sz="2200" dirty="0">
                <a:solidFill>
                  <a:srgbClr val="FF0000"/>
                </a:solidFill>
              </a:rPr>
              <a:t>）解释</a:t>
            </a:r>
            <a:endParaRPr lang="zh-CN" altLang="en-US" dirty="0">
              <a:solidFill>
                <a:srgbClr val="FF0000"/>
              </a:solidFill>
            </a:endParaRPr>
          </a:p>
        </p:txBody>
      </p:sp>
      <p:sp>
        <p:nvSpPr>
          <p:cNvPr id="9" name="文本框 8"/>
          <p:cNvSpPr txBox="1"/>
          <p:nvPr/>
        </p:nvSpPr>
        <p:spPr>
          <a:xfrm>
            <a:off x="1143635" y="2444750"/>
            <a:ext cx="10553700" cy="2122805"/>
          </a:xfrm>
          <a:prstGeom prst="rect">
            <a:avLst/>
          </a:prstGeom>
          <a:noFill/>
        </p:spPr>
        <p:txBody>
          <a:bodyPr wrap="square">
            <a:spAutoFit/>
          </a:bodyPr>
          <a:lstStyle/>
          <a:p>
            <a:pPr>
              <a:lnSpc>
                <a:spcPct val="150000"/>
              </a:lnSpc>
            </a:pPr>
            <a:r>
              <a:rPr lang="zh-CN" altLang="en-US" sz="2200" dirty="0">
                <a:solidFill>
                  <a:srgbClr val="FF0000"/>
                </a:solidFill>
              </a:rPr>
              <a:t>解释</a:t>
            </a:r>
            <a:r>
              <a:rPr lang="zh-CN" altLang="en-US" sz="2200" dirty="0"/>
              <a:t>就是将高级语言源代码逐行转换成目标代码并且同时逐行执行目标代码的过程。解释型编程语言开发及运行环境里自带有解释器，负责将编写好的高级语言源代码转换成目标代码。解释器在执行目标代码的同时，可以接收数据输入，并可以将执行的结果输出到计算机终端。高级语言程序的解释和执行过程如图所示。</a:t>
            </a:r>
          </a:p>
        </p:txBody>
      </p:sp>
      <p:pic>
        <p:nvPicPr>
          <p:cNvPr id="4" name="图片 3"/>
          <p:cNvPicPr>
            <a:picLocks noChangeAspect="1"/>
          </p:cNvPicPr>
          <p:nvPr/>
        </p:nvPicPr>
        <p:blipFill>
          <a:blip r:embed="rId3"/>
          <a:stretch>
            <a:fillRect/>
          </a:stretch>
        </p:blipFill>
        <p:spPr>
          <a:xfrm>
            <a:off x="3888423" y="4767851"/>
            <a:ext cx="4676774" cy="165398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544600" y="982137"/>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小结</a:t>
            </a:r>
          </a:p>
        </p:txBody>
      </p:sp>
      <p:sp>
        <p:nvSpPr>
          <p:cNvPr id="8" name="文本框 7"/>
          <p:cNvSpPr txBox="1"/>
          <p:nvPr/>
        </p:nvSpPr>
        <p:spPr>
          <a:xfrm>
            <a:off x="2542036" y="2802337"/>
            <a:ext cx="4335649" cy="669863"/>
          </a:xfrm>
          <a:prstGeom prst="rect">
            <a:avLst/>
          </a:prstGeom>
          <a:noFill/>
        </p:spPr>
        <p:txBody>
          <a:bodyPr wrap="square" rtlCol="0" anchor="ctr">
            <a:spAutoFit/>
          </a:bodyPr>
          <a:lstStyle/>
          <a:p>
            <a:pPr marL="342900" marR="0" lvl="0" indent="-342900" defTabSz="914400" eaLnBrk="1" fontAlgn="auto" latinLnBrk="0" hangingPunct="1">
              <a:lnSpc>
                <a:spcPct val="150000"/>
              </a:lnSpc>
              <a:spcBef>
                <a:spcPts val="0"/>
              </a:spcBef>
              <a:spcAft>
                <a:spcPts val="0"/>
              </a:spcAft>
              <a:buClrTx/>
              <a:buSzTx/>
              <a:buFont typeface="Wingdings" panose="05000000000000000000" pitchFamily="2" charset="2"/>
              <a:buChar char="l"/>
              <a:defRPr/>
            </a:pPr>
            <a:r>
              <a:rPr lang="zh-CN" altLang="en-US" sz="2800" b="0" i="0" dirty="0">
                <a:solidFill>
                  <a:srgbClr val="242021"/>
                </a:solidFill>
                <a:effectLst/>
                <a:latin typeface="FZLANTY_XIANJW--GB1-0"/>
              </a:rPr>
              <a:t>字符</a:t>
            </a:r>
            <a:endParaRPr lang="zh-CN" altLang="en-US" sz="2800" b="0" i="0" dirty="0">
              <a:solidFill>
                <a:srgbClr val="FF0000"/>
              </a:solidFill>
              <a:effectLst/>
              <a:latin typeface="FZLANTY_XIANJW--GB1-0"/>
            </a:endParaRPr>
          </a:p>
        </p:txBody>
      </p:sp>
      <p:pic>
        <p:nvPicPr>
          <p:cNvPr id="2" name="图片 1"/>
          <p:cNvPicPr>
            <a:picLocks noChangeAspect="1"/>
          </p:cNvPicPr>
          <p:nvPr/>
        </p:nvPicPr>
        <p:blipFill>
          <a:blip r:embed="rId3"/>
          <a:stretch>
            <a:fillRect/>
          </a:stretch>
        </p:blipFill>
        <p:spPr>
          <a:xfrm>
            <a:off x="10068649" y="1380351"/>
            <a:ext cx="1061027" cy="2048649"/>
          </a:xfrm>
          <a:prstGeom prst="rect">
            <a:avLst/>
          </a:prstGeom>
        </p:spPr>
      </p:pic>
      <p:sp>
        <p:nvSpPr>
          <p:cNvPr id="7" name="文本框 6"/>
          <p:cNvSpPr txBox="1"/>
          <p:nvPr/>
        </p:nvSpPr>
        <p:spPr>
          <a:xfrm>
            <a:off x="2807335" y="3594735"/>
            <a:ext cx="4959350" cy="598805"/>
          </a:xfrm>
          <a:prstGeom prst="rect">
            <a:avLst/>
          </a:prstGeom>
          <a:noFill/>
        </p:spPr>
        <p:txBody>
          <a:bodyPr wrap="square">
            <a:spAutoFit/>
          </a:bodyPr>
          <a:lstStyle/>
          <a:p>
            <a:pPr>
              <a:lnSpc>
                <a:spcPct val="150000"/>
              </a:lnSpc>
            </a:pPr>
            <a:r>
              <a:rPr lang="zh-CN" altLang="en-US" sz="2200" dirty="0"/>
              <a:t>转义字符、格式化输出、中文字符串</a:t>
            </a:r>
          </a:p>
        </p:txBody>
      </p:sp>
      <p:sp>
        <p:nvSpPr>
          <p:cNvPr id="9" name="文本框 8"/>
          <p:cNvSpPr txBox="1"/>
          <p:nvPr/>
        </p:nvSpPr>
        <p:spPr>
          <a:xfrm>
            <a:off x="2542036" y="4257247"/>
            <a:ext cx="6096000" cy="661848"/>
          </a:xfrm>
          <a:prstGeom prst="rect">
            <a:avLst/>
          </a:prstGeom>
          <a:noFill/>
        </p:spPr>
        <p:txBody>
          <a:bodyPr wrap="square">
            <a:spAutoFit/>
          </a:bodyPr>
          <a:lstStyle/>
          <a:p>
            <a:pPr marL="457200" indent="-457200">
              <a:lnSpc>
                <a:spcPct val="150000"/>
              </a:lnSpc>
              <a:buFont typeface="Wingdings" panose="05000000000000000000" pitchFamily="2" charset="2"/>
              <a:buChar char="l"/>
            </a:pPr>
            <a:r>
              <a:rPr lang="zh-CN" altLang="en-US" sz="2800" dirty="0"/>
              <a:t>电子名片设计</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1258850" y="929750"/>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笛卡尔心形曲线字符图</a:t>
            </a:r>
          </a:p>
        </p:txBody>
      </p:sp>
      <p:pic>
        <p:nvPicPr>
          <p:cNvPr id="2" name="图片 1"/>
          <p:cNvPicPr>
            <a:picLocks noChangeAspect="1"/>
          </p:cNvPicPr>
          <p:nvPr/>
        </p:nvPicPr>
        <p:blipFill>
          <a:blip r:embed="rId3"/>
          <a:stretch>
            <a:fillRect/>
          </a:stretch>
        </p:blipFill>
        <p:spPr>
          <a:xfrm>
            <a:off x="10103574" y="1177786"/>
            <a:ext cx="1061027" cy="2048649"/>
          </a:xfrm>
          <a:prstGeom prst="rect">
            <a:avLst/>
          </a:prstGeom>
        </p:spPr>
      </p:pic>
      <p:sp>
        <p:nvSpPr>
          <p:cNvPr id="7" name="文本框 6"/>
          <p:cNvSpPr txBox="1"/>
          <p:nvPr/>
        </p:nvSpPr>
        <p:spPr>
          <a:xfrm>
            <a:off x="1010285" y="3226435"/>
            <a:ext cx="10154285" cy="2122805"/>
          </a:xfrm>
          <a:prstGeom prst="rect">
            <a:avLst/>
          </a:prstGeom>
          <a:noFill/>
        </p:spPr>
        <p:txBody>
          <a:bodyPr wrap="square">
            <a:spAutoFit/>
          </a:bodyPr>
          <a:lstStyle/>
          <a:p>
            <a:pPr>
              <a:lnSpc>
                <a:spcPct val="150000"/>
              </a:lnSpc>
            </a:pPr>
            <a:r>
              <a:rPr lang="en-US" altLang="zh-CN" sz="2200" dirty="0"/>
              <a:t>1650</a:t>
            </a:r>
            <a:r>
              <a:rPr lang="zh-CN" altLang="en-US" sz="2200" dirty="0"/>
              <a:t>年，在斯德哥尔摩的街头，笛卡尔邂逅了瑞典公主克里斯汀。最终，笛卡尔给克里斯汀留下一条爱心曲线后，便永远地离开了这个世界。笛卡尔的爱情故事感动了世人，爱心曲线的公式被很多人牢牢记住了： </a:t>
            </a:r>
            <a:r>
              <a:rPr lang="en-US" altLang="zh-CN" sz="2200" dirty="0"/>
              <a:t>(x2+y2–1)3–x2y3=0</a:t>
            </a:r>
            <a:r>
              <a:rPr lang="zh-CN" altLang="en-US" sz="2200" dirty="0"/>
              <a:t>。如今，爱心曲线的绘制成为了程序员练手的科目，如图所示。</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4180015" y="2014078"/>
            <a:ext cx="4519804" cy="1048976"/>
            <a:chOff x="3920027" y="1008636"/>
            <a:chExt cx="3362664" cy="744699"/>
          </a:xfrm>
        </p:grpSpPr>
        <p:grpSp>
          <p:nvGrpSpPr>
            <p:cNvPr id="11" name="组合 10"/>
            <p:cNvGrpSpPr/>
            <p:nvPr/>
          </p:nvGrpSpPr>
          <p:grpSpPr>
            <a:xfrm>
              <a:off x="3974544" y="1008636"/>
              <a:ext cx="741472" cy="741472"/>
              <a:chOff x="3059832" y="3339719"/>
              <a:chExt cx="3607562" cy="3607562"/>
            </a:xfrm>
          </p:grpSpPr>
          <p:sp>
            <p:nvSpPr>
              <p:cNvPr id="17" name="椭圆 16"/>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8"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12" name="Group 5"/>
            <p:cNvGrpSpPr/>
            <p:nvPr/>
          </p:nvGrpSpPr>
          <p:grpSpPr>
            <a:xfrm>
              <a:off x="3920027" y="1151945"/>
              <a:ext cx="3362664" cy="601390"/>
              <a:chOff x="1438990" y="1392789"/>
              <a:chExt cx="4483553" cy="801851"/>
            </a:xfrm>
          </p:grpSpPr>
          <p:sp>
            <p:nvSpPr>
              <p:cNvPr id="13" name="TextBox 6"/>
              <p:cNvSpPr txBox="1"/>
              <p:nvPr/>
            </p:nvSpPr>
            <p:spPr>
              <a:xfrm>
                <a:off x="1438990" y="1392789"/>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01</a:t>
                </a:r>
              </a:p>
            </p:txBody>
          </p:sp>
          <p:sp>
            <p:nvSpPr>
              <p:cNvPr id="15"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字符</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grpSp>
        <p:nvGrpSpPr>
          <p:cNvPr id="29" name="组合 28"/>
          <p:cNvGrpSpPr/>
          <p:nvPr/>
        </p:nvGrpSpPr>
        <p:grpSpPr>
          <a:xfrm>
            <a:off x="5643397" y="3105564"/>
            <a:ext cx="988629" cy="988629"/>
            <a:chOff x="3059832" y="3339719"/>
            <a:chExt cx="3607562" cy="3607562"/>
          </a:xfrm>
        </p:grpSpPr>
        <p:sp>
          <p:nvSpPr>
            <p:cNvPr id="35" name="椭圆 34"/>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6"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38" name="组合 37"/>
          <p:cNvGrpSpPr/>
          <p:nvPr/>
        </p:nvGrpSpPr>
        <p:grpSpPr>
          <a:xfrm>
            <a:off x="5388218" y="4385767"/>
            <a:ext cx="988629" cy="988629"/>
            <a:chOff x="3059832" y="3339719"/>
            <a:chExt cx="3607562" cy="3607562"/>
          </a:xfrm>
        </p:grpSpPr>
        <p:sp>
          <p:nvSpPr>
            <p:cNvPr id="44" name="椭圆 43"/>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45"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46" name="矩形 45"/>
          <p:cNvSpPr/>
          <p:nvPr/>
        </p:nvSpPr>
        <p:spPr>
          <a:xfrm>
            <a:off x="9031208" y="957655"/>
            <a:ext cx="2202931" cy="995209"/>
          </a:xfrm>
          <a:prstGeom prst="rect">
            <a:avLst/>
          </a:prstGeom>
        </p:spPr>
        <p:txBody>
          <a:bodyPr wrap="square">
            <a:spAutoFit/>
          </a:bodyPr>
          <a:lstStyle/>
          <a:p>
            <a:pPr defTabSz="1245870">
              <a:defRPr/>
            </a:pPr>
            <a:r>
              <a:rPr lang="zh-CN" altLang="en-US" sz="5865" b="1" kern="0" dirty="0">
                <a:latin typeface="方正卡通简体" panose="02000000000000000000" pitchFamily="2" charset="-122"/>
                <a:ea typeface="方正卡通简体" panose="02000000000000000000" pitchFamily="2" charset="-122"/>
                <a:cs typeface="+mn-ea"/>
                <a:sym typeface="+mn-lt"/>
              </a:rPr>
              <a:t>目 录</a:t>
            </a: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26743" t="7594" r="40124" b="12128"/>
          <a:stretch>
            <a:fillRect/>
          </a:stretch>
        </p:blipFill>
        <p:spPr>
          <a:xfrm flipH="1">
            <a:off x="669435" y="1441084"/>
            <a:ext cx="3275836" cy="4551324"/>
          </a:xfrm>
          <a:prstGeom prst="rect">
            <a:avLst/>
          </a:prstGeom>
        </p:spPr>
      </p:pic>
      <p:grpSp>
        <p:nvGrpSpPr>
          <p:cNvPr id="3" name="组合 2"/>
          <p:cNvGrpSpPr/>
          <p:nvPr/>
        </p:nvGrpSpPr>
        <p:grpSpPr>
          <a:xfrm>
            <a:off x="4161392" y="3360199"/>
            <a:ext cx="4538429" cy="1046682"/>
            <a:chOff x="5513840" y="3616828"/>
            <a:chExt cx="4538429" cy="1046682"/>
          </a:xfrm>
        </p:grpSpPr>
        <p:grpSp>
          <p:nvGrpSpPr>
            <p:cNvPr id="19" name="组合 18"/>
            <p:cNvGrpSpPr/>
            <p:nvPr/>
          </p:nvGrpSpPr>
          <p:grpSpPr>
            <a:xfrm>
              <a:off x="5513840" y="3674882"/>
              <a:ext cx="1015440" cy="988628"/>
              <a:chOff x="3954436" y="1846512"/>
              <a:chExt cx="761580" cy="741472"/>
            </a:xfrm>
          </p:grpSpPr>
          <p:grpSp>
            <p:nvGrpSpPr>
              <p:cNvPr id="20" name="组合 19"/>
              <p:cNvGrpSpPr/>
              <p:nvPr/>
            </p:nvGrpSpPr>
            <p:grpSpPr>
              <a:xfrm>
                <a:off x="3974544" y="1846512"/>
                <a:ext cx="741472" cy="741472"/>
                <a:chOff x="3059832" y="3339719"/>
                <a:chExt cx="3607562" cy="3607562"/>
              </a:xfrm>
            </p:grpSpPr>
            <p:sp>
              <p:nvSpPr>
                <p:cNvPr id="26" name="椭圆 25"/>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27"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sp>
            <p:nvSpPr>
              <p:cNvPr id="22" name="TextBox 11"/>
              <p:cNvSpPr txBox="1"/>
              <p:nvPr/>
            </p:nvSpPr>
            <p:spPr>
              <a:xfrm>
                <a:off x="3954436" y="2008870"/>
                <a:ext cx="623933" cy="563660"/>
              </a:xfrm>
              <a:prstGeom prst="rect">
                <a:avLst/>
              </a:prstGeom>
              <a:noFill/>
            </p:spPr>
            <p:txBody>
              <a:bodyPr wrap="none" anchor="ct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335"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02</a:t>
                </a:r>
              </a:p>
            </p:txBody>
          </p:sp>
        </p:grpSp>
        <p:sp>
          <p:nvSpPr>
            <p:cNvPr id="2" name="TextBox 8"/>
            <p:cNvSpPr txBox="1"/>
            <p:nvPr/>
          </p:nvSpPr>
          <p:spPr>
            <a:xfrm>
              <a:off x="6089696" y="3616828"/>
              <a:ext cx="3962573" cy="822958"/>
            </a:xfrm>
            <a:prstGeom prst="rect">
              <a:avLst/>
            </a:prstGeom>
            <a:noFill/>
          </p:spPr>
          <p:txBody>
            <a:bodyPr wrap="none" lIns="480000" tIns="0" rIns="0" bIns="0" anchor="b" anchorCtr="0">
              <a:normAutofit/>
            </a:bodyPr>
            <a:lstStyle/>
            <a:p>
              <a:pPr>
                <a:defRPr/>
              </a:pPr>
              <a:r>
                <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电子名片设计</a:t>
              </a:r>
            </a:p>
          </p:txBody>
        </p:sp>
      </p:grpSp>
      <p:grpSp>
        <p:nvGrpSpPr>
          <p:cNvPr id="24" name="组合 23"/>
          <p:cNvGrpSpPr/>
          <p:nvPr/>
        </p:nvGrpSpPr>
        <p:grpSpPr>
          <a:xfrm>
            <a:off x="4217901" y="4555447"/>
            <a:ext cx="4575125" cy="1067958"/>
            <a:chOff x="3878870" y="1008636"/>
            <a:chExt cx="3403822" cy="758175"/>
          </a:xfrm>
        </p:grpSpPr>
        <p:grpSp>
          <p:nvGrpSpPr>
            <p:cNvPr id="25" name="组合 24"/>
            <p:cNvGrpSpPr/>
            <p:nvPr/>
          </p:nvGrpSpPr>
          <p:grpSpPr>
            <a:xfrm>
              <a:off x="3974544" y="1008636"/>
              <a:ext cx="741472" cy="741472"/>
              <a:chOff x="3059832" y="3339719"/>
              <a:chExt cx="3607562" cy="3607562"/>
            </a:xfrm>
          </p:grpSpPr>
          <p:sp>
            <p:nvSpPr>
              <p:cNvPr id="32" name="椭圆 31"/>
              <p:cNvSpPr/>
              <p:nvPr/>
            </p:nvSpPr>
            <p:spPr>
              <a:xfrm>
                <a:off x="3059832" y="3339719"/>
                <a:ext cx="3607562" cy="3607562"/>
              </a:xfrm>
              <a:prstGeom prst="ellipse">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33" name="同心圆 69"/>
              <p:cNvSpPr/>
              <p:nvPr/>
            </p:nvSpPr>
            <p:spPr>
              <a:xfrm>
                <a:off x="3168202" y="3448089"/>
                <a:ext cx="3390826" cy="3390826"/>
              </a:xfrm>
              <a:prstGeom prst="donut">
                <a:avLst>
                  <a:gd name="adj" fmla="val 4879"/>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nvGrpSpPr>
            <p:cNvPr id="28" name="Group 5"/>
            <p:cNvGrpSpPr/>
            <p:nvPr/>
          </p:nvGrpSpPr>
          <p:grpSpPr>
            <a:xfrm>
              <a:off x="3878870" y="1165421"/>
              <a:ext cx="3403822" cy="601390"/>
              <a:chOff x="1384114" y="1410757"/>
              <a:chExt cx="4538429" cy="801851"/>
            </a:xfrm>
          </p:grpSpPr>
          <p:sp>
            <p:nvSpPr>
              <p:cNvPr id="30" name="TextBox 6"/>
              <p:cNvSpPr txBox="1"/>
              <p:nvPr/>
            </p:nvSpPr>
            <p:spPr>
              <a:xfrm>
                <a:off x="1384114" y="1410757"/>
                <a:ext cx="659461" cy="801851"/>
              </a:xfrm>
              <a:prstGeom prst="rect">
                <a:avLst/>
              </a:prstGeom>
              <a:noFill/>
            </p:spPr>
            <p:txBody>
              <a:bodyPr wrap="none" anchor="ctr">
                <a:no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4800" b="0"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rPr>
                  <a:t>03</a:t>
                </a:r>
              </a:p>
            </p:txBody>
          </p:sp>
          <p:sp>
            <p:nvSpPr>
              <p:cNvPr id="31" name="TextBox 8"/>
              <p:cNvSpPr txBox="1"/>
              <p:nvPr/>
            </p:nvSpPr>
            <p:spPr>
              <a:xfrm>
                <a:off x="1959969" y="1410757"/>
                <a:ext cx="3962574" cy="675945"/>
              </a:xfrm>
              <a:prstGeom prst="rect">
                <a:avLst/>
              </a:prstGeom>
              <a:noFill/>
            </p:spPr>
            <p:txBody>
              <a:bodyPr wrap="none" lIns="480000" tIns="0" rIns="0" bIns="0" anchor="b" anchorCtr="0">
                <a:norm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3600" b="1" dirty="0">
                    <a:solidFill>
                      <a:schemeClr val="tx1"/>
                    </a:solidFill>
                    <a:latin typeface="方正有猫在_GBK" panose="02000000000000000000" pitchFamily="2" charset="-122"/>
                    <a:ea typeface="方正有猫在_GBK" panose="02000000000000000000" pitchFamily="2" charset="-122"/>
                    <a:cs typeface="+mn-ea"/>
                    <a:sym typeface="+mn-lt"/>
                  </a:rPr>
                  <a:t>思维拓展</a:t>
                </a:r>
                <a:endParaRPr kumimoji="0" lang="zh-CN" altLang="en-US" sz="36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矩形 54"/>
          <p:cNvSpPr/>
          <p:nvPr/>
        </p:nvSpPr>
        <p:spPr>
          <a:xfrm>
            <a:off x="986124" y="1001516"/>
            <a:ext cx="7656372" cy="923330"/>
          </a:xfrm>
          <a:prstGeom prst="rect">
            <a:avLst/>
          </a:prstGeom>
        </p:spPr>
        <p:txBody>
          <a:bodyPr wrap="square">
            <a:spAutoFit/>
          </a:bodyPr>
          <a:lstStyle/>
          <a:p>
            <a:pPr defTabSz="1245870">
              <a:defRPr/>
            </a:pPr>
            <a:r>
              <a:rPr lang="zh-CN" altLang="en-US" sz="5400" b="1" kern="0" dirty="0">
                <a:latin typeface="方正卡通简体" panose="02000000000000000000" pitchFamily="2" charset="-122"/>
                <a:ea typeface="方正卡通简体" panose="02000000000000000000" pitchFamily="2" charset="-122"/>
                <a:cs typeface="+mn-ea"/>
                <a:sym typeface="+mn-lt"/>
              </a:rPr>
              <a:t>课后作业</a:t>
            </a:r>
          </a:p>
        </p:txBody>
      </p:sp>
      <p:sp>
        <p:nvSpPr>
          <p:cNvPr id="8" name="文本框 7"/>
          <p:cNvSpPr txBox="1"/>
          <p:nvPr/>
        </p:nvSpPr>
        <p:spPr>
          <a:xfrm>
            <a:off x="1066799" y="2028506"/>
            <a:ext cx="9134476" cy="1614805"/>
          </a:xfrm>
          <a:prstGeom prst="rect">
            <a:avLst/>
          </a:prstGeom>
          <a:noFill/>
        </p:spPr>
        <p:txBody>
          <a:bodyPr wrap="square" rtlCol="0" anchor="ctr">
            <a:spAutoFit/>
          </a:bodyPr>
          <a:lstStyle/>
          <a:p>
            <a:pPr marL="0" marR="0" lvl="0" indent="0" defTabSz="914400" eaLnBrk="1" fontAlgn="auto" latinLnBrk="0" hangingPunct="1">
              <a:lnSpc>
                <a:spcPct val="150000"/>
              </a:lnSpc>
              <a:spcBef>
                <a:spcPts val="0"/>
              </a:spcBef>
              <a:spcAft>
                <a:spcPts val="0"/>
              </a:spcAft>
              <a:buClrTx/>
              <a:buSzTx/>
              <a:buFontTx/>
              <a:buNone/>
              <a:defRPr/>
            </a:pPr>
            <a:r>
              <a:rPr lang="zh-CN" altLang="en-US" sz="2200" b="0" i="0" dirty="0">
                <a:solidFill>
                  <a:srgbClr val="242021"/>
                </a:solidFill>
                <a:effectLst/>
                <a:latin typeface="FZLANTY_XIANJW--GB1-0"/>
              </a:rPr>
              <a:t>请根据爱心曲线公式，尽量利用</a:t>
            </a:r>
            <a:r>
              <a:rPr lang="en-US" altLang="zh-CN" sz="2200" b="0" i="0" dirty="0">
                <a:solidFill>
                  <a:srgbClr val="242021"/>
                </a:solidFill>
                <a:effectLst/>
                <a:latin typeface="FZLANTY_XIANJW--GB1-0"/>
              </a:rPr>
              <a:t>print()</a:t>
            </a:r>
            <a:r>
              <a:rPr lang="zh-CN" altLang="en-US" sz="2200" b="0" i="0" dirty="0">
                <a:solidFill>
                  <a:srgbClr val="242021"/>
                </a:solidFill>
                <a:effectLst/>
                <a:latin typeface="FZLANTY_XIANJW--GB1-0"/>
              </a:rPr>
              <a:t>的格式输出方法，实现爱心曲线图案的绘制。可以考虑用班主任的名字作为输出字符串，构造爱心图案，作为教师节给老师的礼物。</a:t>
            </a:r>
            <a:endParaRPr lang="zh-CN" altLang="en-US" sz="2200" b="0" i="0" dirty="0">
              <a:solidFill>
                <a:srgbClr val="FF0000"/>
              </a:solidFill>
              <a:effectLst/>
              <a:latin typeface="FZLANTY_XIANJW--GB1-0"/>
            </a:endParaRPr>
          </a:p>
        </p:txBody>
      </p:sp>
      <p:pic>
        <p:nvPicPr>
          <p:cNvPr id="2" name="图片 1"/>
          <p:cNvPicPr>
            <a:picLocks noChangeAspect="1"/>
          </p:cNvPicPr>
          <p:nvPr/>
        </p:nvPicPr>
        <p:blipFill>
          <a:blip r:embed="rId3"/>
          <a:stretch>
            <a:fillRect/>
          </a:stretch>
        </p:blipFill>
        <p:spPr>
          <a:xfrm>
            <a:off x="10432536" y="824322"/>
            <a:ext cx="1061027" cy="2048649"/>
          </a:xfrm>
          <a:prstGeom prst="rect">
            <a:avLst/>
          </a:prstGeom>
        </p:spPr>
      </p:pic>
      <p:pic>
        <p:nvPicPr>
          <p:cNvPr id="5" name="图片 4"/>
          <p:cNvPicPr>
            <a:picLocks noChangeAspect="1"/>
          </p:cNvPicPr>
          <p:nvPr/>
        </p:nvPicPr>
        <p:blipFill>
          <a:blip r:embed="rId4"/>
          <a:stretch>
            <a:fillRect/>
          </a:stretch>
        </p:blipFill>
        <p:spPr>
          <a:xfrm>
            <a:off x="5196204" y="3302635"/>
            <a:ext cx="3762375" cy="32486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85813" y="3182662"/>
            <a:ext cx="7217479" cy="738664"/>
          </a:xfrm>
          <a:prstGeom prst="rect">
            <a:avLst/>
          </a:prstGeom>
        </p:spPr>
        <p:txBody>
          <a:bodyPr wrap="square" lIns="0" tIns="0" rIns="0" bIns="0">
            <a:spAutoFit/>
          </a:bodyPr>
          <a:lstStyle/>
          <a:p>
            <a:pPr algn="ctr"/>
            <a:r>
              <a:rPr lang="en-US" altLang="zh-CN" sz="4800" b="1" dirty="0">
                <a:latin typeface="方正有猫在_GBK" panose="02000000000000000000" pitchFamily="2" charset="-122"/>
                <a:ea typeface="方正有猫在_GBK" panose="02000000000000000000" pitchFamily="2" charset="-122"/>
                <a:cs typeface="+mn-ea"/>
                <a:sym typeface="+mn-lt"/>
              </a:rPr>
              <a:t>1. </a:t>
            </a:r>
            <a:r>
              <a:rPr lang="zh-CN" altLang="en-US" sz="4800" b="1" dirty="0">
                <a:latin typeface="方正有猫在_GBK" panose="02000000000000000000" pitchFamily="2" charset="-122"/>
                <a:ea typeface="方正有猫在_GBK" panose="02000000000000000000" pitchFamily="2" charset="-122"/>
                <a:cs typeface="+mn-ea"/>
                <a:sym typeface="+mn-lt"/>
              </a:rPr>
              <a:t>字符</a:t>
            </a:r>
            <a:endParaRPr kumimoji="0" lang="zh-CN" altLang="en-US" sz="48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pic>
        <p:nvPicPr>
          <p:cNvPr id="9" name="图片 8"/>
          <p:cNvPicPr>
            <a:picLocks noChangeAspect="1"/>
          </p:cNvPicPr>
          <p:nvPr/>
        </p:nvPicPr>
        <p:blipFill rotWithShape="1">
          <a:blip r:embed="rId3">
            <a:extLst>
              <a:ext uri="{28A0092B-C50C-407E-A947-70E740481C1C}">
                <a14:useLocalDpi xmlns:a14="http://schemas.microsoft.com/office/drawing/2010/main" val="0"/>
              </a:ext>
            </a:extLst>
          </a:blip>
          <a:srcRect l="28363" t="20781" r="38504" b="18206"/>
          <a:stretch>
            <a:fillRect/>
          </a:stretch>
        </p:blipFill>
        <p:spPr>
          <a:xfrm>
            <a:off x="1035051" y="1459891"/>
            <a:ext cx="3962573" cy="418420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转义字符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1421130" y="2597785"/>
            <a:ext cx="9540240" cy="2122805"/>
          </a:xfrm>
          <a:prstGeom prst="rect">
            <a:avLst/>
          </a:prstGeom>
          <a:noFill/>
        </p:spPr>
        <p:txBody>
          <a:bodyPr wrap="square">
            <a:spAutoFit/>
          </a:bodyPr>
          <a:lstStyle/>
          <a:p>
            <a:pPr>
              <a:lnSpc>
                <a:spcPct val="150000"/>
              </a:lnSpc>
            </a:pPr>
            <a:r>
              <a:rPr lang="zh-CN" altLang="en-US" sz="2200" dirty="0"/>
              <a:t>当需要在字符串中使用特殊字符时，如换行、回车符等， </a:t>
            </a:r>
            <a:r>
              <a:rPr lang="en-US" altLang="zh-CN" sz="2200" dirty="0"/>
              <a:t>Python</a:t>
            </a:r>
            <a:r>
              <a:rPr lang="zh-CN" altLang="en-US" sz="2200" dirty="0"/>
              <a:t>允许在字符串中使用转义字符进行转义。 </a:t>
            </a:r>
            <a:r>
              <a:rPr lang="en-US" altLang="zh-CN" sz="2200" dirty="0"/>
              <a:t>Python</a:t>
            </a:r>
            <a:r>
              <a:rPr lang="zh-CN" altLang="en-US" sz="2200" dirty="0"/>
              <a:t>中，转义字符以反斜杠字符“</a:t>
            </a:r>
            <a:r>
              <a:rPr lang="en-US" altLang="zh-CN" sz="2200" dirty="0"/>
              <a:t>\”</a:t>
            </a:r>
            <a:r>
              <a:rPr lang="zh-CN" altLang="en-US" sz="2200" dirty="0"/>
              <a:t>开头，后面跟着一定格式的字符来表示特定的含义，即反斜杠“</a:t>
            </a:r>
            <a:r>
              <a:rPr lang="en-US" altLang="zh-CN" sz="2200" dirty="0"/>
              <a:t>\”</a:t>
            </a:r>
            <a:r>
              <a:rPr lang="zh-CN" altLang="en-US" sz="2200" dirty="0"/>
              <a:t>是一个起转义作用的特殊字符。 </a:t>
            </a:r>
            <a:r>
              <a:rPr lang="en-US" altLang="zh-CN" sz="2200" dirty="0"/>
              <a:t>Python</a:t>
            </a:r>
            <a:r>
              <a:rPr lang="zh-CN" altLang="en-US" sz="2200" dirty="0"/>
              <a:t>的转义字符集如下表所示。</a:t>
            </a:r>
          </a:p>
        </p:txBody>
      </p:sp>
      <p:pic>
        <p:nvPicPr>
          <p:cNvPr id="2" name="图片 1"/>
          <p:cNvPicPr>
            <a:picLocks noChangeAspect="1"/>
          </p:cNvPicPr>
          <p:nvPr/>
        </p:nvPicPr>
        <p:blipFill>
          <a:blip r:embed="rId3"/>
          <a:stretch>
            <a:fillRect/>
          </a:stretch>
        </p:blipFill>
        <p:spPr>
          <a:xfrm>
            <a:off x="9721400" y="4306857"/>
            <a:ext cx="1780186" cy="21520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转义字符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9" name="文本框 8"/>
          <p:cNvSpPr txBox="1"/>
          <p:nvPr/>
        </p:nvSpPr>
        <p:spPr>
          <a:xfrm>
            <a:off x="4624906" y="1719664"/>
            <a:ext cx="2943458" cy="499111"/>
          </a:xfrm>
          <a:prstGeom prst="rect">
            <a:avLst/>
          </a:prstGeom>
          <a:noFill/>
        </p:spPr>
        <p:txBody>
          <a:bodyPr wrap="square">
            <a:spAutoFit/>
          </a:bodyPr>
          <a:lstStyle/>
          <a:p>
            <a:pPr>
              <a:lnSpc>
                <a:spcPct val="150000"/>
              </a:lnSpc>
            </a:pPr>
            <a:r>
              <a:rPr lang="zh-CN" altLang="en-US" sz="2000" dirty="0"/>
              <a:t>表</a:t>
            </a:r>
            <a:r>
              <a:rPr lang="en-US" altLang="zh-CN" sz="2000" dirty="0"/>
              <a:t>8-1</a:t>
            </a:r>
            <a:r>
              <a:rPr lang="zh-CN" altLang="en-US" sz="2000" dirty="0"/>
              <a:t>　转义字符集</a:t>
            </a:r>
          </a:p>
        </p:txBody>
      </p:sp>
      <p:pic>
        <p:nvPicPr>
          <p:cNvPr id="4" name="图片 3"/>
          <p:cNvPicPr>
            <a:picLocks noChangeAspect="1"/>
          </p:cNvPicPr>
          <p:nvPr/>
        </p:nvPicPr>
        <p:blipFill>
          <a:blip r:embed="rId3"/>
          <a:stretch>
            <a:fillRect/>
          </a:stretch>
        </p:blipFill>
        <p:spPr>
          <a:xfrm>
            <a:off x="3458844" y="2270971"/>
            <a:ext cx="5133976" cy="438217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99069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1.1 </a:t>
            </a:r>
            <a:r>
              <a:rPr lang="zh-CN" altLang="en-US" sz="5400" b="1" kern="0" dirty="0">
                <a:latin typeface="方正卡通简体" panose="02000000000000000000" pitchFamily="2" charset="-122"/>
                <a:ea typeface="方正卡通简体" panose="02000000000000000000" pitchFamily="2" charset="-122"/>
                <a:cs typeface="+mn-ea"/>
                <a:sym typeface="+mn-lt"/>
              </a:rPr>
              <a:t>转义字符</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6" name="文本框 5"/>
          <p:cNvSpPr txBox="1"/>
          <p:nvPr/>
        </p:nvSpPr>
        <p:spPr>
          <a:xfrm>
            <a:off x="861695" y="2022475"/>
            <a:ext cx="10467975" cy="1614805"/>
          </a:xfrm>
          <a:prstGeom prst="rect">
            <a:avLst/>
          </a:prstGeom>
          <a:noFill/>
        </p:spPr>
        <p:txBody>
          <a:bodyPr wrap="square">
            <a:spAutoFit/>
          </a:bodyPr>
          <a:lstStyle/>
          <a:p>
            <a:pPr>
              <a:lnSpc>
                <a:spcPct val="150000"/>
              </a:lnSpc>
            </a:pPr>
            <a:r>
              <a:rPr lang="zh-CN" altLang="en-US" sz="2200" dirty="0"/>
              <a:t>反斜杠字符“</a:t>
            </a:r>
            <a:r>
              <a:rPr lang="en-US" altLang="zh-CN" sz="2200" dirty="0"/>
              <a:t>\”</a:t>
            </a:r>
            <a:r>
              <a:rPr lang="zh-CN" altLang="en-US" sz="2200" dirty="0"/>
              <a:t>是一个特殊字符，在字符串中表示转义，即该字符与后面相邻的一个字符共同组成了新的含义。例如， </a:t>
            </a:r>
            <a:r>
              <a:rPr lang="en-US" altLang="zh-CN" sz="2200" dirty="0"/>
              <a:t>\n</a:t>
            </a:r>
            <a:r>
              <a:rPr lang="zh-CN" altLang="en-US" sz="2200" dirty="0"/>
              <a:t>表示换行、 </a:t>
            </a:r>
            <a:r>
              <a:rPr lang="en-US" altLang="zh-CN" sz="2200" dirty="0"/>
              <a:t>\\</a:t>
            </a:r>
            <a:r>
              <a:rPr lang="zh-CN" altLang="en-US" sz="2200" dirty="0"/>
              <a:t>表示反斜杠、 </a:t>
            </a:r>
            <a:r>
              <a:rPr lang="en-US" altLang="zh-CN" sz="2200" dirty="0"/>
              <a:t>\’</a:t>
            </a:r>
            <a:r>
              <a:rPr lang="zh-CN" altLang="en-US" sz="2200" dirty="0"/>
              <a:t>表示单引号、 </a:t>
            </a:r>
            <a:r>
              <a:rPr lang="en-US" altLang="zh-CN" sz="2200" dirty="0"/>
              <a:t>\”</a:t>
            </a:r>
            <a:r>
              <a:rPr lang="zh-CN" altLang="en-US" sz="2200" dirty="0"/>
              <a:t>表示双引号、 </a:t>
            </a:r>
            <a:r>
              <a:rPr lang="en-US" altLang="zh-CN" sz="2200" dirty="0"/>
              <a:t>\t</a:t>
            </a:r>
            <a:r>
              <a:rPr lang="zh-CN" altLang="en-US" sz="2200" dirty="0"/>
              <a:t>表示制表符（ </a:t>
            </a:r>
            <a:r>
              <a:rPr lang="en-US" altLang="zh-CN" sz="2200" dirty="0"/>
              <a:t>Tab</a:t>
            </a:r>
            <a:r>
              <a:rPr lang="zh-CN" altLang="en-US" sz="2200" dirty="0"/>
              <a:t>）等</a:t>
            </a:r>
          </a:p>
        </p:txBody>
      </p:sp>
      <p:sp>
        <p:nvSpPr>
          <p:cNvPr id="8" name="文本框 7"/>
          <p:cNvSpPr txBox="1"/>
          <p:nvPr/>
        </p:nvSpPr>
        <p:spPr>
          <a:xfrm>
            <a:off x="2886075" y="3763446"/>
            <a:ext cx="1504950" cy="499111"/>
          </a:xfrm>
          <a:prstGeom prst="rect">
            <a:avLst/>
          </a:prstGeom>
          <a:noFill/>
        </p:spPr>
        <p:txBody>
          <a:bodyPr wrap="square">
            <a:spAutoFit/>
          </a:bodyPr>
          <a:lstStyle/>
          <a:p>
            <a:pPr>
              <a:lnSpc>
                <a:spcPct val="150000"/>
              </a:lnSpc>
            </a:pPr>
            <a:r>
              <a:rPr lang="zh-CN" altLang="en-US" sz="2000" dirty="0"/>
              <a:t>编程示例</a:t>
            </a:r>
          </a:p>
        </p:txBody>
      </p:sp>
      <p:sp>
        <p:nvSpPr>
          <p:cNvPr id="11" name="文本框 10"/>
          <p:cNvSpPr txBox="1"/>
          <p:nvPr/>
        </p:nvSpPr>
        <p:spPr>
          <a:xfrm>
            <a:off x="8500110" y="3763446"/>
            <a:ext cx="1638300" cy="499111"/>
          </a:xfrm>
          <a:prstGeom prst="rect">
            <a:avLst/>
          </a:prstGeom>
          <a:noFill/>
        </p:spPr>
        <p:txBody>
          <a:bodyPr wrap="square">
            <a:spAutoFit/>
          </a:bodyPr>
          <a:lstStyle/>
          <a:p>
            <a:pPr>
              <a:lnSpc>
                <a:spcPct val="150000"/>
              </a:lnSpc>
            </a:pPr>
            <a:r>
              <a:rPr lang="zh-CN" altLang="en-US" sz="2000" dirty="0"/>
              <a:t>运行结果</a:t>
            </a:r>
          </a:p>
        </p:txBody>
      </p:sp>
      <p:pic>
        <p:nvPicPr>
          <p:cNvPr id="12" name="图片 11"/>
          <p:cNvPicPr>
            <a:picLocks noChangeAspect="1"/>
          </p:cNvPicPr>
          <p:nvPr/>
        </p:nvPicPr>
        <p:blipFill>
          <a:blip r:embed="rId3"/>
          <a:stretch>
            <a:fillRect/>
          </a:stretch>
        </p:blipFill>
        <p:spPr>
          <a:xfrm>
            <a:off x="695325" y="4834255"/>
            <a:ext cx="5886450" cy="495300"/>
          </a:xfrm>
          <a:prstGeom prst="rect">
            <a:avLst/>
          </a:prstGeom>
        </p:spPr>
      </p:pic>
      <p:pic>
        <p:nvPicPr>
          <p:cNvPr id="14" name="图片 13"/>
          <p:cNvPicPr>
            <a:picLocks noChangeAspect="1"/>
          </p:cNvPicPr>
          <p:nvPr/>
        </p:nvPicPr>
        <p:blipFill>
          <a:blip r:embed="rId4"/>
          <a:stretch>
            <a:fillRect/>
          </a:stretch>
        </p:blipFill>
        <p:spPr>
          <a:xfrm>
            <a:off x="7700010" y="4596130"/>
            <a:ext cx="3238500" cy="9715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105546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字符串的 </a:t>
            </a:r>
            <a:r>
              <a:rPr lang="en-US" altLang="zh-CN" sz="5400" b="1" kern="0" dirty="0">
                <a:latin typeface="方正卡通简体" panose="02000000000000000000" pitchFamily="2" charset="-122"/>
                <a:ea typeface="方正卡通简体" panose="02000000000000000000" pitchFamily="2" charset="-122"/>
                <a:cs typeface="+mn-ea"/>
                <a:sym typeface="+mn-lt"/>
              </a:rPr>
              <a:t>format </a:t>
            </a:r>
            <a:r>
              <a:rPr lang="zh-CN" altLang="en-US" sz="5400" b="1" kern="0" dirty="0">
                <a:latin typeface="方正卡通简体" panose="02000000000000000000" pitchFamily="2" charset="-122"/>
                <a:ea typeface="方正卡通简体" panose="02000000000000000000" pitchFamily="2" charset="-122"/>
                <a:cs typeface="+mn-ea"/>
                <a:sym typeface="+mn-lt"/>
              </a:rPr>
              <a:t>格式化输出</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742950" y="1793240"/>
            <a:ext cx="10941050" cy="1106805"/>
          </a:xfrm>
          <a:prstGeom prst="rect">
            <a:avLst/>
          </a:prstGeom>
          <a:noFill/>
        </p:spPr>
        <p:txBody>
          <a:bodyPr wrap="square">
            <a:spAutoFit/>
          </a:bodyPr>
          <a:lstStyle/>
          <a:p>
            <a:pPr>
              <a:lnSpc>
                <a:spcPct val="150000"/>
              </a:lnSpc>
            </a:pPr>
            <a:r>
              <a:rPr lang="zh-CN" altLang="en-US" sz="2200" dirty="0"/>
              <a:t>在</a:t>
            </a:r>
            <a:r>
              <a:rPr lang="en-US" altLang="zh-CN" sz="2200" dirty="0"/>
              <a:t>Python3.0</a:t>
            </a:r>
            <a:r>
              <a:rPr lang="zh-CN" altLang="en-US" sz="2200" dirty="0"/>
              <a:t>以上版本中，新增了一种格式化字符串的函数</a:t>
            </a:r>
            <a:r>
              <a:rPr lang="en-US" altLang="zh-CN" sz="2200" dirty="0" err="1"/>
              <a:t>str.format</a:t>
            </a:r>
            <a:r>
              <a:rPr lang="en-US" altLang="zh-CN" sz="2200" dirty="0"/>
              <a:t>()</a:t>
            </a:r>
            <a:r>
              <a:rPr lang="zh-CN" altLang="en-US" sz="2200" dirty="0"/>
              <a:t>，它增强了字符串格式化的功能。</a:t>
            </a:r>
          </a:p>
        </p:txBody>
      </p:sp>
      <p:sp>
        <p:nvSpPr>
          <p:cNvPr id="7" name="文本框 6"/>
          <p:cNvSpPr txBox="1"/>
          <p:nvPr/>
        </p:nvSpPr>
        <p:spPr>
          <a:xfrm>
            <a:off x="648050" y="2832701"/>
            <a:ext cx="10706333" cy="1468607"/>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1</a:t>
            </a:r>
            <a:r>
              <a:rPr lang="zh-CN" altLang="en-US" sz="2200" dirty="0">
                <a:solidFill>
                  <a:srgbClr val="FF0000"/>
                </a:solidFill>
              </a:rPr>
              <a:t>） </a:t>
            </a:r>
            <a:r>
              <a:rPr lang="en-US" altLang="zh-CN" sz="2200" dirty="0">
                <a:solidFill>
                  <a:srgbClr val="FF0000"/>
                </a:solidFill>
              </a:rPr>
              <a:t>format()</a:t>
            </a:r>
            <a:r>
              <a:rPr lang="zh-CN" altLang="en-US" sz="2200" dirty="0">
                <a:solidFill>
                  <a:srgbClr val="FF0000"/>
                </a:solidFill>
              </a:rPr>
              <a:t>的基本语法</a:t>
            </a:r>
          </a:p>
          <a:p>
            <a:pPr>
              <a:lnSpc>
                <a:spcPct val="150000"/>
              </a:lnSpc>
            </a:pPr>
            <a:r>
              <a:rPr lang="en-US" altLang="zh-CN" sz="2000" dirty="0"/>
              <a:t>format()</a:t>
            </a:r>
            <a:r>
              <a:rPr lang="zh-CN" altLang="en-US" sz="2000" dirty="0"/>
              <a:t>的基本语法是通过</a:t>
            </a:r>
            <a:r>
              <a:rPr lang="en-US" altLang="zh-CN" sz="2000" dirty="0"/>
              <a:t>{}</a:t>
            </a:r>
            <a:r>
              <a:rPr lang="zh-CN" altLang="en-US" sz="2000" dirty="0"/>
              <a:t>和：来代替以前的占位符</a:t>
            </a:r>
            <a:r>
              <a:rPr lang="en-US" altLang="zh-CN" sz="2000" dirty="0"/>
              <a:t>%</a:t>
            </a:r>
            <a:r>
              <a:rPr lang="zh-CN" altLang="en-US" sz="2000" dirty="0"/>
              <a:t>。 </a:t>
            </a:r>
            <a:r>
              <a:rPr lang="en-US" altLang="zh-CN" sz="2000" dirty="0"/>
              <a:t>format()</a:t>
            </a:r>
            <a:r>
              <a:rPr lang="zh-CN" altLang="en-US" sz="2000" dirty="0"/>
              <a:t>可以接受不限个数的参数，位置可以不按顺序。例如：</a:t>
            </a:r>
          </a:p>
        </p:txBody>
      </p:sp>
      <p:pic>
        <p:nvPicPr>
          <p:cNvPr id="5" name="图片 4"/>
          <p:cNvPicPr>
            <a:picLocks noChangeAspect="1"/>
          </p:cNvPicPr>
          <p:nvPr/>
        </p:nvPicPr>
        <p:blipFill>
          <a:blip r:embed="rId3"/>
          <a:stretch>
            <a:fillRect/>
          </a:stretch>
        </p:blipFill>
        <p:spPr>
          <a:xfrm>
            <a:off x="4267835" y="4004450"/>
            <a:ext cx="4448175" cy="1373232"/>
          </a:xfrm>
          <a:prstGeom prst="rect">
            <a:avLst/>
          </a:prstGeom>
        </p:spPr>
      </p:pic>
      <p:sp>
        <p:nvSpPr>
          <p:cNvPr id="11" name="文本框 10"/>
          <p:cNvSpPr txBox="1"/>
          <p:nvPr/>
        </p:nvSpPr>
        <p:spPr>
          <a:xfrm>
            <a:off x="742833" y="5479218"/>
            <a:ext cx="3838692" cy="499111"/>
          </a:xfrm>
          <a:prstGeom prst="rect">
            <a:avLst/>
          </a:prstGeom>
          <a:noFill/>
        </p:spPr>
        <p:txBody>
          <a:bodyPr wrap="square">
            <a:spAutoFit/>
          </a:bodyPr>
          <a:lstStyle/>
          <a:p>
            <a:pPr>
              <a:lnSpc>
                <a:spcPct val="150000"/>
              </a:lnSpc>
            </a:pPr>
            <a:r>
              <a:rPr lang="en-US" altLang="zh-CN" sz="2000" dirty="0"/>
              <a:t>format()</a:t>
            </a:r>
            <a:r>
              <a:rPr lang="zh-CN" altLang="en-US" sz="2000" dirty="0"/>
              <a:t>也可以设置参数，例如：</a:t>
            </a:r>
          </a:p>
        </p:txBody>
      </p:sp>
      <p:pic>
        <p:nvPicPr>
          <p:cNvPr id="13" name="图片 12"/>
          <p:cNvPicPr>
            <a:picLocks noChangeAspect="1"/>
          </p:cNvPicPr>
          <p:nvPr/>
        </p:nvPicPr>
        <p:blipFill>
          <a:blip r:embed="rId4"/>
          <a:stretch>
            <a:fillRect/>
          </a:stretch>
        </p:blipFill>
        <p:spPr>
          <a:xfrm>
            <a:off x="4717456" y="5607454"/>
            <a:ext cx="6205537" cy="3708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913469" y="972697"/>
            <a:ext cx="10554631" cy="923330"/>
          </a:xfrm>
          <a:prstGeom prst="rect">
            <a:avLst/>
          </a:prstGeom>
        </p:spPr>
        <p:txBody>
          <a:bodyPr wrap="square">
            <a:spAutoFit/>
          </a:bodyPr>
          <a:lstStyle/>
          <a:p>
            <a:pPr defTabSz="1245870">
              <a:defRPr/>
            </a:pPr>
            <a:r>
              <a:rPr lang="en-US" altLang="zh-CN" sz="5400" b="1" kern="0" dirty="0">
                <a:latin typeface="方正卡通简体" panose="02000000000000000000" pitchFamily="2" charset="-122"/>
                <a:ea typeface="方正卡通简体" panose="02000000000000000000" pitchFamily="2" charset="-122"/>
                <a:cs typeface="+mn-ea"/>
                <a:sym typeface="+mn-lt"/>
              </a:rPr>
              <a:t>1.2 </a:t>
            </a:r>
            <a:r>
              <a:rPr lang="zh-CN" altLang="en-US" sz="5400" b="1" kern="0" dirty="0">
                <a:latin typeface="方正卡通简体" panose="02000000000000000000" pitchFamily="2" charset="-122"/>
                <a:ea typeface="方正卡通简体" panose="02000000000000000000" pitchFamily="2" charset="-122"/>
                <a:cs typeface="+mn-ea"/>
                <a:sym typeface="+mn-lt"/>
              </a:rPr>
              <a:t>字符串的 </a:t>
            </a:r>
            <a:r>
              <a:rPr lang="en-US" altLang="zh-CN" sz="5400" b="1" kern="0" dirty="0">
                <a:latin typeface="方正卡通简体" panose="02000000000000000000" pitchFamily="2" charset="-122"/>
                <a:ea typeface="方正卡通简体" panose="02000000000000000000" pitchFamily="2" charset="-122"/>
                <a:cs typeface="+mn-ea"/>
                <a:sym typeface="+mn-lt"/>
              </a:rPr>
              <a:t>format </a:t>
            </a:r>
            <a:r>
              <a:rPr lang="zh-CN" altLang="en-US" sz="5400" b="1" kern="0" dirty="0">
                <a:latin typeface="方正卡通简体" panose="02000000000000000000" pitchFamily="2" charset="-122"/>
                <a:ea typeface="方正卡通简体" panose="02000000000000000000" pitchFamily="2" charset="-122"/>
                <a:cs typeface="+mn-ea"/>
                <a:sym typeface="+mn-lt"/>
              </a:rPr>
              <a:t>格式化输出</a:t>
            </a:r>
            <a:endParaRPr kumimoji="0" lang="zh-CN" altLang="en-US" sz="5400" b="1" i="0" u="none" strike="noStrike" kern="0" cap="none" spc="0" normalizeH="0" baseline="0" noProof="0" dirty="0">
              <a:ln>
                <a:noFill/>
              </a:ln>
              <a:effectLst/>
              <a:uLnTx/>
              <a:uFillTx/>
              <a:latin typeface="方正卡通简体" panose="02000000000000000000" pitchFamily="2" charset="-122"/>
              <a:ea typeface="方正卡通简体" panose="02000000000000000000" pitchFamily="2" charset="-122"/>
              <a:cs typeface="+mn-ea"/>
              <a:sym typeface="+mn-lt"/>
            </a:endParaRPr>
          </a:p>
        </p:txBody>
      </p:sp>
      <p:sp>
        <p:nvSpPr>
          <p:cNvPr id="12" name="文本框 11"/>
          <p:cNvSpPr txBox="1"/>
          <p:nvPr/>
        </p:nvSpPr>
        <p:spPr>
          <a:xfrm>
            <a:off x="913765" y="2379345"/>
            <a:ext cx="10488295" cy="1106805"/>
          </a:xfrm>
          <a:prstGeom prst="rect">
            <a:avLst/>
          </a:prstGeom>
          <a:noFill/>
        </p:spPr>
        <p:txBody>
          <a:bodyPr wrap="square">
            <a:spAutoFit/>
          </a:bodyPr>
          <a:lstStyle/>
          <a:p>
            <a:pPr>
              <a:lnSpc>
                <a:spcPct val="150000"/>
              </a:lnSpc>
            </a:pPr>
            <a:r>
              <a:rPr lang="zh-CN" altLang="en-US" sz="2200" dirty="0"/>
              <a:t>类似于占位符表达式， </a:t>
            </a:r>
            <a:r>
              <a:rPr lang="en-US" altLang="zh-CN" sz="2200" dirty="0"/>
              <a:t>format()</a:t>
            </a:r>
            <a:r>
              <a:rPr lang="zh-CN" altLang="en-US" sz="2200" dirty="0"/>
              <a:t>中也允许使用一些特殊字符来表示特定的字符串输出格式。常见的特殊格式定义有：</a:t>
            </a:r>
          </a:p>
        </p:txBody>
      </p:sp>
      <p:sp>
        <p:nvSpPr>
          <p:cNvPr id="7" name="文本框 6"/>
          <p:cNvSpPr txBox="1"/>
          <p:nvPr/>
        </p:nvSpPr>
        <p:spPr>
          <a:xfrm>
            <a:off x="514700" y="1786696"/>
            <a:ext cx="5152675" cy="539763"/>
          </a:xfrm>
          <a:prstGeom prst="rect">
            <a:avLst/>
          </a:prstGeom>
          <a:noFill/>
        </p:spPr>
        <p:txBody>
          <a:bodyPr wrap="square">
            <a:spAutoFit/>
          </a:bodyPr>
          <a:lstStyle/>
          <a:p>
            <a:pPr>
              <a:lnSpc>
                <a:spcPct val="150000"/>
              </a:lnSpc>
            </a:pPr>
            <a:r>
              <a:rPr lang="zh-CN" altLang="en-US" sz="2200" dirty="0">
                <a:solidFill>
                  <a:srgbClr val="FF0000"/>
                </a:solidFill>
              </a:rPr>
              <a:t>（</a:t>
            </a:r>
            <a:r>
              <a:rPr lang="en-US" altLang="zh-CN" sz="2200" dirty="0">
                <a:solidFill>
                  <a:srgbClr val="FF0000"/>
                </a:solidFill>
              </a:rPr>
              <a:t>2</a:t>
            </a:r>
            <a:r>
              <a:rPr lang="zh-CN" altLang="en-US" sz="2200" dirty="0">
                <a:solidFill>
                  <a:srgbClr val="FF0000"/>
                </a:solidFill>
              </a:rPr>
              <a:t>） </a:t>
            </a:r>
            <a:r>
              <a:rPr lang="en-US" altLang="zh-CN" sz="2200" dirty="0">
                <a:solidFill>
                  <a:srgbClr val="FF0000"/>
                </a:solidFill>
              </a:rPr>
              <a:t>format()</a:t>
            </a:r>
            <a:r>
              <a:rPr lang="zh-CN" altLang="en-US" sz="2200" dirty="0">
                <a:solidFill>
                  <a:srgbClr val="FF0000"/>
                </a:solidFill>
              </a:rPr>
              <a:t>中特殊格式字符的使用</a:t>
            </a:r>
            <a:endParaRPr lang="zh-CN" altLang="en-US" sz="2000" dirty="0"/>
          </a:p>
        </p:txBody>
      </p:sp>
      <p:sp>
        <p:nvSpPr>
          <p:cNvPr id="11" name="文本框 10"/>
          <p:cNvSpPr txBox="1"/>
          <p:nvPr/>
        </p:nvSpPr>
        <p:spPr>
          <a:xfrm>
            <a:off x="913765" y="4872990"/>
            <a:ext cx="7559040" cy="553085"/>
          </a:xfrm>
          <a:prstGeom prst="rect">
            <a:avLst/>
          </a:prstGeom>
          <a:noFill/>
        </p:spPr>
        <p:txBody>
          <a:bodyPr wrap="square">
            <a:spAutoFit/>
          </a:bodyPr>
          <a:lstStyle/>
          <a:p>
            <a:pPr>
              <a:lnSpc>
                <a:spcPct val="150000"/>
              </a:lnSpc>
            </a:pPr>
            <a:r>
              <a:rPr lang="zh-CN" altLang="en-US" sz="2000" dirty="0"/>
              <a:t>例如，可以使用</a:t>
            </a:r>
            <a:r>
              <a:rPr lang="en-US" altLang="zh-CN" sz="2000" dirty="0"/>
              <a:t>format()</a:t>
            </a:r>
            <a:r>
              <a:rPr lang="zh-CN" altLang="en-US" sz="2000" dirty="0"/>
              <a:t>来格式化输出一个浮点数，语句如下：</a:t>
            </a:r>
          </a:p>
        </p:txBody>
      </p:sp>
      <p:sp>
        <p:nvSpPr>
          <p:cNvPr id="9" name="文本框 8"/>
          <p:cNvSpPr txBox="1"/>
          <p:nvPr/>
        </p:nvSpPr>
        <p:spPr>
          <a:xfrm>
            <a:off x="5148580" y="2888919"/>
            <a:ext cx="4676775" cy="1884106"/>
          </a:xfrm>
          <a:prstGeom prst="rect">
            <a:avLst/>
          </a:prstGeom>
          <a:noFill/>
        </p:spPr>
        <p:txBody>
          <a:bodyPr wrap="square">
            <a:spAutoFit/>
          </a:bodyPr>
          <a:lstStyle/>
          <a:p>
            <a:pPr marL="457200" indent="-457200">
              <a:lnSpc>
                <a:spcPct val="150000"/>
              </a:lnSpc>
              <a:buFont typeface="+mj-lt"/>
              <a:buAutoNum type="arabicPeriod"/>
            </a:pPr>
            <a:r>
              <a:rPr lang="en-US" altLang="zh-CN" sz="2000" dirty="0"/>
              <a:t>f/F </a:t>
            </a:r>
            <a:r>
              <a:rPr lang="zh-CN" altLang="en-US" sz="2000" dirty="0"/>
              <a:t>科学计数法格式</a:t>
            </a:r>
          </a:p>
          <a:p>
            <a:pPr marL="457200" indent="-457200">
              <a:lnSpc>
                <a:spcPct val="150000"/>
              </a:lnSpc>
              <a:buFont typeface="+mj-lt"/>
              <a:buAutoNum type="arabicPeriod"/>
            </a:pPr>
            <a:r>
              <a:rPr lang="zh-CN" altLang="en-US" sz="2000" dirty="0"/>
              <a:t> </a:t>
            </a:r>
            <a:r>
              <a:rPr lang="en-US" altLang="zh-CN" sz="2000" dirty="0"/>
              <a:t>e/E </a:t>
            </a:r>
            <a:r>
              <a:rPr lang="zh-CN" altLang="en-US" sz="2000" dirty="0"/>
              <a:t>固定长度的浮点格式</a:t>
            </a:r>
          </a:p>
          <a:p>
            <a:pPr marL="457200" indent="-457200">
              <a:lnSpc>
                <a:spcPct val="150000"/>
              </a:lnSpc>
              <a:buFont typeface="+mj-lt"/>
              <a:buAutoNum type="arabicPeriod"/>
            </a:pPr>
            <a:r>
              <a:rPr lang="en-US" altLang="zh-CN" sz="2000" dirty="0"/>
              <a:t>% </a:t>
            </a:r>
            <a:r>
              <a:rPr lang="zh-CN" altLang="en-US" sz="2000" dirty="0"/>
              <a:t>使用固定长度浮点数显示百分数</a:t>
            </a:r>
          </a:p>
          <a:p>
            <a:pPr marL="457200" indent="-457200">
              <a:lnSpc>
                <a:spcPct val="150000"/>
              </a:lnSpc>
              <a:buFont typeface="+mj-lt"/>
              <a:buAutoNum type="arabicPeriod"/>
            </a:pPr>
            <a:r>
              <a:rPr lang="zh-CN" altLang="en-US" sz="2000" dirty="0"/>
              <a:t> </a:t>
            </a:r>
            <a:r>
              <a:rPr lang="en-US" altLang="zh-CN" sz="2000" dirty="0"/>
              <a:t>d </a:t>
            </a:r>
            <a:r>
              <a:rPr lang="zh-CN" altLang="en-US" sz="2000" dirty="0"/>
              <a:t>十进制格式</a:t>
            </a:r>
          </a:p>
        </p:txBody>
      </p:sp>
      <p:pic>
        <p:nvPicPr>
          <p:cNvPr id="4" name="图片 3"/>
          <p:cNvPicPr>
            <a:picLocks noChangeAspect="1"/>
          </p:cNvPicPr>
          <p:nvPr/>
        </p:nvPicPr>
        <p:blipFill>
          <a:blip r:embed="rId3"/>
          <a:stretch>
            <a:fillRect/>
          </a:stretch>
        </p:blipFill>
        <p:spPr>
          <a:xfrm>
            <a:off x="4376102" y="5527040"/>
            <a:ext cx="4562475" cy="9525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9D45DFDA-02B1-4FB7-8B95-2C40A9273BE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系统信息库"/>
  <p:tag name="ISPRING_PLAYERS_CUSTOMIZATION" val="UEsDBBQAAgAIAP1Sfk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9Un5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P1Sfk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VJ+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VJ+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VJ+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VJ+SyPzQztyAAAAcgAAABwAAAB1bml2ZXJzYWwvbG9jYWxfc2V0dGluZ3MueG1ss7GvyM1RKEstKs7Mz7NVMtQzUFJIzUvOT8nMS7dVCg1x07VQUiguScxLSczJz0u1VcrLV1Kwt+OyyclPTswJTi0pASosVijISaxMLQpJzQUySlL9EnOBKp/tmfJ8ya5n09qfr9ivoJGcX1Cpqa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1SfkuNMDbvXAgAAJAgAAApAAAAdW5pdmVyc2FsL3NraW5fY3VzdG9taXphdGlvbl9zZXR0aW5ncy54bWy1Wmtu48gR/r+naChYYAME1oN6OdAooMiWTYxMaUXankkQCC2xbREm2QrZ0owW+pF/uUCQEwRBzhAEyF3yY/caqW6SFilLMmlPxLExrK76qrpe/ZB70ZMbaOuIM9/9iXCXBRbl3A0eo/53CPUWzGPhJKQR5VF1T7l3A4d9MYIHJmhAjTgJHBI6mhiN+jU0lB/U7ahdvQtvzUGzgTpN3MBdpOOWBmOXin6paDCmN+par3oAEeOGdEEDfhy1V82NvhQwgoiG3Agc+rWv5LmzQ/kZXIXEcYEv6reb4tmlWnd6UzyoWW91WnjXUBVFaSOtpdf12q7TueyodYRrzVZN2Q26DaWhoHqrVb9s7+qdRkuBt+FlG1Ca+LKNmp1ms6HvGrgB0khVB3pD23WUy3pdBW24e6nthsNBp1ZD9Xpdaeq7VlsZDmoIuBXAUJWucKCiKwOlvVMHar2roKE2HAybO6zjttZC3QZu12q75mCg1Gp75+5nl3XXnlp4Oqk7XwE8GoKjoyK3qkeSq7dYhyEw29RfeYRTFBCffqj8/O+//vL3f/38t7/88s//oB8WbLX9dSVJUJnMKXtqV54aE4EswPpHsHpVOZKySbuyhZGlI9f5UJmvOWfBxYIFHIy9CFjoE6/S/1WcO8nMikiyDQ3LyD2QBd2r68hPUbFEF+QzPOeEFsxfkWA7Yo/sYk4WT48hWwdOITOX2xUNPTd4Au7aZUfDZxV5bsQNTv2cfbgrnuJiK+hXERXmtbF4Ckl6ZE69VGNNfkrI7VW+7pED0Y0buVyKqnXxnBNdkUeaD0BXFc95mQC05KPWEc/rQpx+5cCuiPJvnGX3yJaGeSVxuzwrxVbrVdl8WoXsUTg7L/d6oJ/lPAbdJ3gUFtbEU0hITFAoLBSlxG1y/voBY/J62Et6PmiB4GabS0KSkJPBTBvfTFTz82w0vhrPBsZVpa/FVYlEWX73Q6Pd/VpvtaF1JYIFoawbdTTKgyEJ1qoVwzLt6Xg0A0A8mpn4k13pi9+lRce39sgwcaWf/Kc0wGSK7yp98buI6O10ik17Zo0MHc8Ma2aObemXEbaxXul/Zmu0JBuKOEMbl35BfEkR9Gc3pCjyXEcOiJ7tBmtaQJ8+vlENczbFlj01NNsYm5W+xcJw+xuJTNZ8CdmzJBFy3IjMPepItZAjclz0F9AuN2gI/vGlC5zMJ25wUUT7VL03zKuZPR6PrBk29ZRS6ePAQXpIhKbyQFPVwlPACAks5G8Tn8nskwhI9bzSINfG1fUIfmxhyLX7uPTgh7/BmgmGkExoUEAQEgdPIess63481YUPQSEiaEWi6AsLnVzSZENXANswtTGkpmZn8G0Bk2JD4N1gAalDF7wA3g22LPUKzwbjT5DjUJvjkkLjj1CSH0sKfcYW1BC2CoiZ6p1xpYqKEGWYFkhagwsi8t3bIrJYgJzw5sZl6wgowsNQJrIao4vSmiz84y0E0lBHJ6o9BgZny7dHd0PBlNCBda6ALmhDGtZFdv14a/x+NlSNEdZnkG76+H5myy4plPpkiwLGEXE2JFhQNKcLsoZK2MKY4zpyTERemvCntfsTIjzpP98nrcvU8afv32BSruEdsQw2zKAM9ikr/pp24bZkBm80ROT6SSuKOODNJlgaNtWpMf42IYpcf+3FXfpbBOrZuLLBetWO9/ureNj+D8ZYcQseGNDRBi4rJYRhJRZLDiyeXilBwxyCukncz6HhiyNqKQBznGCYDL0D5g48lzPkDjxaDuIeDyzDhs3WPZ2L40cBYVmrcdSOx1scEj0KJ/TnUp3TBwb7JY+STbyRgbVLhr9IlDNbpdzSYhv2CAw3AfMxTipA9VxfHKKKwd7e4NQV8WqQm889W3uOrG7PfZIrAvh57dOX+7CHkPmS6pEozet4UfrdOw2JpziN9U7KbSCeC7RwrDL1+a6IWVidatczTTU1LE4Uop694nJQHcInI9uajdSBQIAy8QlfLGEVfhAHveJY8YlAx0MV8JLJW5SEi+V///yP4jAH9sRUlFB/WxYHil90TfyM9weTcRr9sQCOrQ7yovKloGByoEpFi5+vbAMS9JscWUi8LPnMF3dchVRDCSRhVG1b1a5voEosWRRsHcJesCTIjTr9CI1P7vUr/RsSPkHjtBnzygJJz4vc5KVt2B9x19xzA1pS/N0rkZi8bUxmqq7Lsz/UqOcunuLl14EDTHLPhzz2WAZPu1ZN6M4HkNRxeXlMubilXQtaQvy+bwibo2vdM2F/o+IR6OE8d0ET8JB5E3G19fIuFxjETRykcZ+H4kifvmU5oiX7ksSu/0C8CNiypEPWCdgwEZvFBDJPO+SeitpxsrgJ5ZDxjnmwLmjxdDLQefqhlKYN5NVvVsEz7YXlcMxKhjKm74mH/Cb9yl/wZ4iH/JZYU8Zwrntp0+FQVjS9jxuQMEsvEjvgoYHsUglP+pbnERaMxL1slJlIQshz+syhfbk22q5Pk3IWtKzB1RMW94Ln7cuNkJlv5bQj8b1DbmCfvtXz+dvjLvfo6eSW84ASzLpavh+rgITnWAnE3x8cOiOmIr5d0Q8VOIiQxVJ0+qiCEowPFeHO+CuaU3KrtJ+JdpaRlNacF/VlP5ftvJTKQHTxcqpYXOznhXrVF37qVc9FqJfAng5gsPbnNMSQAy50uSRCeWKWfZlehd3JHemB3InRLABfAnYAZ6S0EjKEXGLJbVVaLfFLdhz2ltz16IamrSpDyDjn/Px7EVTH+eRW+Yg+8Gx6J5TSVZD0un0u5ntghn5SSp7IskoORkoWHSfzSM7+SLdKF5+9jUeWo7RNi3TPdmjGD6JePaIKeE95v1fNLrPQo158zXpIA1HAO/lHB/8DUEsDBBQAAgAIAABTfkvqgaxhNw0AAB0jAAAXAAAAdW5pdmVyc2FsL3VuaXZlcnNhbC5wbmftmntU0um6x3G62ozadXTU1HJPLs10tMlSEbdZmpMXvGVqyZhZk/cLaIhA48zorlBnTaZtTSFNRS01DTDw1pAwiUptRbz9ZPaQmqCSEiAisn8001nnrHXW+ef8yx+s33oe3s/7Pu/3vTzP+q3fTXigr8EO0x0QCMTA78ypEAhkcxgEsil7+1bQY37J0Ad86GWG+J6ENA+Zz4PG5qteAV4QyJPiT9djt4C2ftqZyEwIxJCp/emxU8mXIZCDbX6nvMKuxywCAbftZwD2srQ8Vw+tl7LF+HlAms3uiOAzVtVeI6fhXju3BEdsPb33+O7NF01e3yD9prcr+Djsxk5AWXJGoMxeEl+vLMd7rl+pk/kTg54XLA2H84BwwKNe7B5+rOzc8LtFmqAZplpo59kQc9uylCvxYDw3xP96a837pvGfA8y7pJU+Y8TTo5tAdxoaCGS1Gtoh8GqU+wHQAfFsym8ztPNcf+ftrqe1bcLPPgtj66GstdaJhqj+WiPP9db9+qDV68cLcUBZa1uN+cO1/2/Xt9NaB7y0Elj9jaw1fty8Tzv+z6RPwMfO3WFa38k8rbJ/P6ODdJAO0kE6SAfpIB2kg3SQDtJBOkgH6SAdpIN0kA7SQTro/4Do74FsweMPb2GJ/49u3MLhytmK1HMtnSv9oidsi2gAr1E3MZbo4vJQblMVwoOb0w1kaF/7Jk1PL1KPOd7K2ZjpM0YQqDcTJ8qvDggAxelgrubnACtDOwROOSNaYkhSiAuUxqpUD0kKGgRJuWvz9fyFwE1XgydfUJIAZ25C+W1qV09xToAiciPMPKwKKx+X68eIRehsTuY5x853v0YdT5kPwq8Ni+4EwVzTVRWp3c9y3r/25Vfh1ub3CF3vKwR4TT9doxJocLwOJaphfja9PWeQhURgZbxwIWtR1d1cMW09t2zCqMP8/v02qsNc5GCtBrpxp83YFAKZa8Dp4wlO8ddFDfUTM1W8r4FONilmUjr9+qChnTHlHE+6VDpnn8B8n2+Wcj71YZawLKVLNrqHFk5omEwUdk1dFxaKOTNIc5/Hqh22lCFJh7DocHBtdd/1I/2DxwWdTvm8XFSkdBQZd6HL0S5kpCMdW0Ub7vIdEjpRAyI4UQqEZMbUk5sdY9h1NRqgdb2CQE48XtsCeBt5jOD40ENAG5eOLvLrYs0pOWMnyMggUfXb0rmnCZueuiSJ21zgjGtXKE7TyQujFvpSnySAD1Owx3k5ROGpxcrgXbXNjjXefe05j0U5p1uXywutjtY1KZhjcQ2f9HUef5mKk1a49H8GalOPJUTlp2MnkZQBoTqXTFo5uzCeRf4QC47Cz1Tsl44hOTDxrKuLLCqbgzPN67ct9LaWG1hRvGCpe1MvGd1FBHYd4vCbf/W+6OAdcdESUxz23sSr5tcX9+oICu++WzPTh2SS5JbFOsVv1yxrmvkqJB9p/WiAVklDXOJSvRd+2grpXW7KTEQKHIuDaevtKVVxoZMGcyjYPq8ZAouVfDzlHAYygNmOTLDGLWx5/m9UC7DdjtMB55cFVxPmC9KJwHtGXh/Ye6RlnGA+y6On/S2suOCVhwsEkhRSgDeXokNL6aivwBn4oN4G0dZtP3ZLnSJV8nyQhcahuEggUZG49e7Sxm1SW8/SEz3It3fiYPqJ9dHbtOGE403p0dv0P3Jk5gmXgFCn2qGLryvdf2A2MrNm/3GM6F2bYlkgK1Ga27WX48ydQ1nKABE1HcGkZpKTMMX3ZU7yykDwJP6eszIanUoR2BZH0iyuAFD2Anh4k/nMbhyF1GYu35/9ObBynwfzqr30ss7TN9psXniZxMzwLmOSZRdiYzvBRSB8F/K8OqZsR4x1TmFvSJk1dEA6oh54UH2QBeU6JwxkdfkGSk1k3f5VHMrnYTHgOZDLkz330NlbITdqvTX7+hPDaQ4fBn6EPxIGd62ZOLHfrLHC3ohmwnoAO8tYKpaGiumGDbbWJEL6PidWx8Thy1MwYknWi1InYH2icDWYxp+hng9uwWRjXBfjRrBFZ9q5meOfo4YaVdCUEM8R2MaqsJCoDqCVfRBy3h5/8BlumfZ+4Cj3whcIQdNcumPP+opomW2J8Fh/x3SX1EMVU5kRSzXNXGkJvcU0ooyTzkCKL40Otp/1KItiKanL5omuIgHFXCYJLGyRRfDnZOdFOLF8wufeXKTbIN1kKAPcK1tOdCxJxxosfxTgVIsa/ErQxoV7ju5A3CZI76OhytfYsil+Xeypn9YCGdc6cpUrQ6oGhMPo6nLX9Wc2g3NEfHc39sWtUzQYqAyDEFtkus91dpLl6M94wIpIanxQirZP7btrylobcxkR8r6uR01IG7bb9T5HEdmxk633U7oXkMUGEAhzm2XuK1yx/8hXLitnfypRUneFzRau37JE4NWyNfmukwn3JFfnK7OnI4OOStTB0lF4cHxVFgJw+ydKuuCcH9WdPllHcmZls6CUqX3hPvCo/JonONpjxjBZ4UMLBDu78YMYVsykxhIkDn/OLM0Cz6vPn2GtjyU+bM72qu1cZpmJJ30vk2Oj95pgkgeWL7+oWIKTsEjxZVBODpQQDwuA28Z5FM2XiVvN7cgjmJpom8n/mslXrOyyyg+r9rbbuy6BbKCZaHW0Lhmx2HcMN/17ixW8dJigms93PUjoAtclwiftvMXWpy0plQN0dFbDg1JKVfQRxGJwmy3ZviB+7xe7GvLRxWXjD/K+mR996ZLX/7kl9v1r0U2bqvM9B66gogvFs3qBov85n1fYAv9kU5Z+OHur5h8HjoV9R5bWj8jf5HqiMD99P96peLndSXuhwgteEJYbPo5bpTi/FDUU4BUfMxTCOSbg55KDColsg7x+/JECLLvyNA1aeetL2RW1WoLvyXn3fFtEMXTlt3AwO3XzkmkAtcrn/PcAnStsTTYRMjiBijEI5KspMPUtKn47ZSC1sLM2/SzuB/zCNec/fnW2GGk9vGPAJnF/gcpeszuwOtoGvB8uJphwnIZUIZrm2EcVyxJ0d2DfPVMfQjnX8ihBhpn2qp02A9zGfeCRq/yeDcoa03KjteiQzAd489KGeCEodHgUCmD1NMNYi4JkZgZd2Tasvbo+a+nZyFF5OAczqYXKeLitEF45g1CO2+wYwNCT3D678teuCWGeL0Ib3TH9hRSCmR2BDw8duGa+9PV/W9lPKdv6LTWrbJdqZMJEeT3D8Xc8nRt3dUTlNCBk9bDj6zFJEMg9D/lY3GL2SyyvNTmu+1M7YVqlqc9l8gP3N1fRgjhuiWkp5tlDusxJPDtem6905WetmJSCcrMe5Pk9JkYZ1zbzoXHPDvsUqhwKttvJqt6Osh3y+t+oFQKEZX874RBjKoNzpKksJueabBojSX8O1axLxd6MsUe4XhSx7JQCPfUQ9/eiRqBQgMTMW5hBIFcEudLBhiBRVII3LnqMLOEeG1xxXA6zIk/6ftcgrhiQhn9rQiseS4sC1u5pReAmPoOJXhHp2IWLIUK2sz3va0qgaG1lJzHdkwJ4pJiJFY/Sr5EVJ7ts6LInt0nODXcGR11DS58/jJnCrwstE1FY1w1HvJIjqsIsXTs+9kyO2vV901+h1eHIPKOXKVNUov6HLfqvD2ecCM0C6ODY5oxsAZZ20Vi1ysvrb3kQXTW+SBN0byyump9t/PnI8V4xFV0+4fGW1qNevDnfYUK/0cujc89Wq6AWJ7Ub7RV65m7EhKSE/SjaSJtp5AvtXKo4FgGqB2aJLruSkpRNnfb1jPm6ion5DjlK72NY0B//zFIFFjlkdQz60Z8J7pwsAhuIIXOtyP6b74pDjXd2RCnQfkgi2/utVlYX5QrHkYuE3b1d92dik83XE6liqwNkf7o3TnTflmPwbgYdZr6S+eSvkV44LhPDPHy0obYGVHrXqHBoAn2GCM67hjad03RxowQU0xM/VVkip/BjGG3LF/llQvHDp7K5O3OFSIciB6s0ypL0F3LcHgb3DdpNvFwMgVzowd2UNPHzUsavglloFkoz+4OUEZxdMDFH46f2qOU5wvQv/LOUgARHW5sUbIymPMpMVs15atAHLdIo7pLOdnXn3wy7DscD2X8FVuy2QlI1o+1F9w8AGWBJmTIdF9ySTpuq37ft7u2oJfljOH5DSoxQANkIs0C3Y8mDw4Dxu3Y3n+WdGj8etor9IShBkTrXTpW0x1Ja5Vaw+mWSeZjDHxX2kelEsCRdu2CnmMakmsHzbYi5GR4BAdFSpAKso3v7gnvI7ixym8Rl+YlPbVSd9/puF0O7GXjPNdiPw+ty+id+lUG1higyJ95fKUZo6LC91aybtmAlzBYeTJYsWQOHuqfLPNMbSRld19UyfoQR9F3vGteWK6Ka8ge1n2eYe/4v9fqrWkmPpnu/3scvMNSrwuLFM9oGgY2lGeCS4hJ8tRV9Wgil5GyTxlAeom069tj0GwMxKYTZo1FLsk5qm3dH0+44XdC3O7YOyhupfsc0WvTX+vk1CV/y/HEW55o0mxzFrSdjln5p0Pr9Tgeeaj75bd5/AFBLAwQUAAIACAAAU35L8AGbtksAAABrAAAAGwAAAHVuaXZlcnNhbC91bml2ZXJzYWwucG5nLnhtbLOxr8jNUShLLSrOzM+zVTLUM1Cyt+PlsikoSi3LTC1XqACKAQUhQEmhEsg1QnDLM1NKMoBCBhYmCMGM1Mz0jBJbJQtDY7igPtBMAFBLAQIAABQAAgAIAP1SfksVDq0oZAQAAAcRAAAdAAAAAAAAAAEAAAAAAAAAAAB1bml2ZXJzYWwvY29tbW9uX21lc3NhZ2VzLmxuZ1BLAQIAABQAAgAIAP1SfksIfgsjKQMAAIYMAAAnAAAAAAAAAAEAAAAAAJ8EAAB1bml2ZXJzYWwvZmxhc2hfcHVibGlzaGluZ19zZXR0aW5ncy54bWxQSwECAAAUAAIACAD9Un5LtfwJZLoCAABVCgAAIQAAAAAAAAABAAAAAAANCAAAdW5pdmVyc2FsL2ZsYXNoX3NraW5fc2V0dGluZ3MueG1sUEsBAgAAFAACAAgA/VJ+SyqWD2f+AgAAlwsAACYAAAAAAAAAAQAAAAAABgsAAHVuaXZlcnNhbC9odG1sX3B1Ymxpc2hpbmdfc2V0dGluZ3MueG1sUEsBAgAAFAACAAgA/VJ+S2hxUpGaAQAAHwYAAB8AAAAAAAAAAQAAAAAASA4AAHVuaXZlcnNhbC9odG1sX3NraW5fc2V0dGluZ3MuanNQSwECAAAUAAIACAD9Un5LPTwv0cEAAADlAQAAGgAAAAAAAAABAAAAAAAfEAAAdW5pdmVyc2FsL2kxOG5fcHJlc2V0cy54bWxQSwECAAAUAAIACAD9Un5LI/NDO3IAAAByAAAAHAAAAAAAAAABAAAAAAAYEQAAdW5pdmVyc2FsL2xvY2FsX3NldHRpbmdzLnhtbFBLAQIAABQAAgAIAESUV0cjtE77+wIAALAIAAAUAAAAAAAAAAEAAAAAAMQRAAB1bml2ZXJzYWwvcGxheWVyLnhtbFBLAQIAABQAAgAIAP1SfkuNMDbvXAgAAJAgAAApAAAAAAAAAAEAAAAAAPEUAAB1bml2ZXJzYWwvc2tpbl9jdXN0b21pemF0aW9uX3NldHRpbmdzLnhtbFBLAQIAABQAAgAIAABTfkvqgaxhNw0AAB0jAAAXAAAAAAAAAAAAAAAAAJQdAAB1bml2ZXJzYWwvdW5pdmVyc2FsLnBuZ1BLAQIAABQAAgAIAABTfkvwAZu2SwAAAGsAAAAbAAAAAAAAAAEAAAAAAAArAAB1bml2ZXJzYWwvdW5pdmVyc2FsLnBuZy54bWxQSwUGAAAAAAsACwBJAwAAhCsAAAAA"/>
  <p:tag name="ISPRING_PRESENTATION_TITLE" val="演示文稿7"/>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PPT定制1801380800">
  <a:themeElements>
    <a:clrScheme name="橙红色">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1631</Words>
  <Application>Microsoft Office PowerPoint</Application>
  <PresentationFormat>宽屏</PresentationFormat>
  <Paragraphs>127</Paragraphs>
  <Slides>30</Slides>
  <Notes>30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30</vt:i4>
      </vt:variant>
    </vt:vector>
  </HeadingPairs>
  <TitlesOfParts>
    <vt:vector size="38" baseType="lpstr">
      <vt:lpstr>FZLANTY_XIANJW--GB1-0</vt:lpstr>
      <vt:lpstr>等线</vt:lpstr>
      <vt:lpstr>方正卡通简体</vt:lpstr>
      <vt:lpstr>方正有猫在_GBK</vt:lpstr>
      <vt:lpstr>Arial</vt:lpstr>
      <vt:lpstr>Times New Roman</vt:lpstr>
      <vt:lpstr>Wingdings</vt:lpstr>
      <vt:lpstr>PPT定制1801380800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演示文稿7</dc:title>
  <dc:creator>柚子设计</dc:creator>
  <cp:keywords>MC-PPT模板</cp:keywords>
  <cp:lastModifiedBy>zhou yaya</cp:lastModifiedBy>
  <cp:revision>433</cp:revision>
  <dcterms:created xsi:type="dcterms:W3CDTF">2017-12-03T06:36:00Z</dcterms:created>
  <dcterms:modified xsi:type="dcterms:W3CDTF">2021-03-09T06:05:04Z</dcterms:modified>
  <cp:category>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