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7" r:id="rId4"/>
    <p:sldId id="312" r:id="rId5"/>
    <p:sldId id="434" r:id="rId6"/>
    <p:sldId id="689" r:id="rId7"/>
    <p:sldId id="702" r:id="rId8"/>
    <p:sldId id="703" r:id="rId9"/>
    <p:sldId id="690" r:id="rId10"/>
    <p:sldId id="704" r:id="rId11"/>
    <p:sldId id="705" r:id="rId12"/>
    <p:sldId id="706" r:id="rId13"/>
    <p:sldId id="676" r:id="rId14"/>
    <p:sldId id="707" r:id="rId15"/>
    <p:sldId id="326" r:id="rId16"/>
    <p:sldId id="364" r:id="rId17"/>
    <p:sldId id="698" r:id="rId18"/>
    <p:sldId id="708" r:id="rId19"/>
    <p:sldId id="709" r:id="rId20"/>
    <p:sldId id="502" r:id="rId21"/>
    <p:sldId id="299" r:id="rId22"/>
    <p:sldId id="699" r:id="rId23"/>
    <p:sldId id="710" r:id="rId24"/>
    <p:sldId id="674" r:id="rId25"/>
    <p:sldId id="711" r:id="rId26"/>
    <p:sldId id="712" r:id="rId27"/>
    <p:sldId id="713" r:id="rId28"/>
    <p:sldId id="503" r:id="rId29"/>
    <p:sldId id="663" r:id="rId30"/>
    <p:sldId id="567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218">
          <p15:clr>
            <a:srgbClr val="A4A3A4"/>
          </p15:clr>
        </p15:guide>
        <p15:guide id="3" pos="230">
          <p15:clr>
            <a:srgbClr val="A4A3A4"/>
          </p15:clr>
        </p15:guide>
        <p15:guide id="4" pos="7452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3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615"/>
    <a:srgbClr val="FF9933"/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8" autoAdjust="0"/>
    <p:restoredTop sz="94618" autoAdjust="0"/>
  </p:normalViewPr>
  <p:slideViewPr>
    <p:cSldViewPr snapToGrid="0" showGuides="1">
      <p:cViewPr varScale="1">
        <p:scale>
          <a:sx n="91" d="100"/>
          <a:sy n="91" d="100"/>
        </p:scale>
        <p:origin x="56" y="244"/>
      </p:cViewPr>
      <p:guideLst>
        <p:guide orient="horz" pos="129"/>
        <p:guide orient="horz" pos="4218"/>
        <p:guide pos="230"/>
        <p:guide pos="7452"/>
        <p:guide orient="horz" pos="561"/>
        <p:guide orient="horz" pos="63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62175" y="719807"/>
            <a:ext cx="11393714" cy="6081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7198" y="707234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90695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26903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19812" y="684365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1460" y="703776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246B2D-952B-4BAD-908B-3E4E6A5F0D9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424181" y="2571367"/>
            <a:ext cx="7123814" cy="171577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随机的乐趣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random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库的使用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04679" y="2173616"/>
            <a:ext cx="186690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第二种方法：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1054" y="3763715"/>
            <a:ext cx="9658351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这种方式下，对</a:t>
            </a:r>
            <a:r>
              <a:rPr lang="en-US" altLang="zh-CN" sz="2000" dirty="0"/>
              <a:t>random</a:t>
            </a:r>
            <a:r>
              <a:rPr lang="zh-CN" altLang="en-US" sz="2000" dirty="0"/>
              <a:t>库中的函数可以直接采用</a:t>
            </a:r>
            <a:r>
              <a:rPr lang="en-US" altLang="zh-CN" sz="2000" dirty="0"/>
              <a:t>&lt;</a:t>
            </a:r>
            <a:r>
              <a:rPr lang="zh-CN" altLang="en-US" sz="2000" dirty="0"/>
              <a:t>函数名</a:t>
            </a:r>
            <a:r>
              <a:rPr lang="en-US" altLang="zh-CN" sz="2000" dirty="0"/>
              <a:t>&gt;()</a:t>
            </a:r>
            <a:r>
              <a:rPr lang="zh-CN" altLang="en-US" sz="2000" dirty="0"/>
              <a:t>的形式使用，例如：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457" y="4262556"/>
            <a:ext cx="1780186" cy="2152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462" y="2761329"/>
            <a:ext cx="3571875" cy="466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225" y="4614693"/>
            <a:ext cx="38862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random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库的使用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39165" y="2257425"/>
            <a:ext cx="1031303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下面这种方法也可以将</a:t>
            </a:r>
            <a:r>
              <a:rPr lang="en-US" altLang="zh-CN" sz="2000" dirty="0"/>
              <a:t>random</a:t>
            </a:r>
            <a:r>
              <a:rPr lang="zh-CN" altLang="en-US" sz="2000" dirty="0"/>
              <a:t>库的所有函数加以引用。引用了</a:t>
            </a:r>
            <a:r>
              <a:rPr lang="en-US" altLang="zh-CN" sz="2000" dirty="0"/>
              <a:t>random</a:t>
            </a:r>
            <a:r>
              <a:rPr lang="zh-CN" altLang="en-US" sz="2000" dirty="0"/>
              <a:t>库后，就可以体验库中各种函数的功能：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212" y="4331771"/>
            <a:ext cx="1780186" cy="215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360" y="3485749"/>
            <a:ext cx="7034212" cy="2424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random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库的使用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8200" y="2125345"/>
            <a:ext cx="533463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编程练习</a:t>
            </a:r>
            <a:r>
              <a:rPr lang="en-US" altLang="zh-CN" sz="2000" dirty="0"/>
              <a:t>2</a:t>
            </a:r>
            <a:r>
              <a:rPr lang="zh-CN" altLang="en-US" sz="2000" dirty="0"/>
              <a:t>：</a:t>
            </a:r>
            <a:r>
              <a:rPr lang="zh-CN" altLang="en-US" sz="2000" dirty="0">
                <a:solidFill>
                  <a:srgbClr val="FF0000"/>
                </a:solidFill>
              </a:rPr>
              <a:t>产生随机小数</a:t>
            </a:r>
            <a:r>
              <a:rPr lang="en-US" altLang="zh-CN" sz="2000" dirty="0">
                <a:solidFill>
                  <a:srgbClr val="FF0000"/>
                </a:solidFill>
              </a:rPr>
              <a:t>random</a:t>
            </a:r>
            <a:r>
              <a:rPr lang="zh-CN" altLang="en-US" sz="2000" dirty="0">
                <a:solidFill>
                  <a:srgbClr val="FF0000"/>
                </a:solidFill>
              </a:rPr>
              <a:t>函数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9994" y="2853491"/>
            <a:ext cx="292417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代码示例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93355" y="2853490"/>
            <a:ext cx="2305050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394" y="3623833"/>
            <a:ext cx="5619750" cy="19724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610" y="4076700"/>
            <a:ext cx="31623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10554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1.4 random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库编程综合练习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2833" y="1858899"/>
            <a:ext cx="10706333" cy="104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表</a:t>
            </a:r>
            <a:r>
              <a:rPr lang="en-US" altLang="zh-CN" sz="2200" dirty="0"/>
              <a:t>7-1</a:t>
            </a:r>
            <a:r>
              <a:rPr lang="zh-CN" altLang="en-US" sz="2200" dirty="0"/>
              <a:t>中所列的随机生成函数在编程中有着广泛的应用，可以用来生成整数、浮点数、奇数、偶数和字符串等。下面是一个综合应用的示例：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005" y="2926080"/>
            <a:ext cx="6523355" cy="37280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10554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1.4 random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库编程综合练习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8200" y="2181225"/>
            <a:ext cx="6938010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编程练习</a:t>
            </a:r>
            <a:r>
              <a:rPr lang="en-US" altLang="zh-CN" sz="2200" dirty="0"/>
              <a:t>3</a:t>
            </a:r>
            <a:r>
              <a:rPr lang="zh-CN" altLang="en-US" sz="2200" dirty="0"/>
              <a:t>：</a:t>
            </a:r>
            <a:r>
              <a:rPr lang="zh-CN" altLang="en-US" sz="2200" dirty="0">
                <a:solidFill>
                  <a:srgbClr val="FF0000"/>
                </a:solidFill>
              </a:rPr>
              <a:t>产生任意范围随机整数</a:t>
            </a:r>
            <a:r>
              <a:rPr lang="en-US" altLang="zh-CN" sz="2200" dirty="0">
                <a:solidFill>
                  <a:srgbClr val="FF0000"/>
                </a:solidFill>
              </a:rPr>
              <a:t>uniform</a:t>
            </a:r>
            <a:r>
              <a:rPr lang="zh-CN" altLang="en-US" sz="2200" dirty="0">
                <a:solidFill>
                  <a:srgbClr val="FF0000"/>
                </a:solidFill>
              </a:rPr>
              <a:t>函数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07105" y="3006513"/>
            <a:ext cx="2305050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代码示例</a:t>
            </a:r>
            <a:r>
              <a:rPr lang="zh-CN" altLang="en-US" dirty="0"/>
              <a:t>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29" y="3736852"/>
            <a:ext cx="6481762" cy="16698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822" y="4095750"/>
            <a:ext cx="2905125" cy="952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542655" y="3006724"/>
            <a:ext cx="246697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4572" y="3212340"/>
            <a:ext cx="5907803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猜数字游戏</a:t>
            </a:r>
            <a:endParaRPr kumimoji="0" lang="zh-CN" altLang="en-US" sz="4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83374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猜数字游戏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4375" y="2715260"/>
            <a:ext cx="7355840" cy="239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手机上有一款叫“</a:t>
            </a:r>
            <a:r>
              <a:rPr lang="en-US" altLang="zh-CN" sz="2000" dirty="0"/>
              <a:t>Bulls and Cows”</a:t>
            </a:r>
            <a:r>
              <a:rPr lang="zh-CN" altLang="en-US" sz="2000" dirty="0"/>
              <a:t>的猜数字小游戏，很多人把它当作一种益智类游戏在闲暇时间参与，有一定人气。通常由两个人玩，一方出数字，一方猜。也可以一个人和计算机玩，计算机随机出数字供玩家猜。猜数字游戏通常会设置猜测次数的上限，会记录玩家的成功率和用时，如</a:t>
            </a:r>
            <a:r>
              <a:rPr lang="zh-CN" sz="2000" dirty="0"/>
              <a:t>右图</a:t>
            </a:r>
            <a:r>
              <a:rPr lang="zh-CN" altLang="en-US" sz="2000" dirty="0"/>
              <a:t>所示。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206512" y="2134904"/>
            <a:ext cx="2400300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1. </a:t>
            </a:r>
            <a:r>
              <a:rPr lang="zh-CN" altLang="en-US" sz="2400" dirty="0">
                <a:solidFill>
                  <a:srgbClr val="FF0000"/>
                </a:solidFill>
              </a:rPr>
              <a:t>实践任务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504" y="1025053"/>
            <a:ext cx="3189945" cy="53276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猜数字游戏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74265" y="3173095"/>
            <a:ext cx="7586980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请利用随机数生成的方法，设计一个模拟猜数字的小游戏，计算机随机生成一个在</a:t>
            </a:r>
            <a:r>
              <a:rPr lang="en-US" altLang="zh-CN" sz="2200" dirty="0"/>
              <a:t>1~9</a:t>
            </a:r>
            <a:r>
              <a:rPr lang="zh-CN" altLang="en-US" sz="2200" dirty="0"/>
              <a:t>中的整数，供参与者去猜，猜对猜错都给出提示信息。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40213" y="2341091"/>
            <a:ext cx="2400300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</a:rPr>
              <a:t>实践任务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087" y="4561019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猜数字游戏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72615" y="2864485"/>
            <a:ext cx="8307705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使用</a:t>
            </a:r>
            <a:r>
              <a:rPr lang="en-US" altLang="zh-CN" sz="2200" dirty="0"/>
              <a:t>random</a:t>
            </a:r>
            <a:r>
              <a:rPr lang="zh-CN" altLang="en-US" sz="2200" dirty="0"/>
              <a:t>模块中的</a:t>
            </a:r>
            <a:r>
              <a:rPr lang="en-US" altLang="zh-CN" sz="2200" dirty="0" err="1"/>
              <a:t>randint</a:t>
            </a:r>
            <a:r>
              <a:rPr lang="zh-CN" altLang="en-US" sz="2200" dirty="0"/>
              <a:t>函数生成</a:t>
            </a:r>
            <a:r>
              <a:rPr lang="en-US" altLang="zh-CN" sz="2200" dirty="0"/>
              <a:t>1</a:t>
            </a:r>
            <a:r>
              <a:rPr lang="zh-CN" altLang="en-US" sz="2200" dirty="0"/>
              <a:t>到</a:t>
            </a:r>
            <a:r>
              <a:rPr lang="en-US" altLang="zh-CN" sz="2200" dirty="0"/>
              <a:t>9</a:t>
            </a:r>
            <a:r>
              <a:rPr lang="zh-CN" altLang="en-US" sz="2200" dirty="0"/>
              <a:t>的随机点数，并存储在一个变量中。使用</a:t>
            </a:r>
            <a:r>
              <a:rPr lang="en-US" altLang="zh-CN" sz="2200" dirty="0"/>
              <a:t>input()</a:t>
            </a:r>
            <a:r>
              <a:rPr lang="zh-CN" altLang="en-US" sz="2200" dirty="0"/>
              <a:t>语句来收集玩家的猜测，并存储在另一个变量中。使用</a:t>
            </a:r>
            <a:r>
              <a:rPr lang="en-US" altLang="zh-CN" sz="2200" dirty="0"/>
              <a:t>if</a:t>
            </a:r>
            <a:r>
              <a:rPr lang="zh-CN" altLang="en-US" sz="2200" dirty="0"/>
              <a:t>语句来比较两个变量的大小，如果两个变量相等，打印“你真厉害！”，如果不相等，打印“再来一次吧”。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44328" y="2083281"/>
            <a:ext cx="2400300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2.</a:t>
            </a:r>
            <a:r>
              <a:rPr lang="zh-CN" altLang="en-US" sz="2400" dirty="0">
                <a:solidFill>
                  <a:srgbClr val="FF0000"/>
                </a:solidFill>
              </a:rPr>
              <a:t>设计与分析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087" y="4561019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猜数字游戏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77010" y="2076142"/>
            <a:ext cx="2543175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4</a:t>
            </a:r>
            <a:r>
              <a:rPr lang="zh-CN" altLang="en-US" sz="2400" dirty="0">
                <a:solidFill>
                  <a:srgbClr val="FF0000"/>
                </a:solidFill>
              </a:rPr>
              <a:t>．运行结果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88143" y="2076296"/>
            <a:ext cx="2400300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3.Python </a:t>
            </a:r>
            <a:r>
              <a:rPr lang="zh-CN" altLang="en-US" sz="2400" dirty="0">
                <a:solidFill>
                  <a:srgbClr val="FF0000"/>
                </a:solidFill>
              </a:rPr>
              <a:t>编程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587" y="2912328"/>
            <a:ext cx="3902240" cy="34779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740" y="3659954"/>
            <a:ext cx="29718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67199" y="3121221"/>
            <a:ext cx="7724775" cy="61555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你是那个幸运的中奖人吗</a:t>
            </a:r>
            <a:r>
              <a:rPr lang="zh-CN" altLang="en-US" sz="40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？</a:t>
            </a:r>
            <a:endParaRPr kumimoji="0" lang="zh-CN" altLang="en-US" sz="4000" b="1" i="0" u="none" strike="noStrike" kern="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201" y="1938430"/>
            <a:ext cx="2143066" cy="29811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88872" y="3212340"/>
            <a:ext cx="68126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3</a:t>
            </a:r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. </a:t>
            </a:r>
            <a:r>
              <a:rPr lang="zh-CN" altLang="en-US" sz="48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思维拓展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54799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3.1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伪随机数与真随机数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6790" y="2344420"/>
            <a:ext cx="1054290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随机数和随机概率事件是不确定性的产物，其结果是不可预测的，产生前也不可预见。无论计算机产生的随机数看起来多么的“随机”，也不是真正意义上的随机数。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467" y="4611657"/>
            <a:ext cx="1780186" cy="21520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86790" y="3559810"/>
            <a:ext cx="10467975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计算机是按照一定算法产生随机数的，其结果是确定的、可预见的，应该成为伪随机数。一个随机数是否是真正意义上的随机数，是不能判断的。如果存在一种判断随机数的方法，那么这个随机数就有确定性，就不是随机数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梅森伪随机数产生方法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42010" y="2153920"/>
            <a:ext cx="1090358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梅森旋转算法</a:t>
            </a:r>
            <a:r>
              <a:rPr lang="zh-CN" altLang="en-US" sz="2200" dirty="0"/>
              <a:t>（ </a:t>
            </a:r>
            <a:r>
              <a:rPr lang="en-US" altLang="zh-CN" sz="2200" dirty="0"/>
              <a:t>Mersenne twister</a:t>
            </a:r>
            <a:r>
              <a:rPr lang="zh-CN" altLang="en-US" sz="2200" dirty="0"/>
              <a:t>）是一个伪随机数发生算法。由松本真和西村拓士在</a:t>
            </a:r>
            <a:r>
              <a:rPr lang="en-US" altLang="zh-CN" sz="2200" dirty="0"/>
              <a:t>1997</a:t>
            </a:r>
            <a:r>
              <a:rPr lang="zh-CN" altLang="en-US" sz="2200" dirty="0"/>
              <a:t>年开发，基于有限二进制字段上的矩阵线性递归。可以快速产生高质量的伪随机数。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80160" y="3368675"/>
            <a:ext cx="963104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梅森旋转算法是</a:t>
            </a:r>
            <a:r>
              <a:rPr lang="en-US" altLang="zh-CN" sz="2000" dirty="0"/>
              <a:t>R</a:t>
            </a:r>
            <a:r>
              <a:rPr lang="zh-CN" altLang="en-US" sz="2000" dirty="0"/>
              <a:t>、 </a:t>
            </a:r>
            <a:r>
              <a:rPr lang="en-US" altLang="zh-CN" sz="2000" dirty="0"/>
              <a:t>Python</a:t>
            </a:r>
            <a:r>
              <a:rPr lang="zh-CN" altLang="en-US" sz="2000" dirty="0"/>
              <a:t>、 </a:t>
            </a:r>
            <a:r>
              <a:rPr lang="en-US" altLang="zh-CN" sz="2000" dirty="0"/>
              <a:t>Ruby</a:t>
            </a:r>
            <a:r>
              <a:rPr lang="zh-CN" altLang="en-US" sz="2000" dirty="0"/>
              <a:t>、 </a:t>
            </a:r>
            <a:r>
              <a:rPr lang="en-US" altLang="zh-CN" sz="2000" dirty="0"/>
              <a:t>IDL</a:t>
            </a:r>
            <a:r>
              <a:rPr lang="zh-CN" altLang="en-US" sz="2000" dirty="0"/>
              <a:t>、 </a:t>
            </a:r>
            <a:r>
              <a:rPr lang="en-US" altLang="zh-CN" sz="2000" dirty="0"/>
              <a:t>Free Pascal</a:t>
            </a:r>
            <a:r>
              <a:rPr lang="zh-CN" altLang="en-US" sz="2000" dirty="0"/>
              <a:t>、 </a:t>
            </a:r>
            <a:r>
              <a:rPr lang="en-US" altLang="zh-CN" sz="2000" dirty="0"/>
              <a:t>PHP</a:t>
            </a:r>
            <a:r>
              <a:rPr lang="zh-CN" altLang="en-US" sz="2000" dirty="0"/>
              <a:t>、 </a:t>
            </a:r>
            <a:r>
              <a:rPr lang="en-US" altLang="zh-CN" sz="2000" dirty="0"/>
              <a:t>Maple</a:t>
            </a:r>
            <a:r>
              <a:rPr lang="zh-CN" altLang="en-US" sz="2000" dirty="0"/>
              <a:t>、 </a:t>
            </a:r>
            <a:r>
              <a:rPr lang="en-US" altLang="zh-CN" sz="2000" dirty="0" err="1"/>
              <a:t>Matlab</a:t>
            </a:r>
            <a:r>
              <a:rPr lang="zh-CN" altLang="en-US" sz="2000" dirty="0"/>
              <a:t>、 </a:t>
            </a:r>
            <a:r>
              <a:rPr lang="en-US" altLang="zh-CN" sz="2000" dirty="0"/>
              <a:t>GNU</a:t>
            </a:r>
            <a:r>
              <a:rPr lang="zh-CN" altLang="en-US" sz="2000" dirty="0"/>
              <a:t>编程语言的默认伪随机数产生器，整个伪随机数产生算法主要分为三个阶段：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257" y="4561223"/>
            <a:ext cx="1780186" cy="21520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05399" y="4560906"/>
            <a:ext cx="6096000" cy="1422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第一阶段：获得基础的梅森旋转链；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第二阶段：对于旋转链进行旋转算法；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第三阶段：对于旋转算法所得的结果进行处理</a:t>
            </a:r>
            <a:r>
              <a:rPr lang="zh-CN" altLang="en-US" dirty="0"/>
              <a:t>；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梅森伪随机数产生方法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537" y="4404378"/>
            <a:ext cx="1780186" cy="21520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0285" y="2240280"/>
            <a:ext cx="10751185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算法实现的过程中，使用了梅森素数作为参数，故此得名。梅森素数很稀少，迄今才发现</a:t>
            </a:r>
            <a:r>
              <a:rPr lang="en-US" altLang="zh-CN" sz="2000" dirty="0"/>
              <a:t>51</a:t>
            </a:r>
            <a:r>
              <a:rPr lang="zh-CN" altLang="en-US" sz="2000" dirty="0"/>
              <a:t>个，但梅森素数多数都是数值很大的素数。数值越大意味着成为素数的概率就越低。这样的大素数特别适合做加密密钥、随机数产生器。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12340" y="3922395"/>
            <a:ext cx="65062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基于梅森大素数设计的伪随机数生成算法，优点是周期非常长，均等分布，生成的伪随机数质量高，速度特别快。缺点是空间成本大，最初的版本需要 </a:t>
            </a:r>
            <a:r>
              <a:rPr lang="en-US" altLang="zh-CN" sz="2000" dirty="0"/>
              <a:t>2.5kB</a:t>
            </a:r>
            <a:r>
              <a:rPr lang="zh-CN" altLang="en-US" sz="2000" dirty="0"/>
              <a:t>缓存空间，精简版本也需要</a:t>
            </a:r>
            <a:r>
              <a:rPr lang="en-US" altLang="zh-CN" sz="2000" dirty="0"/>
              <a:t>127 bits</a:t>
            </a:r>
            <a:r>
              <a:rPr lang="zh-CN" altLang="en-US" sz="2000" dirty="0"/>
              <a:t>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随机事件与概率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3730" y="2045327"/>
            <a:ext cx="33502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1</a:t>
            </a:r>
            <a:r>
              <a:rPr lang="zh-CN" altLang="en-US" sz="2200" dirty="0">
                <a:solidFill>
                  <a:srgbClr val="FF0000"/>
                </a:solidFill>
              </a:rPr>
              <a:t>）随机事件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57605" y="2759075"/>
            <a:ext cx="1025271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为了研究随机现象，就要进行实验或对随机现象进行观察。这种实验或观察的过程称为随机试验，它具有下面两个特征：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28545" y="4024630"/>
            <a:ext cx="7693025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1.</a:t>
            </a:r>
            <a:r>
              <a:rPr lang="zh-CN" altLang="en-US" sz="2000" dirty="0"/>
              <a:t>可以在完全相同的条件下重复进行；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2.</a:t>
            </a:r>
            <a:r>
              <a:rPr lang="zh-CN" altLang="en-US" sz="2000" dirty="0"/>
              <a:t>试验会出现哪些可能的结果在试验前是已知的，但每次试验究竟会出现哪一个结果在试验前是无法准确预知的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642" y="431852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随机事件与概率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63305" y="2298692"/>
            <a:ext cx="33502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1</a:t>
            </a:r>
            <a:r>
              <a:rPr lang="zh-CN" altLang="en-US" sz="2200" dirty="0">
                <a:solidFill>
                  <a:srgbClr val="FF0000"/>
                </a:solidFill>
              </a:rPr>
              <a:t>）随机事件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64360" y="3180715"/>
            <a:ext cx="7906385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在随机试验中可能发生也可能不发生的事件称为随机事件。</a:t>
            </a:r>
          </a:p>
          <a:p>
            <a:pPr>
              <a:lnSpc>
                <a:spcPct val="150000"/>
              </a:lnSpc>
            </a:pPr>
            <a:r>
              <a:rPr lang="zh-CN" altLang="en-US" sz="2200" dirty="0"/>
              <a:t>作为极端情况，把每次试验中都必然出现的事件称为</a:t>
            </a:r>
            <a:r>
              <a:rPr lang="zh-CN" altLang="en-US" sz="2200" dirty="0">
                <a:solidFill>
                  <a:srgbClr val="FF0000"/>
                </a:solidFill>
              </a:rPr>
              <a:t>必然事件</a:t>
            </a:r>
            <a:r>
              <a:rPr lang="zh-CN" altLang="en-US" sz="2200" dirty="0"/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200" dirty="0"/>
              <a:t>把每次试验中都不可能发生的事件称为</a:t>
            </a:r>
            <a:r>
              <a:rPr lang="zh-CN" altLang="en-US" sz="2200" dirty="0">
                <a:solidFill>
                  <a:srgbClr val="FF0000"/>
                </a:solidFill>
              </a:rPr>
              <a:t>不可能事件。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947" y="4378852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随机事件与概率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62340" y="2167882"/>
            <a:ext cx="33502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2</a:t>
            </a:r>
            <a:r>
              <a:rPr lang="zh-CN" altLang="en-US" sz="2200" dirty="0">
                <a:solidFill>
                  <a:srgbClr val="FF0000"/>
                </a:solidFill>
              </a:rPr>
              <a:t>）概率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80515" y="2864485"/>
            <a:ext cx="963930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研究随机试验，不仅需要分析它在一定条件下可能产生的各种结果，而且还要分析各种结果发生的可能性大小。实验表明，随着试验次数的增加，事件发生的频率总在某个介于</a:t>
            </a:r>
            <a:r>
              <a:rPr lang="en-US" altLang="zh-CN" sz="2200" dirty="0"/>
              <a:t>0</a:t>
            </a:r>
            <a:r>
              <a:rPr lang="zh-CN" altLang="en-US" sz="2200" dirty="0"/>
              <a:t>与</a:t>
            </a:r>
            <a:r>
              <a:rPr lang="en-US" altLang="zh-CN" sz="2200" dirty="0"/>
              <a:t>1</a:t>
            </a:r>
            <a:r>
              <a:rPr lang="zh-CN" altLang="en-US" sz="2200" dirty="0"/>
              <a:t>之间的常数附近，而且摆动幅度很小。比如，不断重复地抛硬币，出现“正面向上”的频率总在</a:t>
            </a:r>
            <a:r>
              <a:rPr lang="en-US" altLang="zh-CN" sz="2200" dirty="0"/>
              <a:t>0.5</a:t>
            </a:r>
            <a:r>
              <a:rPr lang="zh-CN" altLang="en-US" sz="2200" dirty="0"/>
              <a:t>附近。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767" y="4552842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3.3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随机事件与概率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6760" y="2037707"/>
            <a:ext cx="33502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（</a:t>
            </a:r>
            <a:r>
              <a:rPr lang="en-US" altLang="zh-CN" sz="2200" dirty="0">
                <a:solidFill>
                  <a:srgbClr val="FF0000"/>
                </a:solidFill>
              </a:rPr>
              <a:t>2</a:t>
            </a:r>
            <a:r>
              <a:rPr lang="zh-CN" altLang="en-US" sz="2200" dirty="0">
                <a:solidFill>
                  <a:srgbClr val="FF0000"/>
                </a:solidFill>
              </a:rPr>
              <a:t>）概率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40485" y="2744470"/>
            <a:ext cx="10456545" cy="263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在随机试验中，如果随着试验次数的增加，事件</a:t>
            </a:r>
            <a:r>
              <a:rPr lang="en-US" altLang="zh-CN" sz="2200" dirty="0"/>
              <a:t>A</a:t>
            </a:r>
            <a:r>
              <a:rPr lang="zh-CN" altLang="en-US" sz="2200" dirty="0"/>
              <a:t>出现的频率在某个常数</a:t>
            </a:r>
            <a:r>
              <a:rPr lang="en-US" altLang="zh-CN" sz="2200" dirty="0"/>
              <a:t>p</a:t>
            </a:r>
            <a:r>
              <a:rPr lang="zh-CN" altLang="en-US" sz="2200" dirty="0"/>
              <a:t>附近摆动并逐渐稳定于</a:t>
            </a:r>
            <a:r>
              <a:rPr lang="en-US" altLang="zh-CN" sz="2200" dirty="0"/>
              <a:t>p</a:t>
            </a:r>
            <a:r>
              <a:rPr lang="zh-CN" altLang="en-US" sz="2200" dirty="0"/>
              <a:t>，则称</a:t>
            </a:r>
            <a:r>
              <a:rPr lang="en-US" altLang="zh-CN" sz="2200" dirty="0"/>
              <a:t>p</a:t>
            </a:r>
            <a:r>
              <a:rPr lang="zh-CN" altLang="en-US" sz="2200" dirty="0"/>
              <a:t>为事件</a:t>
            </a:r>
            <a:r>
              <a:rPr lang="en-US" altLang="zh-CN" sz="2200" dirty="0"/>
              <a:t>A</a:t>
            </a:r>
            <a:r>
              <a:rPr lang="zh-CN" altLang="en-US" sz="2200" dirty="0"/>
              <a:t>的概率，记为</a:t>
            </a:r>
            <a:r>
              <a:rPr lang="en-US" altLang="zh-CN" sz="2200" dirty="0"/>
              <a:t>P(A) = p</a:t>
            </a:r>
            <a:r>
              <a:rPr lang="zh-CN" altLang="en-US" sz="2200" dirty="0"/>
              <a:t>。概率具有如下的性质：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200" dirty="0"/>
              <a:t> </a:t>
            </a:r>
            <a:r>
              <a:rPr lang="en-US" altLang="zh-CN" sz="2200" dirty="0"/>
              <a:t>0≤ P(A)≤ 1</a:t>
            </a:r>
            <a:r>
              <a:rPr lang="zh-CN" altLang="en-US" sz="2200" dirty="0"/>
              <a:t>。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200" dirty="0"/>
              <a:t>当事件</a:t>
            </a:r>
            <a:r>
              <a:rPr lang="en-US" altLang="zh-CN" sz="2200" dirty="0"/>
              <a:t>A</a:t>
            </a:r>
            <a:r>
              <a:rPr lang="zh-CN" altLang="en-US" sz="2200" dirty="0"/>
              <a:t>与</a:t>
            </a:r>
            <a:r>
              <a:rPr lang="en-US" altLang="zh-CN" sz="2200" dirty="0"/>
              <a:t>B</a:t>
            </a:r>
            <a:r>
              <a:rPr lang="zh-CN" altLang="en-US" sz="2200" dirty="0"/>
              <a:t>互不相容时，则有</a:t>
            </a:r>
            <a:r>
              <a:rPr lang="en-US" altLang="zh-CN" sz="2200" dirty="0"/>
              <a:t>P(A+B) = P(A) + P(B)</a:t>
            </a:r>
            <a:r>
              <a:rPr lang="zh-CN" altLang="en-US" sz="2200" dirty="0"/>
              <a:t>。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200" dirty="0"/>
              <a:t>必然事件的概率为</a:t>
            </a:r>
            <a:r>
              <a:rPr lang="en-US" altLang="zh-CN" sz="2200" dirty="0"/>
              <a:t>1</a:t>
            </a:r>
            <a:r>
              <a:rPr lang="zh-CN" altLang="en-US" sz="2200" dirty="0"/>
              <a:t>，不可能事件的概率为</a:t>
            </a:r>
            <a:r>
              <a:rPr lang="en-US" altLang="zh-CN" sz="2200" dirty="0"/>
              <a:t>0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657" y="4544587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544600" y="982137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小结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75996" y="2663907"/>
            <a:ext cx="4335649" cy="669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800" b="0" i="0" dirty="0">
                <a:solidFill>
                  <a:srgbClr val="242021"/>
                </a:solidFill>
                <a:effectLst/>
                <a:latin typeface="FZLANTY_XIANJW--GB1-0"/>
              </a:rPr>
              <a:t>随机数</a:t>
            </a:r>
            <a:endParaRPr lang="zh-CN" altLang="en-US" sz="28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41168" y="3456412"/>
            <a:ext cx="806612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随机数与伪随机数、</a:t>
            </a:r>
            <a:r>
              <a:rPr lang="en-US" altLang="zh-CN" sz="2200" dirty="0"/>
              <a:t>random</a:t>
            </a:r>
            <a:r>
              <a:rPr lang="zh-CN" altLang="en-US" sz="2200" dirty="0"/>
              <a:t>库及其使用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75996" y="4118817"/>
            <a:ext cx="6096000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/>
              <a:t>猜数字游戏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258850" y="929750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羊车门问题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935" y="1132066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75055" y="1954680"/>
            <a:ext cx="9530049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“羊车门问题”出自美国一家杂志主办的一次专栏节目，问题表述如下：台上有三扇关闭的门，只知道一扇门后面停有汽车，其余两扇门后面都是山羊。参赛者只能选择打开某一扇门，并会得到门后的礼物。在开启它之前，主持人会从另外两扇门中打开一扇门，露出门后的山羊。此时，允许参赛者更换自己的选择，如</a:t>
            </a:r>
            <a:r>
              <a:rPr lang="zh-CN" sz="2000" dirty="0"/>
              <a:t>下图</a:t>
            </a:r>
            <a:r>
              <a:rPr lang="zh-CN" altLang="en-US" sz="2000" dirty="0"/>
              <a:t>所示。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975" y="3959154"/>
            <a:ext cx="4953000" cy="2640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180015" y="2014078"/>
            <a:ext cx="4519804" cy="1048976"/>
            <a:chOff x="3920027" y="1008636"/>
            <a:chExt cx="3362664" cy="744699"/>
          </a:xfrm>
        </p:grpSpPr>
        <p:grpSp>
          <p:nvGrpSpPr>
            <p:cNvPr id="11" name="组合 1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3920027" y="1151945"/>
              <a:ext cx="3362664" cy="601390"/>
              <a:chOff x="1438990" y="1392789"/>
              <a:chExt cx="4483553" cy="801851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438990" y="1392789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随机数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643397" y="3105564"/>
            <a:ext cx="988629" cy="988629"/>
            <a:chOff x="3059832" y="3339719"/>
            <a:chExt cx="3607562" cy="3607562"/>
          </a:xfrm>
        </p:grpSpPr>
        <p:sp>
          <p:nvSpPr>
            <p:cNvPr id="35" name="椭圆 34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88218" y="4385767"/>
            <a:ext cx="988629" cy="988629"/>
            <a:chOff x="3059832" y="3339719"/>
            <a:chExt cx="3607562" cy="3607562"/>
          </a:xfrm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9031208" y="957655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7594" r="40124" b="12128"/>
          <a:stretch>
            <a:fillRect/>
          </a:stretch>
        </p:blipFill>
        <p:spPr>
          <a:xfrm flipH="1">
            <a:off x="669435" y="1441084"/>
            <a:ext cx="3275836" cy="455132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61392" y="3360199"/>
            <a:ext cx="4538429" cy="1046682"/>
            <a:chOff x="5513840" y="3616828"/>
            <a:chExt cx="4538429" cy="1046682"/>
          </a:xfrm>
        </p:grpSpPr>
        <p:grpSp>
          <p:nvGrpSpPr>
            <p:cNvPr id="19" name="组合 18"/>
            <p:cNvGrpSpPr/>
            <p:nvPr/>
          </p:nvGrpSpPr>
          <p:grpSpPr>
            <a:xfrm>
              <a:off x="5513840" y="3674882"/>
              <a:ext cx="1015440" cy="988628"/>
              <a:chOff x="3954436" y="1846512"/>
              <a:chExt cx="761580" cy="74147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974544" y="1846512"/>
                <a:ext cx="741472" cy="741472"/>
                <a:chOff x="3059832" y="3339719"/>
                <a:chExt cx="3607562" cy="3607562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3059832" y="3339719"/>
                  <a:ext cx="3607562" cy="3607562"/>
                </a:xfrm>
                <a:prstGeom prst="ellipse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同心圆 69"/>
                <p:cNvSpPr/>
                <p:nvPr/>
              </p:nvSpPr>
              <p:spPr>
                <a:xfrm>
                  <a:off x="3168202" y="3448089"/>
                  <a:ext cx="3390826" cy="3390826"/>
                </a:xfrm>
                <a:prstGeom prst="donut">
                  <a:avLst>
                    <a:gd name="adj" fmla="val 4879"/>
                  </a:avLst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TextBox 11"/>
              <p:cNvSpPr txBox="1"/>
              <p:nvPr/>
            </p:nvSpPr>
            <p:spPr>
              <a:xfrm>
                <a:off x="3954436" y="2008870"/>
                <a:ext cx="623933" cy="563660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</a:p>
            </p:txBody>
          </p:sp>
        </p:grpSp>
        <p:sp>
          <p:nvSpPr>
            <p:cNvPr id="2" name="TextBox 8"/>
            <p:cNvSpPr txBox="1"/>
            <p:nvPr/>
          </p:nvSpPr>
          <p:spPr>
            <a:xfrm>
              <a:off x="6089696" y="3616828"/>
              <a:ext cx="3962573" cy="822958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rmAutofit/>
            </a:bodyPr>
            <a:lstStyle/>
            <a:p>
              <a:pPr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猜数字游戏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17901" y="4555447"/>
            <a:ext cx="4575125" cy="1067958"/>
            <a:chOff x="3878870" y="1008636"/>
            <a:chExt cx="3403822" cy="758175"/>
          </a:xfrm>
        </p:grpSpPr>
        <p:grpSp>
          <p:nvGrpSpPr>
            <p:cNvPr id="25" name="组合 24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5"/>
            <p:cNvGrpSpPr/>
            <p:nvPr/>
          </p:nvGrpSpPr>
          <p:grpSpPr>
            <a:xfrm>
              <a:off x="3878870" y="1165421"/>
              <a:ext cx="3403822" cy="601390"/>
              <a:chOff x="1384114" y="1410757"/>
              <a:chExt cx="4538429" cy="801851"/>
            </a:xfrm>
          </p:grpSpPr>
          <p:sp>
            <p:nvSpPr>
              <p:cNvPr id="30" name="TextBox 6"/>
              <p:cNvSpPr txBox="1"/>
              <p:nvPr/>
            </p:nvSpPr>
            <p:spPr>
              <a:xfrm>
                <a:off x="1384114" y="1410757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31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思维拓展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1001516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课后作业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12645" y="3086735"/>
            <a:ext cx="8161655" cy="11068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请通过</a:t>
            </a:r>
            <a:r>
              <a:rPr lang="en-US" altLang="zh-CN" sz="2200" b="0" i="0" dirty="0">
                <a:solidFill>
                  <a:srgbClr val="242021"/>
                </a:solidFill>
                <a:effectLst/>
                <a:latin typeface="FZLANTY_XIANJW--GB1-0"/>
              </a:rPr>
              <a:t>Python</a:t>
            </a:r>
            <a:r>
              <a:rPr lang="zh-CN" altLang="en-US" sz="2200" b="0" i="0" dirty="0">
                <a:solidFill>
                  <a:srgbClr val="242021"/>
                </a:solidFill>
                <a:effectLst/>
                <a:latin typeface="FZLANTY_XIANJW--GB1-0"/>
              </a:rPr>
              <a:t>编程计算每种情况下猜中汽车的概率，然后利用随机函数模拟批量随机事件的产生，编写程序验证所得出的结论。</a:t>
            </a:r>
            <a:endParaRPr lang="zh-CN" altLang="en-US" sz="22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536" y="824322"/>
            <a:ext cx="1061027" cy="20486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813" y="3182662"/>
            <a:ext cx="721747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1. </a:t>
            </a:r>
            <a:r>
              <a:rPr lang="zh-CN" altLang="en-US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随机数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35051" y="1459891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随机数与伪随机数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3469" y="1991987"/>
            <a:ext cx="10764181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人们把在随机试验中，可能出现也可能不出现，而在大量重复试验中具有某种规律性的事件叫作</a:t>
            </a:r>
            <a:r>
              <a:rPr lang="zh-CN" altLang="en-US" sz="2000" dirty="0">
                <a:solidFill>
                  <a:srgbClr val="FF0000"/>
                </a:solidFill>
              </a:rPr>
              <a:t>随机事件</a:t>
            </a:r>
            <a:r>
              <a:rPr lang="zh-CN" altLang="en-US" sz="2000" dirty="0"/>
              <a:t>。例如，在抛掷一枚硬币的试验中，“正面向上”是一个随机事件，“反面向上”是另一个随机事件。尽管能事先预测随机试验的所有可能结果，但是在进行一次试验之前不能确定哪一个结果会出现。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13765" y="3971925"/>
            <a:ext cx="1076388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随机数</a:t>
            </a:r>
            <a:r>
              <a:rPr lang="zh-CN" altLang="en-US" sz="2000" dirty="0"/>
              <a:t>是随机事件的结果，是不确定性的产物。也就是说，随机数产生之前不可预测，产生的结果不可预测，随机事件中产生的后面那个数与前面那个数毫无关系。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13765" y="5124450"/>
            <a:ext cx="1067689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计算机产生的随机数是根据某一算法产生的，属于模拟随机数，具有类似随机数的性质，但并不是真正的随机数，也称为</a:t>
            </a:r>
            <a:r>
              <a:rPr lang="zh-CN" altLang="en-US" sz="2000" dirty="0">
                <a:solidFill>
                  <a:srgbClr val="FF0000"/>
                </a:solidFill>
              </a:rPr>
              <a:t>伪随机数。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random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库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3540" y="2827020"/>
            <a:ext cx="380492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表</a:t>
            </a:r>
            <a:r>
              <a:rPr lang="en-US" altLang="zh-CN" sz="1600" dirty="0"/>
              <a:t>7-1 random</a:t>
            </a:r>
            <a:r>
              <a:rPr lang="zh-CN" altLang="en-US" sz="1600" dirty="0"/>
              <a:t>库中随机生成函数一览表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13469" y="1812270"/>
            <a:ext cx="10630831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随机数在程序设计中十分有用， </a:t>
            </a:r>
            <a:r>
              <a:rPr lang="en-US" altLang="zh-CN" sz="2000" dirty="0"/>
              <a:t>Python</a:t>
            </a:r>
            <a:r>
              <a:rPr lang="zh-CN" altLang="en-US" sz="2000" dirty="0"/>
              <a:t>内置了</a:t>
            </a:r>
            <a:r>
              <a:rPr lang="en-US" altLang="zh-CN" sz="2000" dirty="0"/>
              <a:t>random</a:t>
            </a:r>
            <a:r>
              <a:rPr lang="zh-CN" altLang="en-US" sz="2000" dirty="0"/>
              <a:t>库用于产生各种需要的伪随机数。 </a:t>
            </a:r>
            <a:r>
              <a:rPr lang="en-US" altLang="zh-CN" sz="2000" dirty="0"/>
              <a:t>random</a:t>
            </a:r>
            <a:r>
              <a:rPr lang="zh-CN" altLang="en-US" sz="2000" dirty="0"/>
              <a:t>库中提供了一系列随机生成函数，常用的如表</a:t>
            </a:r>
            <a:r>
              <a:rPr lang="en-US" altLang="zh-CN" sz="2000" dirty="0"/>
              <a:t>7-1</a:t>
            </a:r>
            <a:r>
              <a:rPr lang="zh-CN" altLang="en-US" sz="2000" dirty="0"/>
              <a:t>所示。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67" y="3311681"/>
            <a:ext cx="5360794" cy="33457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random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库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6044" y="4765475"/>
            <a:ext cx="2479751" cy="45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随机数的生成过程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13765" y="1896110"/>
            <a:ext cx="10500360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表</a:t>
            </a:r>
            <a:r>
              <a:rPr lang="en-US" altLang="zh-CN" sz="2000" dirty="0"/>
              <a:t>7-1</a:t>
            </a:r>
            <a:r>
              <a:rPr lang="zh-CN" altLang="en-US" sz="2000" dirty="0"/>
              <a:t>所示的</a:t>
            </a:r>
            <a:r>
              <a:rPr lang="en-US" altLang="zh-CN" sz="2000" dirty="0"/>
              <a:t>random</a:t>
            </a:r>
            <a:r>
              <a:rPr lang="zh-CN" altLang="en-US" sz="2000" dirty="0"/>
              <a:t>库中，最基本的函数是</a:t>
            </a:r>
            <a:r>
              <a:rPr lang="en-US" altLang="zh-CN" sz="2000" dirty="0"/>
              <a:t>seed</a:t>
            </a:r>
            <a:r>
              <a:rPr lang="zh-CN" altLang="en-US" sz="2000" dirty="0"/>
              <a:t>和</a:t>
            </a:r>
            <a:r>
              <a:rPr lang="en-US" altLang="zh-CN" sz="2000" dirty="0"/>
              <a:t>random</a:t>
            </a:r>
            <a:r>
              <a:rPr lang="zh-CN" altLang="en-US" sz="2000" dirty="0"/>
              <a:t>函数，为了方便编程，扩展了</a:t>
            </a:r>
            <a:r>
              <a:rPr lang="en-US" altLang="zh-CN" sz="2000" dirty="0"/>
              <a:t>6</a:t>
            </a:r>
            <a:r>
              <a:rPr lang="zh-CN" altLang="en-US" sz="2000" dirty="0"/>
              <a:t>个随机数函数。需要注意的是，随机数产生与种子有关。例如，利用</a:t>
            </a:r>
            <a:r>
              <a:rPr lang="en-US" altLang="zh-CN" sz="2000" dirty="0"/>
              <a:t>seed(10)</a:t>
            </a:r>
            <a:r>
              <a:rPr lang="zh-CN" altLang="en-US" sz="2000" dirty="0"/>
              <a:t>设定种子，然后利用</a:t>
            </a:r>
            <a:r>
              <a:rPr lang="en-US" altLang="zh-CN" sz="2000" dirty="0"/>
              <a:t>random()</a:t>
            </a:r>
            <a:r>
              <a:rPr lang="zh-CN" altLang="en-US" sz="2000" dirty="0"/>
              <a:t>等函数每次产生一个随机数。此时，随机数的生成过程如图所示。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3053" t="3448" r="2095" b="3351"/>
          <a:stretch>
            <a:fillRect/>
          </a:stretch>
        </p:blipFill>
        <p:spPr>
          <a:xfrm>
            <a:off x="3676015" y="3375660"/>
            <a:ext cx="5728335" cy="32378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random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库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33229" y="2753220"/>
            <a:ext cx="1829731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代码示例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5835" y="2025650"/>
            <a:ext cx="5618480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编程练习</a:t>
            </a:r>
            <a:r>
              <a:rPr lang="en-US" altLang="zh-CN" sz="2200" dirty="0"/>
              <a:t>1</a:t>
            </a:r>
            <a:r>
              <a:rPr lang="zh-CN" altLang="en-US" sz="2200" dirty="0"/>
              <a:t>：</a:t>
            </a:r>
            <a:r>
              <a:rPr lang="zh-CN" altLang="en-US" sz="2200" dirty="0">
                <a:solidFill>
                  <a:srgbClr val="FF0000"/>
                </a:solidFill>
              </a:rPr>
              <a:t>产生随机整数</a:t>
            </a:r>
            <a:r>
              <a:rPr lang="en-US" altLang="zh-CN" sz="2200" dirty="0" err="1">
                <a:solidFill>
                  <a:srgbClr val="FF0000"/>
                </a:solidFill>
              </a:rPr>
              <a:t>randint</a:t>
            </a:r>
            <a:r>
              <a:rPr lang="zh-CN" altLang="en-US" sz="2200" dirty="0">
                <a:solidFill>
                  <a:srgbClr val="FF0000"/>
                </a:solidFill>
              </a:rPr>
              <a:t>函数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642984" y="2815628"/>
            <a:ext cx="200977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程序运行结果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404" y="3423602"/>
            <a:ext cx="6712218" cy="16678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985" y="3777575"/>
            <a:ext cx="1733550" cy="8096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65069" y="5397348"/>
            <a:ext cx="772477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说明：程序运行时产生的随机数为</a:t>
            </a:r>
            <a:r>
              <a:rPr lang="en-US" altLang="zh-CN" sz="2000" dirty="0"/>
              <a:t>3</a:t>
            </a:r>
            <a:r>
              <a:rPr lang="zh-CN" altLang="en-US" sz="2000" dirty="0"/>
              <a:t>，因此打印了三个点数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99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random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库的使用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2320" y="2075815"/>
            <a:ext cx="1096518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利用函数库编程是</a:t>
            </a:r>
            <a:r>
              <a:rPr lang="en-US" altLang="zh-CN" sz="2200" dirty="0"/>
              <a:t>Python</a:t>
            </a:r>
            <a:r>
              <a:rPr lang="zh-CN" altLang="en-US" sz="2200" dirty="0"/>
              <a:t>的特色，函数库使用前需要先引用。函数库的引用方法有多种，以</a:t>
            </a:r>
            <a:r>
              <a:rPr lang="en-US" altLang="zh-CN" sz="2200" dirty="0"/>
              <a:t>random</a:t>
            </a:r>
            <a:r>
              <a:rPr lang="zh-CN" altLang="en-US" sz="2200" dirty="0"/>
              <a:t>库为例，具体说明如下：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39800" y="3361788"/>
            <a:ext cx="186690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第一种方法：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365" y="3428071"/>
            <a:ext cx="2848040" cy="58476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21359" y="4221916"/>
            <a:ext cx="8296275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这种方式下，对</a:t>
            </a:r>
            <a:r>
              <a:rPr lang="en-US" altLang="zh-CN" sz="2000" dirty="0"/>
              <a:t>random</a:t>
            </a:r>
            <a:r>
              <a:rPr lang="zh-CN" altLang="en-US" sz="2000" dirty="0"/>
              <a:t>库中的函数采用</a:t>
            </a:r>
            <a:r>
              <a:rPr lang="en-US" altLang="zh-CN" sz="2000" dirty="0" err="1"/>
              <a:t>random.func</a:t>
            </a:r>
            <a:r>
              <a:rPr lang="en-US" altLang="zh-CN" sz="2000" dirty="0"/>
              <a:t>()</a:t>
            </a:r>
            <a:r>
              <a:rPr lang="zh-CN" altLang="en-US" sz="2000" dirty="0"/>
              <a:t>形式使用，例如：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121" y="4942450"/>
            <a:ext cx="3228975" cy="9334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121" y="5875853"/>
            <a:ext cx="3228975" cy="38380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6457" y="4262556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1686</Words>
  <Application>Microsoft Office PowerPoint</Application>
  <PresentationFormat>宽屏</PresentationFormat>
  <Paragraphs>128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FZLANTY_XIANJW--GB1-0</vt:lpstr>
      <vt:lpstr>等线</vt:lpstr>
      <vt:lpstr>方正卡通简体</vt:lpstr>
      <vt:lpstr>方正有猫在_GBK</vt:lpstr>
      <vt:lpstr>Arial</vt:lpstr>
      <vt:lpstr>Wingdings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lastModifiedBy>zhou yaya</cp:lastModifiedBy>
  <cp:revision>440</cp:revision>
  <dcterms:created xsi:type="dcterms:W3CDTF">2017-12-03T06:36:00Z</dcterms:created>
  <dcterms:modified xsi:type="dcterms:W3CDTF">2021-03-09T06:02:10Z</dcterms:modified>
  <cp:category>模板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