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458" r:id="rId6"/>
    <p:sldId id="459" r:id="rId7"/>
    <p:sldId id="460" r:id="rId8"/>
    <p:sldId id="461" r:id="rId9"/>
    <p:sldId id="457" r:id="rId10"/>
    <p:sldId id="433" r:id="rId11"/>
    <p:sldId id="312" r:id="rId12"/>
    <p:sldId id="264" r:id="rId13"/>
    <p:sldId id="456" r:id="rId14"/>
    <p:sldId id="455" r:id="rId15"/>
    <p:sldId id="434" r:id="rId16"/>
    <p:sldId id="435" r:id="rId17"/>
    <p:sldId id="436" r:id="rId18"/>
    <p:sldId id="396" r:id="rId19"/>
    <p:sldId id="439" r:id="rId20"/>
    <p:sldId id="417" r:id="rId21"/>
    <p:sldId id="364" r:id="rId22"/>
    <p:sldId id="443" r:id="rId23"/>
    <p:sldId id="444" r:id="rId24"/>
    <p:sldId id="394" r:id="rId25"/>
    <p:sldId id="299" r:id="rId26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91" d="100"/>
          <a:sy n="91" d="100"/>
        </p:scale>
        <p:origin x="56" y="244"/>
      </p:cViewPr>
      <p:guideLst>
        <p:guide orient="horz" pos="129"/>
        <p:guide orient="horz" pos="4210"/>
        <p:guide pos="230"/>
        <p:guide pos="7449"/>
        <p:guide orient="horz" pos="561"/>
        <p:guide orient="horz" pos="659"/>
        <p:guide orient="horz" pos="4017"/>
        <p:guide orient="horz" pos="38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3.xml"/><Relationship Id="rId32" Type="http://schemas.openxmlformats.org/officeDocument/2006/relationships/customXml" Target="../customXml/item1.xml"/><Relationship Id="rId31" Type="http://schemas.openxmlformats.org/officeDocument/2006/relationships/customXmlProps" Target="../customXml/itemProps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1" t="6925" r="18992" b="855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913572" y="208791"/>
            <a:ext cx="3185487" cy="3965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青少年人工智能编程水平测试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5" y="94871"/>
            <a:ext cx="624421" cy="6244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11113" y="1552354"/>
            <a:ext cx="3143054" cy="4084452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659697" y="2304349"/>
            <a:ext cx="6768917" cy="25279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第</a:t>
            </a:r>
            <a:r>
              <a:rPr lang="en-US" altLang="zh-CN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11</a:t>
            </a: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课</a:t>
            </a:r>
            <a:endParaRPr lang="zh-CN" altLang="en-US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几何图形问题</a:t>
            </a:r>
            <a:endParaRPr lang="zh-CN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4326" y="4556832"/>
            <a:ext cx="1782498" cy="2150076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72185" y="988695"/>
            <a:ext cx="2419985" cy="714998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36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任务分解</a:t>
            </a:r>
            <a:endParaRPr lang="zh-CN" altLang="en-US" sz="36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220" y="1703705"/>
            <a:ext cx="10426065" cy="37846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要制作一个计算圆面积和圆柱体体积的几何图形计算器，我们可以先进行任务的分解，然后进行逐步解决这些任务。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任务一：添加角色和背景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任务二：借助流程图理清</a:t>
            </a:r>
            <a:r>
              <a:rPr lang="zh-CN" altLang="en-US" sz="2000" dirty="0">
                <a:ea typeface="方正有猫在_GBK" panose="02000000000000000000" pitchFamily="2" charset="-122"/>
                <a:cs typeface="+mn-ea"/>
                <a:sym typeface="+mn-ea"/>
              </a:rPr>
              <a:t>几何图形计算器的</a:t>
            </a: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程序流程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任务三：实现按下左键圆半径值减少增加单位长度，按下右键圆半径值增加单位长度，当按下空格键时说出最终的半径值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4326" y="4556832"/>
            <a:ext cx="1782498" cy="2150076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72185" y="988695"/>
            <a:ext cx="2419985" cy="714998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36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任务分解</a:t>
            </a:r>
            <a:endParaRPr lang="zh-CN" altLang="en-US" sz="36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220" y="1703705"/>
            <a:ext cx="10426065" cy="1938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任务四：实现按下上键时圆柱体高度值减少增加单位长度，按下右键圆柱体高度值增加单位长度，当按下空格键时说出最终的高度值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任务五：实现当按下空格键时，角色圆说出圆面积和圆柱体体积值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9810" y="2433955"/>
            <a:ext cx="9878695" cy="166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首先我们来确定所需要的角色和背景：一个圆形角色，一个显示圆的直径或半径数值的角色和显示圆柱体高的角色，</a:t>
            </a:r>
            <a:r>
              <a:rPr lang="zh-CN" altLang="en-US" sz="2400" dirty="0">
                <a:solidFill>
                  <a:srgbClr val="FF0000"/>
                </a:solidFill>
                <a:sym typeface="+mn-lt"/>
              </a:rPr>
              <a:t>一个和角色颜色反差比较大的背景。</a:t>
            </a:r>
            <a:endParaRPr lang="zh-CN" altLang="en-US" sz="2400" dirty="0">
              <a:solidFill>
                <a:srgbClr val="FF0000"/>
              </a:solidFill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4326" y="4556832"/>
            <a:ext cx="1782498" cy="2150076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13765" y="990600"/>
            <a:ext cx="6924675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任务一：添加背景和角色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6669" y="2406756"/>
            <a:ext cx="10178903" cy="21475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然后，设计操作方法：用按键来控制半径、高、长、宽等角色的显示和所代表的数值，用空格键来确认输入内容，并计算结果。</a:t>
            </a:r>
            <a:endParaRPr lang="en-US" altLang="zh-CN" sz="2400" dirty="0"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FF0000"/>
              </a:solidFill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sym typeface="+mn-lt"/>
              </a:rPr>
              <a:t>先把各个角色绘制出来</a:t>
            </a:r>
            <a:endParaRPr lang="zh-CN" altLang="en-US" sz="2400" dirty="0">
              <a:solidFill>
                <a:srgbClr val="FF0000"/>
              </a:solidFill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4326" y="4556832"/>
            <a:ext cx="1782498" cy="2150076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13765" y="990600"/>
            <a:ext cx="6924675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任务一：添加背景和角色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469" y="2183217"/>
            <a:ext cx="5061188" cy="39375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100" y="2178408"/>
            <a:ext cx="5061189" cy="3942400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13765" y="990600"/>
            <a:ext cx="6924675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任务一：添加背景和角色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92140" y="6232525"/>
            <a:ext cx="109728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绘制角色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703" y="2189753"/>
            <a:ext cx="5144297" cy="40090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441" y="2189753"/>
            <a:ext cx="4940052" cy="3859619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13765" y="990600"/>
            <a:ext cx="6924675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任务一：添加背景和角色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92140" y="6232525"/>
            <a:ext cx="109728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绘制角色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555" y="2547530"/>
            <a:ext cx="10924111" cy="2676769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13765" y="990600"/>
            <a:ext cx="6924675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任务一：添加背景和角色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49595" y="5535930"/>
            <a:ext cx="109728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绘制背景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205" y="2766695"/>
            <a:ext cx="5297170" cy="166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接着我们根据设定的功能，将各个角色的流程图画出来。图形角色流程图，如图：</a:t>
            </a:r>
            <a:endParaRPr lang="zh-CN" altLang="en-US" sz="2400" dirty="0">
              <a:sym typeface="+mn-lt"/>
            </a:endParaRPr>
          </a:p>
        </p:txBody>
      </p:sp>
      <p:sp>
        <p:nvSpPr>
          <p:cNvPr id="9" name="矩形: 圆角 54"/>
          <p:cNvSpPr/>
          <p:nvPr/>
        </p:nvSpPr>
        <p:spPr>
          <a:xfrm>
            <a:off x="913765" y="990600"/>
            <a:ext cx="10607675" cy="578444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借助流程图理清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几何图形计算器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程序流程</a:t>
            </a:r>
            <a:endParaRPr lang="zh-CN" altLang="en-US" sz="28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ECB019B1-382A-4266-B25C-5B523AA43C14-1" descr="C:/Users/zm/AppData/Local/Temp/wpp.BsidKi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2605" y="1193165"/>
            <a:ext cx="3096260" cy="52787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9301" y="3306534"/>
            <a:ext cx="4944591" cy="488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圆形、圆柱体各参数角色流程图。</a:t>
            </a:r>
            <a:endParaRPr lang="zh-CN" altLang="en-US" sz="2400" dirty="0">
              <a:sym typeface="+mn-lt"/>
            </a:endParaRPr>
          </a:p>
        </p:txBody>
      </p:sp>
      <p:sp>
        <p:nvSpPr>
          <p:cNvPr id="9" name="矩形: 圆角 54"/>
          <p:cNvSpPr/>
          <p:nvPr/>
        </p:nvSpPr>
        <p:spPr>
          <a:xfrm>
            <a:off x="913765" y="990600"/>
            <a:ext cx="10607675" cy="578444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借助流程图理清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几何图形计算器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程序流程</a:t>
            </a:r>
            <a:endParaRPr lang="zh-CN" altLang="en-US" sz="28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ECB019B1-382A-4266-B25C-5B523AA43C14-2" descr="C:/Users/zm/AppData/Local/Temp/wpp.Fzmgbx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7935" y="1569085"/>
            <a:ext cx="4577080" cy="4455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8207" y="2641579"/>
            <a:ext cx="6159795" cy="110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根据流程图将各角色的脚本编写好。</a:t>
            </a:r>
            <a:endParaRPr lang="en-US" altLang="zh-CN" sz="2400" dirty="0"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我们先编写出半径圆角色的脚本</a:t>
            </a:r>
            <a:r>
              <a:rPr lang="en-US" altLang="zh-CN" sz="2400" dirty="0">
                <a:sym typeface="+mn-lt"/>
              </a:rPr>
              <a:t>;</a:t>
            </a:r>
            <a:endParaRPr lang="zh-CN" altLang="en-US" sz="2400" dirty="0">
              <a:sym typeface="+mn-lt"/>
            </a:endParaRPr>
          </a:p>
        </p:txBody>
      </p:sp>
      <p:sp>
        <p:nvSpPr>
          <p:cNvPr id="9" name="矩形: 圆角 54"/>
          <p:cNvSpPr/>
          <p:nvPr/>
        </p:nvSpPr>
        <p:spPr>
          <a:xfrm>
            <a:off x="792480" y="1047115"/>
            <a:ext cx="10607675" cy="78991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2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任务三：</a:t>
            </a:r>
            <a:r>
              <a:rPr lang="zh-CN" altLang="en-US" sz="2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实现按下左键圆半径值减少增加单位长度，按下右键圆半径值增加单位长度，当按下空格键时说出最终的半径值</a:t>
            </a:r>
            <a:endParaRPr lang="zh-CN" altLang="en-US" sz="2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2360" y="2026920"/>
            <a:ext cx="2146300" cy="38201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54"/>
          <p:cNvSpPr/>
          <p:nvPr/>
        </p:nvSpPr>
        <p:spPr>
          <a:xfrm>
            <a:off x="951768" y="862455"/>
            <a:ext cx="4496532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6568" y="1963537"/>
            <a:ext cx="10738863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运算类积木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用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绿色标记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20.1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165" y="2858982"/>
            <a:ext cx="3709987" cy="35829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0847" y="2899144"/>
            <a:ext cx="6394215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我们来编写显示圆柱体角色的脚本</a:t>
            </a:r>
            <a:r>
              <a:rPr lang="en-US" altLang="zh-CN" sz="2400" dirty="0">
                <a:sym typeface="+mn-lt"/>
              </a:rPr>
              <a:t>;</a:t>
            </a:r>
            <a:endParaRPr lang="zh-CN" altLang="en-US" sz="2400" dirty="0">
              <a:sym typeface="+mn-lt"/>
            </a:endParaRPr>
          </a:p>
        </p:txBody>
      </p:sp>
      <p:sp>
        <p:nvSpPr>
          <p:cNvPr id="9" name="矩形: 圆角 54"/>
          <p:cNvSpPr/>
          <p:nvPr/>
        </p:nvSpPr>
        <p:spPr>
          <a:xfrm>
            <a:off x="792480" y="1047115"/>
            <a:ext cx="10607675" cy="78293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2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任务四：</a:t>
            </a:r>
            <a:r>
              <a:rPr lang="zh-CN" altLang="en-US" sz="2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实现按下上键时圆柱体高度值减少增加单位长度，按下右键圆柱体高度值增加单位长度，当按下空格键时说出最终的高度值</a:t>
            </a:r>
            <a:endParaRPr lang="zh-CN" altLang="en-US" sz="2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8790" y="1981200"/>
            <a:ext cx="2360930" cy="39458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0847" y="2899144"/>
            <a:ext cx="6394215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ym typeface="+mn-lt"/>
              </a:rPr>
              <a:t>写出</a:t>
            </a:r>
            <a:r>
              <a:rPr lang="zh-CN" altLang="en-US" sz="2400" dirty="0">
                <a:sym typeface="+mn-lt"/>
              </a:rPr>
              <a:t>圆形角色</a:t>
            </a:r>
            <a:r>
              <a:rPr lang="zh-CN" altLang="en-US" sz="2400" dirty="0">
                <a:sym typeface="+mn-lt"/>
              </a:rPr>
              <a:t>的脚本</a:t>
            </a:r>
            <a:r>
              <a:rPr lang="en-US" altLang="zh-CN" sz="2400" dirty="0">
                <a:sym typeface="+mn-lt"/>
              </a:rPr>
              <a:t>;</a:t>
            </a:r>
            <a:endParaRPr lang="zh-CN" altLang="en-US" sz="2400" dirty="0">
              <a:sym typeface="+mn-lt"/>
            </a:endParaRPr>
          </a:p>
        </p:txBody>
      </p:sp>
      <p:sp>
        <p:nvSpPr>
          <p:cNvPr id="9" name="矩形: 圆角 54"/>
          <p:cNvSpPr/>
          <p:nvPr/>
        </p:nvSpPr>
        <p:spPr>
          <a:xfrm>
            <a:off x="792480" y="1047115"/>
            <a:ext cx="10607675" cy="78293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2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任务四：</a:t>
            </a:r>
            <a:r>
              <a:rPr lang="zh-CN" altLang="en-US" sz="2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实现按下上键时圆柱体高度值减少增加单位长度，按下右键圆柱体高度值增加单位长度，当按下空格键时说出最终的高度值</a:t>
            </a:r>
            <a:endParaRPr lang="zh-CN" altLang="en-US" sz="2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2330" y="1922145"/>
            <a:ext cx="3543300" cy="41154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55237" y="986873"/>
            <a:ext cx="7656372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小结与思考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5390" y="2609850"/>
            <a:ext cx="102044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zh-CN" altLang="en-US" sz="2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查查资料，如果使用直径计算圆的面积，应该怎样修改积木？</a:t>
            </a:r>
            <a:endParaRPr lang="zh-CN" altLang="en-US" sz="2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427243"/>
            <a:ext cx="7656372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5130" y="3490595"/>
            <a:ext cx="8416290" cy="607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给这个程序增加计算三角形面积和梯形面积的功能。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242021"/>
              </a:solidFill>
              <a:effectLst/>
              <a:uLnTx/>
              <a:uFillTx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1794" y="1233377"/>
            <a:ext cx="1061027" cy="2048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54"/>
          <p:cNvSpPr/>
          <p:nvPr/>
        </p:nvSpPr>
        <p:spPr>
          <a:xfrm>
            <a:off x="951768" y="862455"/>
            <a:ext cx="4496532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6568" y="1886702"/>
            <a:ext cx="10274807" cy="293490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运算类积木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包含了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数学运算积木、关系运算积木、逻辑运算积木、函数积木和字符串操作积木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计算器运算主要用到的数学运算积木，共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个，分别是加、减、乘、除（见图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20.2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7538" y="4935853"/>
            <a:ext cx="619125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54"/>
          <p:cNvSpPr/>
          <p:nvPr/>
        </p:nvSpPr>
        <p:spPr>
          <a:xfrm>
            <a:off x="951768" y="862455"/>
            <a:ext cx="4496532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8213" y="2186422"/>
            <a:ext cx="10274807" cy="293490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加、减、乘、除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这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个积木各包含了两个可以填写参数的位置。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这些位置不只可以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填写数值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，也可以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放置变量或者其他积木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把不是数值的积木嵌入参数位置，是无法计算的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除法运算的除数不能为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54"/>
          <p:cNvSpPr/>
          <p:nvPr/>
        </p:nvSpPr>
        <p:spPr>
          <a:xfrm>
            <a:off x="951768" y="862455"/>
            <a:ext cx="4496532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0703" y="1804152"/>
            <a:ext cx="10274807" cy="219624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将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数学运算积木和关系运算积木、逻辑运算积木组合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成判断条件；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和变量、外观、运动等类型的积木组合实现变量赋值；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由角色说出结果，控制角色运动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等（见图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20.4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3515" y="4163694"/>
            <a:ext cx="4869181" cy="2314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54"/>
          <p:cNvSpPr/>
          <p:nvPr/>
        </p:nvSpPr>
        <p:spPr>
          <a:xfrm>
            <a:off x="951768" y="862455"/>
            <a:ext cx="4496532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9135" y="1879600"/>
            <a:ext cx="10474960" cy="15684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数学运算积木是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遵循数学定律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的，如交换律、结合率等。因此，部分积木交换两个参数的位置结果不变（见图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20.7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20.8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9560" y="4059438"/>
            <a:ext cx="2705100" cy="1562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073" y="3837793"/>
            <a:ext cx="350520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61095" y="3121850"/>
            <a:ext cx="8031126" cy="61555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水池体积怎么计算？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5564" y="1846765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18421" y="2977277"/>
            <a:ext cx="8031126" cy="1231106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用圆的面积乘以这个水池的深度， 就是要挖掉土方的体积。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5564" y="1846765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50045" y="3203602"/>
            <a:ext cx="6245006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图形计算器绘制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134125" y="1164635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  <p:tag name="COMMONDATA" val="eyJoZGlkIjoiMmFjYWE3NTY0MDQ5MmMzNDY4ZjRhMmI2ZmQ5ZDg0OTIifQ==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Tg3NDEwMzI4MDY1IiwKCSJHcm91cElkIiA6ICIxNjczMTU2NDkiLAoJIkltYWdlIiA6ICJpVkJPUncwS0dnb0FBQUFOU1VoRVVnQUFBS2dBQUFCM0NBWUFBQUNYSXd0T0FBQUFDWEJJV1hNQUFBc1RBQUFMRXdFQW1wd1lBQUFJSEVsRVFWUjRuTzNkZTB3VTJ4MEg4Ty9zQXhFVlZCNUZZaVVsZ2hiQ3NzeWlGaDlKUmJGbzAwczBXcVBSS2o2SXBDWWxwaldOZjRqeGtSQmpqQ0VtK0lnMU5TWmVURTJRbWhyVGVBMFhkWDBnQ3dsS2lBWmliN2U3eWtQa3RiSzdNNmQvOUhKdnVkSmUxS3ZIR2IrZi8yWjJaczkzY240NXN6Tm5HQUFpSWlJaUlpSWlJaUlpSWlJaUlpSWlJaUlpSWlJaUlpSWlJaUlpSWlJaUlpSWlJaUlpSWlJaUlpSWlJaUlpSWlJaUlpSWlJaUlpSWlJaUlpSWlJbm9iaXV3QTcxdFNVbEpVZkh6OEw2eFc2MmNBZmlhRW1BNGdTbEVVaSt4c0g1b1FRZ0FZQVBBUEFGOEN1T1R4ZUw0QW9Fc045bitZdVVDVnJLeXN6WGE3L2REY3VYT241ZVhsd2VsMFl0cTBhWWlNaklURjhzblZKNFFRQ0FRQzhIcTl1SGZ2SHE1ZHU0YUhEeDgyNmJyKzI4Ykd4bHV5ODMweVpzNmNHYTJxYXMzV3JWdkZreWRQQkkxTzEzVlJXMXNyQ2dvS3drNm44M2V5KysyVGtKbVpPVVZWMWZxS2lncWg2N3JzR2pDRTd1NXVzWDc5ZWowN08vdVBzdnZQN095cXF2NzkxS2xUc3Z2Y2NIcDdlOFdxVmFzMFZWVlh5ZTVFMDFKVmRjL3UzYnRsOTdWaHRiZTNpOXpjM09kcGFXbHhzdnR5bUZWMmdCK0swK2xNalkrUHYzVDgrSEhMdUhIalpNY3hwTW1USnlNaUltSkNRME5Edk0vbnV5dzdEd0NZNWxMV1lyRWMycjU5dTNYU3BFbXlveGphbWpWckVCY1h0OEhoY1B4RWRoYkFKQVhxY0RobUpTVWxyVm0xaWorZjNsVmtaQ1EyYjk1c3QxcXRmNUNkQlRCSmdkcHN0cTByVjY3OEpPOXR2ZzhGQlFXd1dxMi9CbUNUbmNVTVBXcXpXcTJiQ3dzTFplY3dqU2xUcGtCVjFWaW4wL2xMMlZrTVg2Q3FxdWFrcDZmSHg4Ykd5bzVpS25sNWVWQVU1VFBaT1F4Zm9FS0luNnVxS2p1RzZjeVpNd2VLb3VUS3ptSDRBZ1d3S0RNelUzWUcwMGxPVG9iZGJrL0x5TWlZS0RPSDRRdFVVWlI1czJmUGxoM2pqV2lhaHJLeU11ajZ5SWVJQmdjSHNXL2ZQZ3dORFVsSzlpMnIxWXFVbEJTcnpXWnp5c3doL1NydFhjeWVQVHQyNHNTSnNZbUppVkxhcjY2dXhvRURCOGE4L1lNSER3QUFmcjhmZCsvZWZlMnV3L256NXpFME5JU1BaYUpoMXF4WmFHbHArU21BbTdLekdKTEw1Y3BjdTNhdHRLbEJYZGRGT0J3VzRYQllxS29xK3ZyNnZsa2ViZDB3dDlzdFNrcEtSbnlYMStzVml4Y3ZGbDZ2VjJpYUpvcUtpa1JIUjhlSFBxUVJUcDgrTFZSVlBTU3pqdzA5Z2dLSWk0bUprZGE0b2lpd1dyK2RMYlpZTENPV1IxdFhWRlNFUjQ4ZVFWRVVMRnk0RUlGQUFQZnYzOGYrL2Z1eFljTUdKQ1VsQVFBS0N3dHg1TWdSbEplWGY1aURHY1dFQ1JNQVFPcTh2S0VMVkFneFlmejQ4YkpqdkpHelo4K2lyS3dNOCtiTlEzNStQcFl0VzRiRGh3L2ovdjM3MERRTk4yN2NRRjlmSHdZR0J0RGIyNHVtcGlaa1pXVkp5Um9WRlFVQVVWSWEvNXFoQ3hSQWhOMXVsNTNoamJXMnRtTExsaTE0OXV3WmtwS1NzSFRwVXFTbXBtTDY5T21JaTR2RDFLbFRFUk1UZzVxYUdwdzVjd1lWRlJWU2NrWkdSZ0pBaEpUR3YyYm9BaFZDaERWTms5YSt5K1Vhc2J4bzBhTFh0dm52ZGNYRnhkaTRjU082dXJvd1k4WU1YTDkrSFdscGFjakp5VUZPVHM1cit5NWZ2aHhMbGl6NTRZT1BVU2dVZ2hBaUxDMEFERjZndXE2L0NnYUQwdG9mdmlvUEJvUEl6YzNGdlh2M1J2emVkTGxjcUt1ckd6NVZBZ0NhbXBvd2FkSWs5UGYzdysxMmYxUGtMcGNMQ1FrSkk3Ni9wNmNIYnJmN0F4eko2QVlIQjZFb2l0UjdYb1l1VUl2RjB2M3k1VXZaTWREUjBZSG82T2pYTHBCR2s1V1ZoUlVyVm1EVHBrM283KzlIYVdrcEFDQWlJZ0pYcjE0ZHNXMXVydHlKbk1IQlFRZ2h1bVZtTVBTTitsQW85S3l6czFOMkROeTVjd2NaR1JsajNuN2J0bTFJVEV4RU1CaEVlM3Y3ZTB6MmJycTZ1cUFveWo5bFpqQjBnVFkzTjN1ZlAzOCsxTi9mTHkxRFcxc2JLaXNyc1c3ZHVqSHZVMTFkalo2ZUh1ellzUU1sSlNWb2EydDdqd25mM3VQSGo2SHJlcVBNRElZK3hRUFFoUkROcmEydHJ1OWVzSHdJbHk5Znh0R2pSMUZjWEl3RkN4YU1hWjhMRnk3ZzRzV0xPSG55SkJJU0V1QndPSkNTa29KUUtJU1A2WkZCSVFSYVcxc0ZBS2tGYW5oT3AvUG91WFBucE15MHVOMXUwZERROEQ4L1AzSGloQWdHZ3lQVzNiNTlXM1IyZHI2MmJXbHA2WmpXZlNpZG5aMGlPenZiSzd0L0RjL3BkQmJ1M0xsVFdrZWExZlhyMTRXcXFuK1YzYitHL2cwS0FLRlFxSzZob1NIODZ0VXIyVkZNNWViTm13RHdoZXdjaGkvUWh3OGZkZ2NDZ2F0MWRYV3lvNWlHcG1tb3JhME5Cd0tCejJWbk1YeUJBb0FRNGs4MU5UV3lZNWhHZlgwOVhyeDRjYXVscGNVbk80dlJyK0lCQUkyTmpWZHNOdHRYVDU4Ky9YRnljckxzT0laWFZWVUZBQ2RrNXdCTU1vSUNDT3U2WG5iczJERWhPNGpSdGJTMG9MYTJ0dFhqOFZUSnpnS1k2TlUzUHArdk9SZ01ya3hQVC84UlI5RzNvMmthOXV6WkE1L1BWK0wzK3gvSnpnT1lad1FGL2pPSy91Ymd3WU9oam80TzJWa01xYXFxQ28yTmpYL3plRHgva1oxbG1HbEdVQUR3Ky8zKzZPam9mOVhYMS84cVB6OWYrVmordHNjSTd0NjlLL2J1M2VzRlVPRHorUVpsNXhsbXFnSUZBTC9mNzdIYjdkcnQyN2NYejU4L1grSEx4TDdmclZ1M3hLNWR1N3FEd2VCeWo4ZnpVVDBZWUxvQ0JRQy8zLy9sdUhIamZGZXVYRmthRXhOalQwMU41WHViUmpFd01JREt5a3FVbDVjLzFUUnR1Y2ZqYVpLZDZidk0vRThVNEhBNFp0bHN0b3I0K1BqODFhdFhLeTZYQ3pObXpNRGt5WlBIOU95bTJXaWFocDZlSHJTM3Q4UHRkdVBTcFV1aDN0N2VQMXNzbHQ4L2VQQkEvb08xb3pCMWdRN0x6czVPVnhSbEc0QmNJVVNLb2lpeE1Pblo0M3RvUW9ndUFFOEExSVpDb2NybTV1YXZaSWNpSWlJaUlpSWlJaUlpSWlJaUlpSWlJaUlpSWlJaUlpSWlJaUlpSWlJaUlpSWlJaUlpSWlJaStvVDlHLytHK2N1M3NWRG9BQUFBQUVsRlRrU3VRbUNDIiwKCSJUaGVtZSIgOiAiIiwKCSJUeXBlIiA6ICJmbG93IiwKCSJWZXJzaW9uIiA6ICIiCn0K"/>
    </extobj>
    <extobj name="ECB019B1-382A-4266-B25C-5B523AA43C14-2">
      <extobjdata type="ECB019B1-382A-4266-B25C-5B523AA43C14" data="ewoJIkZpbGVJZCIgOiAiMTg3NDEwNDEyNzczIiwKCSJHcm91cElkIiA6ICIxNjczMTU2NDkiLAoJIkltYWdlIiA6ICJpVkJPUncwS0dnb0FBQUFOU1VoRVVnQUFBSjBBQUFCdkNBWUFBQUQyZk1MRUFBQUFDWEJJV1hNQUFBc1RBQUFMRXdFQW1wd1lBQUFHOEVsRVFWUjRuTzNiWFV3VTZ4MEc4R2VXRTBBS2N2d29rSzN4QzFEcEpydk9MTUVTMFVRWHFYb0J4NHZHZUtJeGF3eUIza0RTbk9SNGJqQ2FOSlFhazZxSllrcTlrRWhEdkVCaXBURXhYaEJaaEFERmlva2lHSW1zZkptenVCL3NCelB2dVdnNU9RZ2Ftam83dTN1ZTM5M096dkIvWnQ4L096UHZ6QUpFUkVSRVJFUkVSRVJFUkVSRVJFUkVSRVJFUkVSRVJFUkVSRVJFUkVSRVJFUkVSRVJFUkVSRVJFUkVSRVJFUkVSRVJFUkVSRVJFUkVSRUJBQ1MwUUgwWXJGWTFxYWtwSHdONENzQU93RjhDU0RKMkZTNlV3RjhEK0F4Z0wrSFFxSFdvYUdoc01HWmxrakVwcE1VUmFsTVRVMzlzOFBoeUNncks0UEZZc0hxMWF1UmxKVFlQYWVxS21ablo5SGYzNC8yOW5ZOGV2Um9SRlhWcndjSEIzdU16cGJJdnBCbCthOU9wMU80M1c3eGM5ZmQzUzBjRHNlY0xNdUhqQjZZaENYTDhsOXFhbXBFSkJJeGVyeGp4c3VYTDhYZXZYczlWcXQxaTlIamszQjI3dHo1MVpFalI3UkFJR0QwT01lYysvZnZhNHFpOUNKR3ptbGpJc1QvS3k4dkx5VTlQZjBmalkyTlgyWmxaUmtkSitiazV1WktJeU1qNW1BdytPcnQyN2YvTWpxUHllZ0FuME42ZXZxSi9mdjNiOHJOelRVNlNzeHlPcDBRUW55REdMaDRUSVNtazVLU2tyNnJxcW95T2tkTUt5Z29RRkZSMGE5bFdYWVluU1h1bTg1cXRjcmJ0Mi9mc21uVEpxT2p4THlEQnc5Q2txVGZHWjBqN3B2T1pES1ZsNVNVR0IwakxoUVZGVUVJY2NEb0hJblFkSTVZYlRwVlZWRlhWd2ROMHhZdER3UUNPSHYyTEVLaFVGVHptTTFtWkdkbmI3RmFyWVplYlgxaFpQSFB3R1F5bWVUOC9IeGRpN1MxdGVIOCtmTXJYcit2cnc4QU1ERXhnY2VQSDhOa1d2eS8zZHpjakZBb2hKU1VsTSthY3lYeTgvTXhOVFdsQVBobjFJc25BcXZWdXFXOHZGejNlUzVOMDhUOC9MeVluNThYaXFJSXI5Zjc0K3ZsbGkxd3VWeWl1cnA2MGQ4YUh4OFgrL2J0RStQajQwSlZWZUYwT3NYMDlMVHUrN0RnOHVYTFFwYmxiNDBjdDdqK3BwTWs2WmRyMXF5SlJwMUY5MjFOSnRPUys3Z2ZMbk02blhqMjdCa2tTVUpKU1FubTV1YlEyOXVMYytmTzRmang0ekNielFDQWlvb0tYTGh3QWZYMTlicnZCd0NzVzdjT2tpVGxSS1hZUjhSMTA1bE1wdFZwYVdsR3gxaldqUnMzVUZkWGgxMjdkdUhBZ1FNb0t5dERRME1EZW50N29hb3FIajU4Q0svWEM3L2ZqL2Z2MzJOd2NCQTJtMDMzWEdscGFSQkNwT3RlNkJQaXV1bUVFT21yVnEweU9zWkhQWC8rSEtkT25jTGs1Q1RNWmpOS1MwdVJuNStQRFJzMllQMzY5Vmk3ZGkweU16UFIzdDZPcHFZbVhMcDBTZmRNcWFtcEFQQUwzUXQ5UWx3M25TUkpvVWdrb25zZHU5Mis2UFdlUFh1V3JQUFRaWldWbFRoeDRnVGV2WHVIalJzMzRzR0RCOWkyYlJzS0N3dFJXRmk0Wk50RGh3N0I0WWpPbk8xL1A2L29YalovSUs2YlR0TTBieUFRMEwzT3d0Vm9PQnhHY1hFeGVucDZGcDIvMmUxMmRIWjI0cWVIK3NIQlFXUmtaTURuODhIbGN2M1l1SGE3SFIvZUgvWjRQSEM1WExydkIvQ2Y2UnBKa254UktmWVI4ZDUwczE2dk4ycjFwcWVuVi93d3FNMW13K0hEaDNIeTVFbjRmRDdVMXRZQ0FKS1RrOUhSMGJGbzNlTGlZbDN5THNmcjlVSUk4WDNVQ2k0anJpZUhrNU9UUjk2OGVhTjlPUG1xbCs3dWJsZ3NsaFd2Zi9yMGFlVGs1Q0FjRHVQVnExYzZKbHU1a1pFUkFCZ3lNa05jTjExZlgxOGdHQXcrSHhzYjA3M1c2T2dvcmw2OWltUEhqcTE0bTdhMk5uZzhIbFJWVmFHNnVocWpvNk02Smx5WjRlRmhxS282WUdTR3VENjhBb0FRb210Z1lLQmc4K2JOdXRXNGMrY09MbDY4aU1yS1N1emV2WHRGMjdTMHRLQzF0UldOalkzSXlzcUMxV3JGMXExYkVZbEVVRkZSb1Z2V1QvSDcvWGo5K3JYM3laTW53NFlFU0JTeUxKZlgxTlRvT292dmNybEVmMy8vUjkrL2R1MmFDSWZEaTVaMWRYV0ptWm1aSmV2VzF0YXVhSmtlT2pzN2hhSW9kNDBlczdobnNWalNTMHBLNW9MQllGUUdMcDdWMTljTHU5MytlNlBITEs3UDZRQmdhR2pJNS9mN2I5MitmZHZvS0RITjUvUGg3dDI3QWEvWDIycDBscmh2T2dEUU5PMVB0MjdkVXVmbjU0Mk9FclB1M2JzSHY5L2Y4dUxGaXhtanN5VEVEM01tSnlmZlpXUmtiSllrU1Y1dXh2L256dVB4NE15Wk02SFoyZGxqVTFOVGhzN1JBUW55VFFjQWtVamtEMDFOVFdNREE0Yk9Cc1FjSVFRYUdockV6TXpNSDU4K2ZUcGlkSjZFWTdWYWQ1V1dsb2FHaDRlTlBtZVBDWnFtaVpzM2J3cEZVYm9RQTc4Q1c1QVFoOWNGazVPVDQ1bVptWDBkSFIwVk9UazV5WGw1ZVpDa21QbXNveW9ZRE9MS2xTdTRmdjM2djBPaFVObjA5UFNjMFprV0pPU0lLSXBTQU9Cdk8zYnMrTTNSbzBkaHM5bVFuWjI5OEZoUHdncUZRbkM3M2VqcDZVRnpjN1BtZHJ0YkppWW1LdDF1dC81UFJmd1BFckxwRnRoc3R0OG1KU1U1QVJRQytCV0FoTzQ2SVVRSXdKZ2tTWThBWE9udjcrOHpPaE1SRVJFUkVSRVJFUkVSRVJFUkVSRVJFUkVSRVJFUkVSRVJFUkVSRVJFUkVSRVJFUkVSeFkwZkFHQWFsU3prZ0U3cEFBQUFBRWxGVGtTdVFtQ0MiLAoJIlRoZW1lIiA6ICIiLAoJIlR5cGUiIDogImZsb3ciLAoJIlZlcnNpb24iIDogIiIKfQo="/>
    </extobj>
  </extobjs>
</s:customData>
</file>

<file path=customXml/itemProps2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WPS 演示</Application>
  <PresentationFormat>宽屏</PresentationFormat>
  <Paragraphs>98</Paragraphs>
  <Slides>23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方正有猫在_GBK</vt:lpstr>
      <vt:lpstr>方正卡通简体</vt:lpstr>
      <vt:lpstr>Times New Roman</vt:lpstr>
      <vt:lpstr>微软雅黑</vt:lpstr>
      <vt:lpstr>Arial Unicode MS</vt:lpstr>
      <vt:lpstr>等线</vt:lpstr>
      <vt:lpstr>FZLANTY_XIANJW--GB1-0</vt:lpstr>
      <vt:lpstr>Anonymous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木末</cp:lastModifiedBy>
  <cp:revision>278</cp:revision>
  <dcterms:created xsi:type="dcterms:W3CDTF">2017-12-03T06:36:00Z</dcterms:created>
  <dcterms:modified xsi:type="dcterms:W3CDTF">2022-08-21T09:27:15Z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7A9E8CA2A70142D49A8C6D7139893396</vt:lpwstr>
  </property>
</Properties>
</file>