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92" r:id="rId3"/>
    <p:sldId id="547" r:id="rId5"/>
    <p:sldId id="365" r:id="rId6"/>
    <p:sldId id="626" r:id="rId7"/>
    <p:sldId id="627" r:id="rId8"/>
    <p:sldId id="628" r:id="rId9"/>
    <p:sldId id="629" r:id="rId10"/>
    <p:sldId id="630" r:id="rId11"/>
    <p:sldId id="631" r:id="rId12"/>
    <p:sldId id="632" r:id="rId13"/>
    <p:sldId id="633" r:id="rId14"/>
    <p:sldId id="634" r:id="rId15"/>
    <p:sldId id="635" r:id="rId16"/>
    <p:sldId id="616" r:id="rId17"/>
    <p:sldId id="636" r:id="rId18"/>
    <p:sldId id="650" r:id="rId19"/>
    <p:sldId id="637" r:id="rId20"/>
    <p:sldId id="638" r:id="rId21"/>
    <p:sldId id="639" r:id="rId22"/>
    <p:sldId id="651" r:id="rId23"/>
    <p:sldId id="640" r:id="rId24"/>
    <p:sldId id="641" r:id="rId25"/>
    <p:sldId id="652" r:id="rId26"/>
    <p:sldId id="642" r:id="rId27"/>
    <p:sldId id="387" r:id="rId28"/>
    <p:sldId id="388" r:id="rId29"/>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ue shu" initials="X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9E17"/>
    <a:srgbClr val="00A9D0"/>
    <a:srgbClr val="44BE9B"/>
    <a:srgbClr val="F3F3F3"/>
    <a:srgbClr val="F7FCFE"/>
    <a:srgbClr val="FFFFFC"/>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18" autoAdjust="0"/>
  </p:normalViewPr>
  <p:slideViewPr>
    <p:cSldViewPr snapToGrid="0" showGuides="1">
      <p:cViewPr varScale="1">
        <p:scale>
          <a:sx n="67" d="100"/>
          <a:sy n="67" d="100"/>
        </p:scale>
        <p:origin x="564" y="44"/>
      </p:cViewPr>
      <p:guideLst>
        <p:guide orient="horz" pos="169"/>
        <p:guide orient="horz" pos="4150"/>
        <p:guide pos="248"/>
        <p:guide pos="7431"/>
        <p:guide orient="horz" pos="578"/>
        <p:guide orient="horz" pos="760"/>
        <p:guide orient="horz" pos="4008"/>
        <p:guide orient="horz" pos="3874"/>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gs" Target="tags/tag4.xml"/><Relationship Id="rId35" Type="http://schemas.openxmlformats.org/officeDocument/2006/relationships/customXml" Target="../customXml/item1.xml"/><Relationship Id="rId34" Type="http://schemas.openxmlformats.org/officeDocument/2006/relationships/customXmlProps" Target="../customXml/itemProps3.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修改；完成后关闭编辑母版即可。</a:t>
            </a:r>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1" y="-66675"/>
            <a:ext cx="12191998" cy="699134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4124" y="-24399"/>
            <a:ext cx="12183752" cy="6986621"/>
          </a:xfrm>
          <a:prstGeom prst="rect">
            <a:avLst/>
          </a:prstGeom>
        </p:spPr>
      </p:pic>
      <p:sp>
        <p:nvSpPr>
          <p:cNvPr id="3" name="矩形: 圆角 2"/>
          <p:cNvSpPr/>
          <p:nvPr userDrawn="1"/>
        </p:nvSpPr>
        <p:spPr>
          <a:xfrm>
            <a:off x="406399" y="391887"/>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4124" y="-24399"/>
            <a:ext cx="12183752" cy="6986621"/>
          </a:xfrm>
          <a:prstGeom prst="rect">
            <a:avLst/>
          </a:prstGeom>
        </p:spPr>
      </p:pic>
      <p:sp>
        <p:nvSpPr>
          <p:cNvPr id="3" name="矩形: 圆角 2"/>
          <p:cNvSpPr/>
          <p:nvPr userDrawn="1"/>
        </p:nvSpPr>
        <p:spPr>
          <a:xfrm>
            <a:off x="348343" y="391887"/>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4124" y="-24399"/>
            <a:ext cx="12183752" cy="6986621"/>
          </a:xfrm>
          <a:prstGeom prst="rect">
            <a:avLst/>
          </a:prstGeom>
        </p:spPr>
      </p:pic>
      <p:sp>
        <p:nvSpPr>
          <p:cNvPr id="3" name="矩形: 圆角 2"/>
          <p:cNvSpPr/>
          <p:nvPr userDrawn="1"/>
        </p:nvSpPr>
        <p:spPr>
          <a:xfrm>
            <a:off x="406399" y="391887"/>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页-1">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4124" y="-24399"/>
            <a:ext cx="12183752" cy="6986621"/>
          </a:xfrm>
          <a:prstGeom prst="rect">
            <a:avLst/>
          </a:prstGeom>
        </p:spPr>
      </p:pic>
      <p:sp>
        <p:nvSpPr>
          <p:cNvPr id="3" name="矩形: 圆角 2"/>
          <p:cNvSpPr/>
          <p:nvPr userDrawn="1"/>
        </p:nvSpPr>
        <p:spPr>
          <a:xfrm>
            <a:off x="406399" y="391887"/>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内页-1">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4124" y="-24399"/>
            <a:ext cx="12183752" cy="6986621"/>
          </a:xfrm>
          <a:prstGeom prst="rect">
            <a:avLst/>
          </a:prstGeom>
        </p:spPr>
      </p:pic>
      <p:sp>
        <p:nvSpPr>
          <p:cNvPr id="3" name="矩形: 圆角 2"/>
          <p:cNvSpPr/>
          <p:nvPr userDrawn="1"/>
        </p:nvSpPr>
        <p:spPr>
          <a:xfrm>
            <a:off x="406399" y="391887"/>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内页-1">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4124" y="-24399"/>
            <a:ext cx="12183752" cy="6986621"/>
          </a:xfrm>
          <a:prstGeom prst="rect">
            <a:avLst/>
          </a:prstGeom>
        </p:spPr>
      </p:pic>
      <p:sp>
        <p:nvSpPr>
          <p:cNvPr id="3" name="矩形: 圆角 2"/>
          <p:cNvSpPr/>
          <p:nvPr userDrawn="1"/>
        </p:nvSpPr>
        <p:spPr>
          <a:xfrm>
            <a:off x="406399" y="391887"/>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2.xml"/><Relationship Id="rId2" Type="http://schemas.openxmlformats.org/officeDocument/2006/relationships/image" Target="../media/image2.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4.xml"/><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4.xml"/><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4.xml"/><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4.xml"/><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4.xml"/><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4.xml"/><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4.xml"/><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4.xml"/><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4.xml"/><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4.xml"/><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4.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4.xml"/><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4.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_文本框 6"/>
          <p:cNvSpPr txBox="1"/>
          <p:nvPr>
            <p:custDataLst>
              <p:tags r:id="rId1"/>
            </p:custDataLst>
          </p:nvPr>
        </p:nvSpPr>
        <p:spPr>
          <a:xfrm>
            <a:off x="6432550" y="3251774"/>
            <a:ext cx="4416594" cy="1207831"/>
          </a:xfrm>
          <a:prstGeom prst="rect">
            <a:avLst/>
          </a:prstGeom>
          <a:noFill/>
        </p:spPr>
        <p:txBody>
          <a:bodyPr wrap="none" rtlCol="0" anchor="ctr">
            <a:spAutoFit/>
          </a:bodyPr>
          <a:lstStyle/>
          <a:p>
            <a:pPr>
              <a:lnSpc>
                <a:spcPct val="120000"/>
              </a:lnSpc>
            </a:pPr>
            <a:r>
              <a:rPr lang="zh-CN" altLang="en-US" sz="6600" dirty="0">
                <a:solidFill>
                  <a:schemeClr val="bg1"/>
                </a:solidFill>
                <a:effectLst>
                  <a:outerShdw blurRad="63500" sx="102000" sy="102000" algn="ctr" rotWithShape="0">
                    <a:prstClr val="black">
                      <a:alpha val="40000"/>
                    </a:prstClr>
                  </a:outerShdw>
                </a:effectLst>
                <a:latin typeface="方正有猫在_GBK" panose="02000000000000000000" pitchFamily="2" charset="-122"/>
                <a:ea typeface="方正有猫在_GBK" panose="02000000000000000000" pitchFamily="2" charset="-122"/>
              </a:rPr>
              <a:t>聪明的程序</a:t>
            </a:r>
            <a:endParaRPr lang="zh-CN" altLang="en-US" sz="6600" dirty="0">
              <a:solidFill>
                <a:schemeClr val="bg1"/>
              </a:solidFill>
              <a:effectLst>
                <a:outerShdw blurRad="63500" sx="102000" sy="102000" algn="ctr" rotWithShape="0">
                  <a:prstClr val="black">
                    <a:alpha val="40000"/>
                  </a:prstClr>
                </a:outerShdw>
              </a:effectLst>
              <a:latin typeface="方正有猫在_GBK" panose="02000000000000000000" pitchFamily="2" charset="-122"/>
              <a:ea typeface="方正有猫在_GBK" panose="02000000000000000000" pitchFamily="2" charset="-122"/>
            </a:endParaRPr>
          </a:p>
        </p:txBody>
      </p:sp>
      <p:pic>
        <p:nvPicPr>
          <p:cNvPr id="7" name="图片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137518" y="0"/>
            <a:ext cx="1983044" cy="1983044"/>
          </a:xfrm>
          <a:prstGeom prst="rect">
            <a:avLst/>
          </a:prstGeom>
        </p:spPr>
      </p:pic>
      <p:sp>
        <p:nvSpPr>
          <p:cNvPr id="4" name="PA_文本框 6"/>
          <p:cNvSpPr txBox="1"/>
          <p:nvPr>
            <p:custDataLst>
              <p:tags r:id="rId3"/>
            </p:custDataLst>
          </p:nvPr>
        </p:nvSpPr>
        <p:spPr>
          <a:xfrm>
            <a:off x="4265778" y="1219804"/>
            <a:ext cx="2697480" cy="1309370"/>
          </a:xfrm>
          <a:prstGeom prst="rect">
            <a:avLst/>
          </a:prstGeom>
          <a:noFill/>
        </p:spPr>
        <p:txBody>
          <a:bodyPr wrap="none" rtlCol="0" anchor="ctr">
            <a:spAutoFit/>
          </a:bodyPr>
          <a:lstStyle/>
          <a:p>
            <a:pPr>
              <a:lnSpc>
                <a:spcPct val="120000"/>
              </a:lnSpc>
            </a:pPr>
            <a:r>
              <a:rPr lang="zh-CN" altLang="en-US" sz="6600" dirty="0">
                <a:solidFill>
                  <a:schemeClr val="bg1"/>
                </a:solidFill>
                <a:effectLst>
                  <a:outerShdw blurRad="63500" sx="102000" sy="102000" algn="ctr" rotWithShape="0">
                    <a:prstClr val="black">
                      <a:alpha val="40000"/>
                    </a:prstClr>
                  </a:outerShdw>
                </a:effectLst>
                <a:latin typeface="方正有猫在_GBK" panose="02000000000000000000" pitchFamily="2" charset="-122"/>
                <a:ea typeface="方正有猫在_GBK" panose="02000000000000000000" pitchFamily="2" charset="-122"/>
              </a:rPr>
              <a:t>第七课</a:t>
            </a:r>
            <a:endParaRPr lang="en-US" altLang="zh-CN" sz="6600" dirty="0">
              <a:solidFill>
                <a:schemeClr val="bg1"/>
              </a:solidFill>
              <a:effectLst>
                <a:outerShdw blurRad="63500" sx="102000" sy="102000" algn="ctr" rotWithShape="0">
                  <a:prstClr val="black">
                    <a:alpha val="40000"/>
                  </a:prstClr>
                </a:outerShdw>
              </a:effectLst>
              <a:latin typeface="方正有猫在_GBK" panose="02000000000000000000" pitchFamily="2" charset="-122"/>
              <a:ea typeface="方正有猫在_GBK" panose="02000000000000000000"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圆角 54"/>
          <p:cNvSpPr/>
          <p:nvPr/>
        </p:nvSpPr>
        <p:spPr>
          <a:xfrm>
            <a:off x="951767" y="602740"/>
            <a:ext cx="8592283" cy="1101082"/>
          </a:xfrm>
          <a:prstGeom prst="roundRect">
            <a:avLst/>
          </a:prstGeom>
          <a:solidFill>
            <a:srgbClr val="00A9D0"/>
          </a:solidFill>
          <a:ln>
            <a:solidFill>
              <a:srgbClr val="E99E17"/>
            </a:solidFill>
          </a:ln>
        </p:spPr>
        <p:style>
          <a:lnRef idx="2">
            <a:schemeClr val="dk1"/>
          </a:lnRef>
          <a:fillRef idx="1">
            <a:schemeClr val="lt1"/>
          </a:fillRef>
          <a:effectRef idx="0">
            <a:schemeClr val="dk1"/>
          </a:effectRef>
          <a:fontRef idx="minor">
            <a:schemeClr val="dk1"/>
          </a:fontRef>
        </p:style>
        <p:txBody>
          <a:bodyPr wrap="square">
            <a:spAutoFit/>
          </a:bodyPr>
          <a:lstStyle/>
          <a:p>
            <a:pPr defTabSz="1245870">
              <a:defRPr/>
            </a:pPr>
            <a:r>
              <a:rPr lang="zh-CN" altLang="en-US" sz="5865" b="1" kern="0" spc="600" dirty="0">
                <a:solidFill>
                  <a:schemeClr val="bg1"/>
                </a:solidFill>
                <a:latin typeface="方正卡通简体" panose="02000000000000000000" pitchFamily="2" charset="-122"/>
                <a:ea typeface="方正卡通简体" panose="02000000000000000000" pitchFamily="2" charset="-122"/>
                <a:cs typeface="+mn-ea"/>
                <a:sym typeface="+mn-lt"/>
              </a:rPr>
              <a:t>颜色传感器的工作原理</a:t>
            </a:r>
            <a:endParaRPr lang="zh-CN" altLang="en-US" sz="5865" b="1" kern="0" spc="600" dirty="0">
              <a:solidFill>
                <a:schemeClr val="bg1"/>
              </a:solidFill>
              <a:latin typeface="方正卡通简体" panose="02000000000000000000" pitchFamily="2" charset="-122"/>
              <a:ea typeface="方正卡通简体" panose="02000000000000000000" pitchFamily="2" charset="-122"/>
              <a:cs typeface="+mn-ea"/>
              <a:sym typeface="+mn-lt"/>
            </a:endParaRPr>
          </a:p>
        </p:txBody>
      </p:sp>
      <p:pic>
        <p:nvPicPr>
          <p:cNvPr id="2" name="图片 1"/>
          <p:cNvPicPr>
            <a:picLocks noChangeAspect="1"/>
          </p:cNvPicPr>
          <p:nvPr/>
        </p:nvPicPr>
        <p:blipFill rotWithShape="1">
          <a:blip r:embed="rId1" cstate="screen">
            <a:extLst>
              <a:ext uri="{28A0092B-C50C-407E-A947-70E740481C1C}">
                <a14:useLocalDpi xmlns:a14="http://schemas.microsoft.com/office/drawing/2010/main" val="0"/>
              </a:ext>
            </a:extLst>
          </a:blip>
          <a:srcRect l="30726" t="17917" r="35918" b="12083"/>
          <a:stretch>
            <a:fillRect/>
          </a:stretch>
        </p:blipFill>
        <p:spPr>
          <a:xfrm flipH="1">
            <a:off x="9885045" y="4121785"/>
            <a:ext cx="1895475" cy="2281555"/>
          </a:xfrm>
          <a:prstGeom prst="rect">
            <a:avLst/>
          </a:prstGeom>
        </p:spPr>
      </p:pic>
      <p:pic>
        <p:nvPicPr>
          <p:cNvPr id="3" name="图片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5" y="0"/>
            <a:ext cx="790575" cy="790575"/>
          </a:xfrm>
          <a:prstGeom prst="rect">
            <a:avLst/>
          </a:prstGeom>
        </p:spPr>
      </p:pic>
      <p:pic>
        <p:nvPicPr>
          <p:cNvPr id="4" name="图片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4" y="6099632"/>
            <a:ext cx="790575" cy="790575"/>
          </a:xfrm>
          <a:prstGeom prst="rect">
            <a:avLst/>
          </a:prstGeom>
        </p:spPr>
      </p:pic>
      <p:pic>
        <p:nvPicPr>
          <p:cNvPr id="8" name="图片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 y="0"/>
            <a:ext cx="790575" cy="790575"/>
          </a:xfrm>
          <a:prstGeom prst="rect">
            <a:avLst/>
          </a:prstGeom>
        </p:spPr>
      </p:pic>
      <p:pic>
        <p:nvPicPr>
          <p:cNvPr id="10" name="图片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 y="6099632"/>
            <a:ext cx="790575" cy="790575"/>
          </a:xfrm>
          <a:prstGeom prst="rect">
            <a:avLst/>
          </a:prstGeom>
        </p:spPr>
      </p:pic>
      <p:sp>
        <p:nvSpPr>
          <p:cNvPr id="11" name="文本框 10"/>
          <p:cNvSpPr txBox="1"/>
          <p:nvPr/>
        </p:nvSpPr>
        <p:spPr>
          <a:xfrm>
            <a:off x="790732" y="2455797"/>
            <a:ext cx="11315224" cy="1457579"/>
          </a:xfrm>
          <a:prstGeom prst="rect">
            <a:avLst/>
          </a:prstGeom>
          <a:noFill/>
        </p:spPr>
        <p:txBody>
          <a:bodyPr wrap="square">
            <a:spAutoFit/>
          </a:bodyPr>
          <a:lstStyle/>
          <a:p>
            <a:pPr marL="342900" indent="-342900">
              <a:lnSpc>
                <a:spcPct val="200000"/>
              </a:lnSpc>
              <a:buClr>
                <a:srgbClr val="E99E17"/>
              </a:buClr>
              <a:buFont typeface="Wingdings" panose="05000000000000000000" pitchFamily="2" charset="2"/>
              <a:buChar char="Ø"/>
            </a:pPr>
            <a:r>
              <a:rPr lang="zh-CN" altLang="en-US" sz="2400" b="1" dirty="0">
                <a:solidFill>
                  <a:srgbClr val="FF0000"/>
                </a:solidFill>
                <a:ea typeface="方正有猫在_GBK" panose="02000000000000000000" pitchFamily="2" charset="-122"/>
                <a:cs typeface="+mn-ea"/>
              </a:rPr>
              <a:t>“碰到颜色”积木强调的是以角色为整体来考虑的</a:t>
            </a:r>
            <a:r>
              <a:rPr lang="zh-CN" altLang="en-US" sz="2400" dirty="0">
                <a:ea typeface="方正有猫在_GBK" panose="02000000000000000000" pitchFamily="2" charset="-122"/>
                <a:cs typeface="+mn-ea"/>
              </a:rPr>
              <a:t>；</a:t>
            </a:r>
            <a:endParaRPr lang="en-US" altLang="zh-CN" sz="2400" dirty="0">
              <a:ea typeface="方正有猫在_GBK" panose="02000000000000000000" pitchFamily="2" charset="-122"/>
              <a:cs typeface="+mn-ea"/>
            </a:endParaRPr>
          </a:p>
          <a:p>
            <a:pPr marL="342900" indent="-342900">
              <a:lnSpc>
                <a:spcPct val="200000"/>
              </a:lnSpc>
              <a:buClr>
                <a:srgbClr val="E99E17"/>
              </a:buClr>
              <a:buFont typeface="Wingdings" panose="05000000000000000000" pitchFamily="2" charset="2"/>
              <a:buChar char="Ø"/>
            </a:pPr>
            <a:r>
              <a:rPr lang="zh-CN" altLang="en-US" sz="2400" b="1" dirty="0">
                <a:solidFill>
                  <a:srgbClr val="FF0000"/>
                </a:solidFill>
                <a:ea typeface="方正有猫在_GBK" panose="02000000000000000000" pitchFamily="2" charset="-122"/>
                <a:cs typeface="+mn-ea"/>
              </a:rPr>
              <a:t>“颜色</a:t>
            </a:r>
            <a:r>
              <a:rPr lang="en-US" altLang="zh-CN" sz="2400" b="1" dirty="0">
                <a:solidFill>
                  <a:srgbClr val="FF0000"/>
                </a:solidFill>
                <a:ea typeface="方正有猫在_GBK" panose="02000000000000000000" pitchFamily="2" charset="-122"/>
                <a:cs typeface="+mn-ea"/>
              </a:rPr>
              <a:t>1</a:t>
            </a:r>
            <a:r>
              <a:rPr lang="zh-CN" altLang="en-US" sz="2400" b="1" dirty="0">
                <a:solidFill>
                  <a:srgbClr val="FF0000"/>
                </a:solidFill>
                <a:ea typeface="方正有猫在_GBK" panose="02000000000000000000" pitchFamily="2" charset="-122"/>
                <a:cs typeface="+mn-ea"/>
              </a:rPr>
              <a:t>碰到颜色</a:t>
            </a:r>
            <a:r>
              <a:rPr lang="en-US" altLang="zh-CN" sz="2400" b="1" dirty="0">
                <a:solidFill>
                  <a:srgbClr val="FF0000"/>
                </a:solidFill>
                <a:ea typeface="方正有猫在_GBK" panose="02000000000000000000" pitchFamily="2" charset="-122"/>
                <a:cs typeface="+mn-ea"/>
              </a:rPr>
              <a:t>2”</a:t>
            </a:r>
            <a:r>
              <a:rPr lang="zh-CN" altLang="en-US" sz="2400" dirty="0">
                <a:ea typeface="方正有猫在_GBK" panose="02000000000000000000" pitchFamily="2" charset="-122"/>
                <a:cs typeface="+mn-ea"/>
              </a:rPr>
              <a:t>积木则考虑得更精细，</a:t>
            </a:r>
            <a:r>
              <a:rPr lang="zh-CN" altLang="en-US" sz="2400" b="1" dirty="0">
                <a:solidFill>
                  <a:srgbClr val="FF0000"/>
                </a:solidFill>
                <a:ea typeface="方正有猫在_GBK" panose="02000000000000000000" pitchFamily="2" charset="-122"/>
                <a:cs typeface="+mn-ea"/>
              </a:rPr>
              <a:t>强调的是角色身体的具体部位</a:t>
            </a:r>
            <a:r>
              <a:rPr lang="zh-CN" altLang="en-US" sz="2400" dirty="0">
                <a:ea typeface="方正有猫在_GBK" panose="02000000000000000000" pitchFamily="2" charset="-122"/>
                <a:cs typeface="+mn-ea"/>
              </a:rPr>
              <a:t>。</a:t>
            </a:r>
            <a:endParaRPr lang="en-US" altLang="zh-CN" sz="2400" dirty="0">
              <a:ea typeface="方正有猫在_GBK" panose="02000000000000000000" pitchFamily="2" charset="-122"/>
              <a:cs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圆角 54"/>
          <p:cNvSpPr/>
          <p:nvPr/>
        </p:nvSpPr>
        <p:spPr>
          <a:xfrm>
            <a:off x="951767" y="602740"/>
            <a:ext cx="8592283" cy="1101082"/>
          </a:xfrm>
          <a:prstGeom prst="roundRect">
            <a:avLst/>
          </a:prstGeom>
          <a:solidFill>
            <a:srgbClr val="00A9D0"/>
          </a:solidFill>
          <a:ln>
            <a:solidFill>
              <a:srgbClr val="E99E17"/>
            </a:solidFill>
          </a:ln>
        </p:spPr>
        <p:style>
          <a:lnRef idx="2">
            <a:schemeClr val="dk1"/>
          </a:lnRef>
          <a:fillRef idx="1">
            <a:schemeClr val="lt1"/>
          </a:fillRef>
          <a:effectRef idx="0">
            <a:schemeClr val="dk1"/>
          </a:effectRef>
          <a:fontRef idx="minor">
            <a:schemeClr val="dk1"/>
          </a:fontRef>
        </p:style>
        <p:txBody>
          <a:bodyPr wrap="square">
            <a:spAutoFit/>
          </a:bodyPr>
          <a:lstStyle/>
          <a:p>
            <a:pPr defTabSz="1245870">
              <a:defRPr/>
            </a:pPr>
            <a:r>
              <a:rPr lang="zh-CN" altLang="en-US" sz="5865" b="1" kern="0" spc="600" dirty="0">
                <a:solidFill>
                  <a:schemeClr val="bg1"/>
                </a:solidFill>
                <a:latin typeface="方正卡通简体" panose="02000000000000000000" pitchFamily="2" charset="-122"/>
                <a:ea typeface="方正卡通简体" panose="02000000000000000000" pitchFamily="2" charset="-122"/>
                <a:cs typeface="+mn-ea"/>
                <a:sym typeface="+mn-lt"/>
              </a:rPr>
              <a:t>颜色传感器的工作原理</a:t>
            </a:r>
            <a:endParaRPr lang="zh-CN" altLang="en-US" sz="5865" b="1" kern="0" spc="600" dirty="0">
              <a:solidFill>
                <a:schemeClr val="bg1"/>
              </a:solidFill>
              <a:latin typeface="方正卡通简体" panose="02000000000000000000" pitchFamily="2" charset="-122"/>
              <a:ea typeface="方正卡通简体" panose="02000000000000000000" pitchFamily="2" charset="-122"/>
              <a:cs typeface="+mn-ea"/>
              <a:sym typeface="+mn-lt"/>
            </a:endParaRPr>
          </a:p>
        </p:txBody>
      </p:sp>
      <p:pic>
        <p:nvPicPr>
          <p:cNvPr id="2" name="图片 1"/>
          <p:cNvPicPr>
            <a:picLocks noChangeAspect="1"/>
          </p:cNvPicPr>
          <p:nvPr/>
        </p:nvPicPr>
        <p:blipFill rotWithShape="1">
          <a:blip r:embed="rId1" cstate="screen">
            <a:extLst>
              <a:ext uri="{28A0092B-C50C-407E-A947-70E740481C1C}">
                <a14:useLocalDpi xmlns:a14="http://schemas.microsoft.com/office/drawing/2010/main" val="0"/>
              </a:ext>
            </a:extLst>
          </a:blip>
          <a:srcRect l="30726" t="17917" r="35918" b="12083"/>
          <a:stretch>
            <a:fillRect/>
          </a:stretch>
        </p:blipFill>
        <p:spPr>
          <a:xfrm flipH="1">
            <a:off x="9850120" y="3985895"/>
            <a:ext cx="1993900" cy="2399665"/>
          </a:xfrm>
          <a:prstGeom prst="rect">
            <a:avLst/>
          </a:prstGeom>
        </p:spPr>
      </p:pic>
      <p:pic>
        <p:nvPicPr>
          <p:cNvPr id="3" name="图片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5" y="0"/>
            <a:ext cx="790575" cy="790575"/>
          </a:xfrm>
          <a:prstGeom prst="rect">
            <a:avLst/>
          </a:prstGeom>
        </p:spPr>
      </p:pic>
      <p:pic>
        <p:nvPicPr>
          <p:cNvPr id="4" name="图片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4" y="6099632"/>
            <a:ext cx="790575" cy="790575"/>
          </a:xfrm>
          <a:prstGeom prst="rect">
            <a:avLst/>
          </a:prstGeom>
        </p:spPr>
      </p:pic>
      <p:pic>
        <p:nvPicPr>
          <p:cNvPr id="8" name="图片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 y="0"/>
            <a:ext cx="790575" cy="790575"/>
          </a:xfrm>
          <a:prstGeom prst="rect">
            <a:avLst/>
          </a:prstGeom>
        </p:spPr>
      </p:pic>
      <p:pic>
        <p:nvPicPr>
          <p:cNvPr id="10" name="图片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 y="6099632"/>
            <a:ext cx="790575" cy="790575"/>
          </a:xfrm>
          <a:prstGeom prst="rect">
            <a:avLst/>
          </a:prstGeom>
        </p:spPr>
      </p:pic>
      <p:sp>
        <p:nvSpPr>
          <p:cNvPr id="11" name="文本框 10"/>
          <p:cNvSpPr txBox="1"/>
          <p:nvPr/>
        </p:nvSpPr>
        <p:spPr>
          <a:xfrm>
            <a:off x="790575" y="2183765"/>
            <a:ext cx="5949315" cy="3046095"/>
          </a:xfrm>
          <a:prstGeom prst="rect">
            <a:avLst/>
          </a:prstGeom>
          <a:noFill/>
        </p:spPr>
        <p:txBody>
          <a:bodyPr wrap="square">
            <a:spAutoFit/>
          </a:bodyPr>
          <a:lstStyle/>
          <a:p>
            <a:pPr marL="342900" indent="-342900">
              <a:lnSpc>
                <a:spcPct val="200000"/>
              </a:lnSpc>
              <a:buClr>
                <a:srgbClr val="E99E17"/>
              </a:buClr>
              <a:buFont typeface="Wingdings" panose="05000000000000000000" pitchFamily="2" charset="2"/>
              <a:buChar char="Ø"/>
            </a:pPr>
            <a:r>
              <a:rPr lang="zh-CN" altLang="en-US" sz="2400" dirty="0">
                <a:ea typeface="方正有猫在_GBK" panose="02000000000000000000" pitchFamily="2" charset="-122"/>
                <a:cs typeface="+mn-ea"/>
              </a:rPr>
              <a:t>这两个积木在背景的积木</a:t>
            </a:r>
            <a:r>
              <a:rPr lang="zh-CN" altLang="en-US" sz="2400" b="1" dirty="0">
                <a:solidFill>
                  <a:srgbClr val="FF0000"/>
                </a:solidFill>
                <a:ea typeface="方正有猫在_GBK" panose="02000000000000000000" pitchFamily="2" charset="-122"/>
                <a:cs typeface="+mn-ea"/>
              </a:rPr>
              <a:t>列表中是不存在</a:t>
            </a:r>
            <a:r>
              <a:rPr lang="zh-CN" altLang="en-US" sz="2400" dirty="0">
                <a:ea typeface="方正有猫在_GBK" panose="02000000000000000000" pitchFamily="2" charset="-122"/>
                <a:cs typeface="+mn-ea"/>
              </a:rPr>
              <a:t>的，如果想让</a:t>
            </a:r>
            <a:r>
              <a:rPr lang="zh-CN" altLang="en-US" sz="2400" b="1" dirty="0">
                <a:solidFill>
                  <a:srgbClr val="FF0000"/>
                </a:solidFill>
                <a:ea typeface="方正有猫在_GBK" panose="02000000000000000000" pitchFamily="2" charset="-122"/>
                <a:cs typeface="+mn-ea"/>
              </a:rPr>
              <a:t>舞台使用这两个积木</a:t>
            </a:r>
            <a:r>
              <a:rPr lang="zh-CN" altLang="en-US" sz="2400" dirty="0">
                <a:ea typeface="方正有猫在_GBK" panose="02000000000000000000" pitchFamily="2" charset="-122"/>
                <a:cs typeface="+mn-ea"/>
              </a:rPr>
              <a:t>，需要</a:t>
            </a:r>
            <a:r>
              <a:rPr lang="zh-CN" altLang="en-US" sz="2400" b="1" dirty="0">
                <a:solidFill>
                  <a:srgbClr val="FF0000"/>
                </a:solidFill>
                <a:ea typeface="方正有猫在_GBK" panose="02000000000000000000" pitchFamily="2" charset="-122"/>
                <a:cs typeface="+mn-ea"/>
              </a:rPr>
              <a:t>从角色的脚本中将积木拖至舞台背景列表区</a:t>
            </a:r>
            <a:r>
              <a:rPr lang="zh-CN" altLang="en-US" sz="2400" dirty="0">
                <a:ea typeface="方正有猫在_GBK" panose="02000000000000000000" pitchFamily="2" charset="-122"/>
                <a:cs typeface="+mn-ea"/>
              </a:rPr>
              <a:t>（见图</a:t>
            </a:r>
            <a:r>
              <a:rPr lang="en-US" altLang="zh-CN" sz="2400" dirty="0">
                <a:ea typeface="方正有猫在_GBK" panose="02000000000000000000" pitchFamily="2" charset="-122"/>
                <a:cs typeface="+mn-ea"/>
              </a:rPr>
              <a:t>17.7</a:t>
            </a:r>
            <a:r>
              <a:rPr lang="zh-CN" altLang="en-US" sz="2400" dirty="0">
                <a:ea typeface="方正有猫在_GBK" panose="02000000000000000000" pitchFamily="2" charset="-122"/>
                <a:cs typeface="+mn-ea"/>
              </a:rPr>
              <a:t>）。</a:t>
            </a:r>
            <a:endParaRPr lang="en-US" altLang="zh-CN" sz="2400" dirty="0">
              <a:ea typeface="方正有猫在_GBK" panose="02000000000000000000" pitchFamily="2" charset="-122"/>
              <a:cs typeface="+mn-ea"/>
            </a:endParaRPr>
          </a:p>
        </p:txBody>
      </p:sp>
      <p:pic>
        <p:nvPicPr>
          <p:cNvPr id="6" name="图片 5"/>
          <p:cNvPicPr>
            <a:picLocks noChangeAspect="1"/>
          </p:cNvPicPr>
          <p:nvPr/>
        </p:nvPicPr>
        <p:blipFill>
          <a:blip r:embed="rId3"/>
          <a:stretch>
            <a:fillRect/>
          </a:stretch>
        </p:blipFill>
        <p:spPr>
          <a:xfrm>
            <a:off x="7133590" y="1962877"/>
            <a:ext cx="2612848" cy="407604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圆角 54"/>
          <p:cNvSpPr/>
          <p:nvPr/>
        </p:nvSpPr>
        <p:spPr>
          <a:xfrm>
            <a:off x="951767" y="602740"/>
            <a:ext cx="8592283" cy="1101082"/>
          </a:xfrm>
          <a:prstGeom prst="roundRect">
            <a:avLst/>
          </a:prstGeom>
          <a:solidFill>
            <a:srgbClr val="00A9D0"/>
          </a:solidFill>
          <a:ln>
            <a:solidFill>
              <a:srgbClr val="E99E17"/>
            </a:solidFill>
          </a:ln>
        </p:spPr>
        <p:style>
          <a:lnRef idx="2">
            <a:schemeClr val="dk1"/>
          </a:lnRef>
          <a:fillRef idx="1">
            <a:schemeClr val="lt1"/>
          </a:fillRef>
          <a:effectRef idx="0">
            <a:schemeClr val="dk1"/>
          </a:effectRef>
          <a:fontRef idx="minor">
            <a:schemeClr val="dk1"/>
          </a:fontRef>
        </p:style>
        <p:txBody>
          <a:bodyPr wrap="square">
            <a:spAutoFit/>
          </a:bodyPr>
          <a:lstStyle/>
          <a:p>
            <a:pPr defTabSz="1245870">
              <a:defRPr/>
            </a:pPr>
            <a:r>
              <a:rPr lang="zh-CN" altLang="en-US" sz="5865" b="1" kern="0" spc="600" dirty="0">
                <a:solidFill>
                  <a:schemeClr val="bg1"/>
                </a:solidFill>
                <a:latin typeface="方正卡通简体" panose="02000000000000000000" pitchFamily="2" charset="-122"/>
                <a:ea typeface="方正卡通简体" panose="02000000000000000000" pitchFamily="2" charset="-122"/>
                <a:cs typeface="+mn-ea"/>
                <a:sym typeface="+mn-lt"/>
              </a:rPr>
              <a:t>颜色传感器的工作原理</a:t>
            </a:r>
            <a:endParaRPr lang="zh-CN" altLang="en-US" sz="5865" b="1" kern="0" spc="600" dirty="0">
              <a:solidFill>
                <a:schemeClr val="bg1"/>
              </a:solidFill>
              <a:latin typeface="方正卡通简体" panose="02000000000000000000" pitchFamily="2" charset="-122"/>
              <a:ea typeface="方正卡通简体" panose="02000000000000000000" pitchFamily="2" charset="-122"/>
              <a:cs typeface="+mn-ea"/>
              <a:sym typeface="+mn-lt"/>
            </a:endParaRPr>
          </a:p>
        </p:txBody>
      </p:sp>
      <p:pic>
        <p:nvPicPr>
          <p:cNvPr id="2" name="图片 1"/>
          <p:cNvPicPr>
            <a:picLocks noChangeAspect="1"/>
          </p:cNvPicPr>
          <p:nvPr/>
        </p:nvPicPr>
        <p:blipFill rotWithShape="1">
          <a:blip r:embed="rId1" cstate="screen">
            <a:extLst>
              <a:ext uri="{28A0092B-C50C-407E-A947-70E740481C1C}">
                <a14:useLocalDpi xmlns:a14="http://schemas.microsoft.com/office/drawing/2010/main" val="0"/>
              </a:ext>
            </a:extLst>
          </a:blip>
          <a:srcRect l="30726" t="17917" r="35918" b="12083"/>
          <a:stretch>
            <a:fillRect/>
          </a:stretch>
        </p:blipFill>
        <p:spPr>
          <a:xfrm flipH="1">
            <a:off x="9710363" y="3766819"/>
            <a:ext cx="2160841" cy="2600325"/>
          </a:xfrm>
          <a:prstGeom prst="rect">
            <a:avLst/>
          </a:prstGeom>
        </p:spPr>
      </p:pic>
      <p:pic>
        <p:nvPicPr>
          <p:cNvPr id="3" name="图片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5" y="0"/>
            <a:ext cx="790575" cy="790575"/>
          </a:xfrm>
          <a:prstGeom prst="rect">
            <a:avLst/>
          </a:prstGeom>
        </p:spPr>
      </p:pic>
      <p:pic>
        <p:nvPicPr>
          <p:cNvPr id="4" name="图片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4" y="6099632"/>
            <a:ext cx="790575" cy="790575"/>
          </a:xfrm>
          <a:prstGeom prst="rect">
            <a:avLst/>
          </a:prstGeom>
        </p:spPr>
      </p:pic>
      <p:pic>
        <p:nvPicPr>
          <p:cNvPr id="8" name="图片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 y="0"/>
            <a:ext cx="790575" cy="790575"/>
          </a:xfrm>
          <a:prstGeom prst="rect">
            <a:avLst/>
          </a:prstGeom>
        </p:spPr>
      </p:pic>
      <p:pic>
        <p:nvPicPr>
          <p:cNvPr id="10" name="图片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 y="6099632"/>
            <a:ext cx="790575" cy="790575"/>
          </a:xfrm>
          <a:prstGeom prst="rect">
            <a:avLst/>
          </a:prstGeom>
        </p:spPr>
      </p:pic>
      <p:sp>
        <p:nvSpPr>
          <p:cNvPr id="11" name="文本框 10"/>
          <p:cNvSpPr txBox="1"/>
          <p:nvPr/>
        </p:nvSpPr>
        <p:spPr>
          <a:xfrm>
            <a:off x="790575" y="2354580"/>
            <a:ext cx="9635490" cy="2306955"/>
          </a:xfrm>
          <a:prstGeom prst="rect">
            <a:avLst/>
          </a:prstGeom>
          <a:noFill/>
        </p:spPr>
        <p:txBody>
          <a:bodyPr wrap="square">
            <a:spAutoFit/>
          </a:bodyPr>
          <a:lstStyle/>
          <a:p>
            <a:pPr marL="342900" indent="-342900">
              <a:lnSpc>
                <a:spcPct val="200000"/>
              </a:lnSpc>
              <a:buClr>
                <a:srgbClr val="E99E17"/>
              </a:buClr>
              <a:buFont typeface="Wingdings" panose="05000000000000000000" pitchFamily="2" charset="2"/>
              <a:buChar char="Ø"/>
            </a:pPr>
            <a:r>
              <a:rPr lang="zh-CN" altLang="en-US" sz="2400" dirty="0">
                <a:ea typeface="方正有猫在_GBK" panose="02000000000000000000" pitchFamily="2" charset="-122"/>
                <a:cs typeface="+mn-ea"/>
              </a:rPr>
              <a:t>使用这两个积木时还要注意</a:t>
            </a:r>
            <a:r>
              <a:rPr lang="zh-CN" altLang="en-US" sz="2400" b="1" dirty="0">
                <a:solidFill>
                  <a:srgbClr val="FF0000"/>
                </a:solidFill>
                <a:ea typeface="方正有猫在_GBK" panose="02000000000000000000" pitchFamily="2" charset="-122"/>
                <a:cs typeface="+mn-ea"/>
              </a:rPr>
              <a:t>角色的大小设置</a:t>
            </a:r>
            <a:r>
              <a:rPr lang="zh-CN" altLang="en-US" sz="2400" dirty="0">
                <a:ea typeface="方正有猫在_GBK" panose="02000000000000000000" pitchFamily="2" charset="-122"/>
                <a:cs typeface="+mn-ea"/>
              </a:rPr>
              <a:t>，因为</a:t>
            </a:r>
            <a:r>
              <a:rPr lang="zh-CN" altLang="en-US" sz="2400" b="1" dirty="0">
                <a:solidFill>
                  <a:srgbClr val="FF0000"/>
                </a:solidFill>
                <a:ea typeface="方正有猫在_GBK" panose="02000000000000000000" pitchFamily="2" charset="-122"/>
                <a:cs typeface="+mn-ea"/>
              </a:rPr>
              <a:t>角色的大小直接决定了角色与判断的目标颜色或者两种颜色间的距离</a:t>
            </a:r>
            <a:r>
              <a:rPr lang="zh-CN" altLang="en-US" sz="2400" dirty="0">
                <a:ea typeface="方正有猫在_GBK" panose="02000000000000000000" pitchFamily="2" charset="-122"/>
                <a:cs typeface="+mn-ea"/>
              </a:rPr>
              <a:t>，从而影响到脚本整体的运行效果。</a:t>
            </a:r>
            <a:endParaRPr lang="en-US" altLang="zh-CN" sz="2400" dirty="0">
              <a:ea typeface="方正有猫在_GBK" panose="02000000000000000000" pitchFamily="2" charset="-122"/>
              <a:cs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圆角 54"/>
          <p:cNvSpPr/>
          <p:nvPr/>
        </p:nvSpPr>
        <p:spPr>
          <a:xfrm>
            <a:off x="951767" y="602740"/>
            <a:ext cx="8592283" cy="1101082"/>
          </a:xfrm>
          <a:prstGeom prst="roundRect">
            <a:avLst/>
          </a:prstGeom>
          <a:solidFill>
            <a:srgbClr val="00A9D0"/>
          </a:solidFill>
          <a:ln>
            <a:solidFill>
              <a:srgbClr val="E99E17"/>
            </a:solidFill>
          </a:ln>
        </p:spPr>
        <p:style>
          <a:lnRef idx="2">
            <a:schemeClr val="dk1"/>
          </a:lnRef>
          <a:fillRef idx="1">
            <a:schemeClr val="lt1"/>
          </a:fillRef>
          <a:effectRef idx="0">
            <a:schemeClr val="dk1"/>
          </a:effectRef>
          <a:fontRef idx="minor">
            <a:schemeClr val="dk1"/>
          </a:fontRef>
        </p:style>
        <p:txBody>
          <a:bodyPr wrap="square">
            <a:spAutoFit/>
          </a:bodyPr>
          <a:lstStyle/>
          <a:p>
            <a:pPr defTabSz="1245870">
              <a:defRPr/>
            </a:pPr>
            <a:r>
              <a:rPr lang="zh-CN" altLang="en-US" sz="5865" b="1" kern="0" spc="600" dirty="0">
                <a:solidFill>
                  <a:schemeClr val="bg1"/>
                </a:solidFill>
                <a:latin typeface="方正卡通简体" panose="02000000000000000000" pitchFamily="2" charset="-122"/>
                <a:ea typeface="方正卡通简体" panose="02000000000000000000" pitchFamily="2" charset="-122"/>
                <a:cs typeface="+mn-ea"/>
                <a:sym typeface="+mn-lt"/>
              </a:rPr>
              <a:t>颜色传感器的工作原理</a:t>
            </a:r>
            <a:endParaRPr lang="zh-CN" altLang="en-US" sz="5865" b="1" kern="0" spc="600" dirty="0">
              <a:solidFill>
                <a:schemeClr val="bg1"/>
              </a:solidFill>
              <a:latin typeface="方正卡通简体" panose="02000000000000000000" pitchFamily="2" charset="-122"/>
              <a:ea typeface="方正卡通简体" panose="02000000000000000000" pitchFamily="2" charset="-122"/>
              <a:cs typeface="+mn-ea"/>
              <a:sym typeface="+mn-lt"/>
            </a:endParaRPr>
          </a:p>
        </p:txBody>
      </p:sp>
      <p:pic>
        <p:nvPicPr>
          <p:cNvPr id="2" name="图片 1"/>
          <p:cNvPicPr>
            <a:picLocks noChangeAspect="1"/>
          </p:cNvPicPr>
          <p:nvPr/>
        </p:nvPicPr>
        <p:blipFill rotWithShape="1">
          <a:blip r:embed="rId1" cstate="screen">
            <a:extLst>
              <a:ext uri="{28A0092B-C50C-407E-A947-70E740481C1C}">
                <a14:useLocalDpi xmlns:a14="http://schemas.microsoft.com/office/drawing/2010/main" val="0"/>
              </a:ext>
            </a:extLst>
          </a:blip>
          <a:srcRect l="30726" t="17917" r="35918" b="12083"/>
          <a:stretch>
            <a:fillRect/>
          </a:stretch>
        </p:blipFill>
        <p:spPr>
          <a:xfrm flipH="1">
            <a:off x="9833610" y="3976370"/>
            <a:ext cx="2001520" cy="2409190"/>
          </a:xfrm>
          <a:prstGeom prst="rect">
            <a:avLst/>
          </a:prstGeom>
        </p:spPr>
      </p:pic>
      <p:pic>
        <p:nvPicPr>
          <p:cNvPr id="3" name="图片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5" y="0"/>
            <a:ext cx="790575" cy="790575"/>
          </a:xfrm>
          <a:prstGeom prst="rect">
            <a:avLst/>
          </a:prstGeom>
        </p:spPr>
      </p:pic>
      <p:pic>
        <p:nvPicPr>
          <p:cNvPr id="4" name="图片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4" y="6099632"/>
            <a:ext cx="790575" cy="790575"/>
          </a:xfrm>
          <a:prstGeom prst="rect">
            <a:avLst/>
          </a:prstGeom>
        </p:spPr>
      </p:pic>
      <p:pic>
        <p:nvPicPr>
          <p:cNvPr id="8" name="图片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 y="0"/>
            <a:ext cx="790575" cy="790575"/>
          </a:xfrm>
          <a:prstGeom prst="rect">
            <a:avLst/>
          </a:prstGeom>
        </p:spPr>
      </p:pic>
      <p:pic>
        <p:nvPicPr>
          <p:cNvPr id="10" name="图片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 y="6099632"/>
            <a:ext cx="790575" cy="790575"/>
          </a:xfrm>
          <a:prstGeom prst="rect">
            <a:avLst/>
          </a:prstGeom>
        </p:spPr>
      </p:pic>
      <p:sp>
        <p:nvSpPr>
          <p:cNvPr id="11" name="文本框 10"/>
          <p:cNvSpPr txBox="1"/>
          <p:nvPr/>
        </p:nvSpPr>
        <p:spPr>
          <a:xfrm>
            <a:off x="790575" y="2275840"/>
            <a:ext cx="10064115" cy="2306955"/>
          </a:xfrm>
          <a:prstGeom prst="rect">
            <a:avLst/>
          </a:prstGeom>
          <a:noFill/>
        </p:spPr>
        <p:txBody>
          <a:bodyPr wrap="square">
            <a:spAutoFit/>
          </a:bodyPr>
          <a:lstStyle/>
          <a:p>
            <a:pPr marL="342900" indent="-342900">
              <a:lnSpc>
                <a:spcPct val="200000"/>
              </a:lnSpc>
              <a:buClr>
                <a:srgbClr val="E99E17"/>
              </a:buClr>
              <a:buFont typeface="Wingdings" panose="05000000000000000000" pitchFamily="2" charset="2"/>
              <a:buChar char="Ø"/>
            </a:pPr>
            <a:r>
              <a:rPr lang="zh-CN" altLang="en-US" sz="2400" dirty="0">
                <a:ea typeface="方正有猫在_GBK" panose="02000000000000000000" pitchFamily="2" charset="-122"/>
                <a:cs typeface="+mn-ea"/>
              </a:rPr>
              <a:t>使用这两个积木时还要注意</a:t>
            </a:r>
            <a:r>
              <a:rPr lang="zh-CN" altLang="en-US" sz="2400" b="1" dirty="0">
                <a:solidFill>
                  <a:srgbClr val="FF0000"/>
                </a:solidFill>
                <a:ea typeface="方正有猫在_GBK" panose="02000000000000000000" pitchFamily="2" charset="-122"/>
                <a:cs typeface="+mn-ea"/>
              </a:rPr>
              <a:t>角色的大小设置</a:t>
            </a:r>
            <a:r>
              <a:rPr lang="zh-CN" altLang="en-US" sz="2400" dirty="0">
                <a:ea typeface="方正有猫在_GBK" panose="02000000000000000000" pitchFamily="2" charset="-122"/>
                <a:cs typeface="+mn-ea"/>
              </a:rPr>
              <a:t>，因为</a:t>
            </a:r>
            <a:r>
              <a:rPr lang="zh-CN" altLang="en-US" sz="2400" b="1" dirty="0">
                <a:solidFill>
                  <a:srgbClr val="FF0000"/>
                </a:solidFill>
                <a:ea typeface="方正有猫在_GBK" panose="02000000000000000000" pitchFamily="2" charset="-122"/>
                <a:cs typeface="+mn-ea"/>
              </a:rPr>
              <a:t>角色的大小直接决定了角色与判断的目标颜色或者两种颜色间的距离</a:t>
            </a:r>
            <a:r>
              <a:rPr lang="zh-CN" altLang="en-US" sz="2400" dirty="0">
                <a:ea typeface="方正有猫在_GBK" panose="02000000000000000000" pitchFamily="2" charset="-122"/>
                <a:cs typeface="+mn-ea"/>
              </a:rPr>
              <a:t>，从而影响到脚本整体的运行效果。</a:t>
            </a:r>
            <a:endParaRPr lang="en-US" altLang="zh-CN" sz="2400" dirty="0">
              <a:ea typeface="方正有猫在_GBK" panose="02000000000000000000" pitchFamily="2" charset="-122"/>
              <a:cs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778014" y="2728680"/>
            <a:ext cx="2641836" cy="700320"/>
          </a:xfrm>
          <a:prstGeom prst="rect">
            <a:avLst/>
          </a:prstGeom>
        </p:spPr>
        <p:txBody>
          <a:bodyPr wrap="square" lIns="0" tIns="0" rIns="0" bIns="0">
            <a:spAutoFit/>
          </a:bodyPr>
          <a:lstStyle/>
          <a:p>
            <a:pPr algn="dist"/>
            <a:r>
              <a:rPr lang="zh-CN" altLang="en-US" sz="4550" b="1" dirty="0">
                <a:latin typeface="方正有猫在_GBK" panose="02000000000000000000" pitchFamily="2" charset="-122"/>
                <a:ea typeface="方正有猫在_GBK" panose="02000000000000000000" pitchFamily="2" charset="-122"/>
                <a:cs typeface="+mn-ea"/>
                <a:sym typeface="+mn-lt"/>
              </a:rPr>
              <a:t>走迷宫</a:t>
            </a:r>
            <a:endParaRPr lang="zh-CN" altLang="en-US" sz="4550" b="1" dirty="0">
              <a:latin typeface="方正有猫在_GBK" panose="02000000000000000000" pitchFamily="2" charset="-122"/>
              <a:ea typeface="方正有猫在_GBK" panose="02000000000000000000" pitchFamily="2" charset="-122"/>
              <a:cs typeface="+mn-ea"/>
              <a:sym typeface="+mn-lt"/>
            </a:endParaRPr>
          </a:p>
        </p:txBody>
      </p:sp>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23163" r="35641"/>
          <a:stretch>
            <a:fillRect/>
          </a:stretch>
        </p:blipFill>
        <p:spPr>
          <a:xfrm>
            <a:off x="7167561" y="268623"/>
            <a:ext cx="4629150" cy="6320754"/>
          </a:xfrm>
          <a:prstGeom prst="rect">
            <a:avLst/>
          </a:prstGeom>
        </p:spPr>
      </p:pic>
      <p:pic>
        <p:nvPicPr>
          <p:cNvPr id="4" name="图片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5" y="0"/>
            <a:ext cx="790575" cy="790575"/>
          </a:xfrm>
          <a:prstGeom prst="rect">
            <a:avLst/>
          </a:prstGeom>
        </p:spPr>
      </p:pic>
      <p:pic>
        <p:nvPicPr>
          <p:cNvPr id="7" name="图片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4" y="6099632"/>
            <a:ext cx="790575" cy="790575"/>
          </a:xfrm>
          <a:prstGeom prst="rect">
            <a:avLst/>
          </a:prstGeom>
        </p:spPr>
      </p:pic>
      <p:pic>
        <p:nvPicPr>
          <p:cNvPr id="11" name="图片 10"/>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 y="0"/>
            <a:ext cx="790575" cy="790575"/>
          </a:xfrm>
          <a:prstGeom prst="rect">
            <a:avLst/>
          </a:prstGeom>
        </p:spPr>
      </p:pic>
      <p:pic>
        <p:nvPicPr>
          <p:cNvPr id="13" name="图片 1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 y="6099632"/>
            <a:ext cx="790575" cy="7905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extLst>
              <a:ext uri="{28A0092B-C50C-407E-A947-70E740481C1C}">
                <a14:useLocalDpi xmlns:a14="http://schemas.microsoft.com/office/drawing/2010/main" val="0"/>
              </a:ext>
            </a:extLst>
          </a:blip>
          <a:srcRect l="30726" t="17917" r="35918" b="12083"/>
          <a:stretch>
            <a:fillRect/>
          </a:stretch>
        </p:blipFill>
        <p:spPr>
          <a:xfrm flipH="1">
            <a:off x="9918700" y="4139565"/>
            <a:ext cx="1934210" cy="2327910"/>
          </a:xfrm>
          <a:prstGeom prst="rect">
            <a:avLst/>
          </a:prstGeom>
        </p:spPr>
      </p:pic>
      <p:pic>
        <p:nvPicPr>
          <p:cNvPr id="3" name="图片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5" y="0"/>
            <a:ext cx="790575" cy="790575"/>
          </a:xfrm>
          <a:prstGeom prst="rect">
            <a:avLst/>
          </a:prstGeom>
        </p:spPr>
      </p:pic>
      <p:pic>
        <p:nvPicPr>
          <p:cNvPr id="4" name="图片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4" y="6099632"/>
            <a:ext cx="790575" cy="790575"/>
          </a:xfrm>
          <a:prstGeom prst="rect">
            <a:avLst/>
          </a:prstGeom>
        </p:spPr>
      </p:pic>
      <p:pic>
        <p:nvPicPr>
          <p:cNvPr id="8" name="图片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 y="0"/>
            <a:ext cx="790575" cy="790575"/>
          </a:xfrm>
          <a:prstGeom prst="rect">
            <a:avLst/>
          </a:prstGeom>
        </p:spPr>
      </p:pic>
      <p:pic>
        <p:nvPicPr>
          <p:cNvPr id="10" name="图片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 y="6099632"/>
            <a:ext cx="790575" cy="790575"/>
          </a:xfrm>
          <a:prstGeom prst="rect">
            <a:avLst/>
          </a:prstGeom>
        </p:spPr>
      </p:pic>
      <p:sp>
        <p:nvSpPr>
          <p:cNvPr id="5" name="矩形: 圆角 54"/>
          <p:cNvSpPr/>
          <p:nvPr/>
        </p:nvSpPr>
        <p:spPr>
          <a:xfrm>
            <a:off x="951767" y="602740"/>
            <a:ext cx="3783519" cy="1101295"/>
          </a:xfrm>
          <a:prstGeom prst="roundRect">
            <a:avLst/>
          </a:prstGeom>
          <a:solidFill>
            <a:srgbClr val="00A9D0"/>
          </a:solidFill>
          <a:ln>
            <a:solidFill>
              <a:srgbClr val="E99E17"/>
            </a:solidFill>
          </a:ln>
        </p:spPr>
        <p:style>
          <a:lnRef idx="2">
            <a:schemeClr val="dk1"/>
          </a:lnRef>
          <a:fillRef idx="1">
            <a:schemeClr val="lt1"/>
          </a:fillRef>
          <a:effectRef idx="0">
            <a:schemeClr val="dk1"/>
          </a:effectRef>
          <a:fontRef idx="minor">
            <a:schemeClr val="dk1"/>
          </a:fontRef>
        </p:style>
        <p:txBody>
          <a:bodyPr wrap="square">
            <a:spAutoFit/>
          </a:bodyPr>
          <a:p>
            <a:pPr defTabSz="1245870">
              <a:defRPr/>
            </a:pPr>
            <a:r>
              <a:rPr lang="zh-CN" altLang="en-US" sz="5865" b="1" kern="0" spc="600" dirty="0">
                <a:solidFill>
                  <a:schemeClr val="bg1"/>
                </a:solidFill>
                <a:latin typeface="方正卡通简体" panose="02000000000000000000" pitchFamily="2" charset="-122"/>
                <a:ea typeface="方正卡通简体" panose="02000000000000000000" pitchFamily="2" charset="-122"/>
                <a:cs typeface="+mn-ea"/>
                <a:sym typeface="+mn-lt"/>
              </a:rPr>
              <a:t>任务分解</a:t>
            </a:r>
            <a:endParaRPr lang="zh-CN" altLang="en-US" sz="5865" b="1" kern="0" spc="600" dirty="0">
              <a:solidFill>
                <a:schemeClr val="bg1"/>
              </a:solidFill>
              <a:latin typeface="方正卡通简体" panose="02000000000000000000" pitchFamily="2" charset="-122"/>
              <a:ea typeface="方正卡通简体" panose="02000000000000000000" pitchFamily="2" charset="-122"/>
              <a:cs typeface="+mn-ea"/>
              <a:sym typeface="+mn-lt"/>
            </a:endParaRPr>
          </a:p>
        </p:txBody>
      </p:sp>
      <p:sp>
        <p:nvSpPr>
          <p:cNvPr id="7" name="文本框 6"/>
          <p:cNvSpPr txBox="1"/>
          <p:nvPr/>
        </p:nvSpPr>
        <p:spPr>
          <a:xfrm>
            <a:off x="871220" y="1703705"/>
            <a:ext cx="10426065" cy="3784600"/>
          </a:xfrm>
          <a:prstGeom prst="rect">
            <a:avLst/>
          </a:prstGeom>
          <a:noFill/>
        </p:spPr>
        <p:txBody>
          <a:bodyPr wrap="square">
            <a:spAutoFit/>
          </a:bodyPr>
          <a:p>
            <a:pPr indent="0">
              <a:lnSpc>
                <a:spcPct val="200000"/>
              </a:lnSpc>
              <a:buClr>
                <a:srgbClr val="E99E17"/>
              </a:buClr>
              <a:buFont typeface="+mj-ea"/>
              <a:buNone/>
            </a:pPr>
            <a:r>
              <a:rPr lang="zh-CN" altLang="en-US" sz="2000" dirty="0">
                <a:ea typeface="方正有猫在_GBK" panose="02000000000000000000" pitchFamily="2" charset="-122"/>
                <a:cs typeface="+mn-ea"/>
              </a:rPr>
              <a:t>要制作一个机器人走迷宫游戏，我们可以先进行任务的分解，然后进行逐步解决这些任务。</a:t>
            </a:r>
            <a:endParaRPr lang="zh-CN" altLang="en-US" sz="2000" dirty="0">
              <a:ea typeface="方正有猫在_GBK" panose="02000000000000000000" pitchFamily="2" charset="-122"/>
              <a:cs typeface="+mn-ea"/>
            </a:endParaRPr>
          </a:p>
          <a:p>
            <a:pPr indent="0">
              <a:lnSpc>
                <a:spcPct val="200000"/>
              </a:lnSpc>
              <a:buClr>
                <a:srgbClr val="E99E17"/>
              </a:buClr>
              <a:buFont typeface="+mj-ea"/>
              <a:buNone/>
            </a:pPr>
            <a:r>
              <a:rPr lang="zh-CN" altLang="en-US" sz="2000" dirty="0">
                <a:ea typeface="方正有猫在_GBK" panose="02000000000000000000" pitchFamily="2" charset="-122"/>
                <a:cs typeface="+mn-ea"/>
              </a:rPr>
              <a:t>任务一：添加背景和角色</a:t>
            </a:r>
            <a:endParaRPr lang="zh-CN" altLang="en-US" sz="2000" dirty="0">
              <a:ea typeface="方正有猫在_GBK" panose="02000000000000000000" pitchFamily="2" charset="-122"/>
              <a:cs typeface="+mn-ea"/>
            </a:endParaRPr>
          </a:p>
          <a:p>
            <a:pPr indent="0">
              <a:lnSpc>
                <a:spcPct val="200000"/>
              </a:lnSpc>
              <a:buClr>
                <a:srgbClr val="E99E17"/>
              </a:buClr>
              <a:buFont typeface="+mj-ea"/>
              <a:buNone/>
            </a:pPr>
            <a:r>
              <a:rPr lang="zh-CN" altLang="en-US" sz="2000" dirty="0">
                <a:ea typeface="方正有猫在_GBK" panose="02000000000000000000" pitchFamily="2" charset="-122"/>
                <a:cs typeface="+mn-ea"/>
              </a:rPr>
              <a:t>任务二：借助流程图理清机器人走迷宫程序流程</a:t>
            </a:r>
            <a:endParaRPr lang="zh-CN" altLang="en-US" sz="2000" dirty="0">
              <a:ea typeface="方正有猫在_GBK" panose="02000000000000000000" pitchFamily="2" charset="-122"/>
              <a:cs typeface="+mn-ea"/>
            </a:endParaRPr>
          </a:p>
          <a:p>
            <a:pPr indent="0">
              <a:lnSpc>
                <a:spcPct val="200000"/>
              </a:lnSpc>
              <a:buClr>
                <a:srgbClr val="E99E17"/>
              </a:buClr>
              <a:buFont typeface="+mj-ea"/>
              <a:buNone/>
            </a:pPr>
            <a:r>
              <a:rPr lang="zh-CN" altLang="en-US" sz="2000" dirty="0">
                <a:ea typeface="方正有猫在_GBK" panose="02000000000000000000" pitchFamily="2" charset="-122"/>
                <a:cs typeface="+mn-ea"/>
              </a:rPr>
              <a:t>任务三：实现按上下左右键控制机器人上下左右移动</a:t>
            </a:r>
            <a:endParaRPr lang="zh-CN" altLang="en-US" sz="2000" dirty="0">
              <a:ea typeface="方正有猫在_GBK" panose="02000000000000000000" pitchFamily="2" charset="-122"/>
              <a:cs typeface="+mn-ea"/>
            </a:endParaRPr>
          </a:p>
          <a:p>
            <a:pPr indent="0">
              <a:lnSpc>
                <a:spcPct val="200000"/>
              </a:lnSpc>
              <a:buClr>
                <a:srgbClr val="E99E17"/>
              </a:buClr>
              <a:buFont typeface="+mj-ea"/>
              <a:buNone/>
            </a:pPr>
            <a:r>
              <a:rPr lang="zh-CN" altLang="en-US" sz="2000" dirty="0">
                <a:ea typeface="方正有猫在_GBK" panose="02000000000000000000" pitchFamily="2" charset="-122"/>
                <a:cs typeface="+mn-ea"/>
              </a:rPr>
              <a:t>任务四：实现当机器人碰到障碍物返回起点位置</a:t>
            </a:r>
            <a:endParaRPr lang="zh-CN" altLang="en-US" sz="2000" dirty="0">
              <a:ea typeface="方正有猫在_GBK" panose="02000000000000000000" pitchFamily="2" charset="-122"/>
              <a:cs typeface="+mn-ea"/>
            </a:endParaRPr>
          </a:p>
          <a:p>
            <a:pPr indent="0">
              <a:lnSpc>
                <a:spcPct val="200000"/>
              </a:lnSpc>
              <a:buClr>
                <a:srgbClr val="E99E17"/>
              </a:buClr>
              <a:buFont typeface="+mj-ea"/>
              <a:buNone/>
            </a:pPr>
            <a:r>
              <a:rPr lang="zh-CN" altLang="en-US" sz="2000" dirty="0">
                <a:ea typeface="方正有猫在_GBK" panose="02000000000000000000" pitchFamily="2" charset="-122"/>
                <a:cs typeface="+mn-ea"/>
              </a:rPr>
              <a:t>任务五：实现当机器人来到终点就说“胜利”</a:t>
            </a:r>
            <a:endParaRPr lang="zh-CN" altLang="en-US" sz="2000" dirty="0">
              <a:ea typeface="方正有猫在_GBK" panose="02000000000000000000" pitchFamily="2" charset="-122"/>
              <a:cs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extLst>
              <a:ext uri="{28A0092B-C50C-407E-A947-70E740481C1C}">
                <a14:useLocalDpi xmlns:a14="http://schemas.microsoft.com/office/drawing/2010/main" val="0"/>
              </a:ext>
            </a:extLst>
          </a:blip>
          <a:srcRect l="30726" t="17917" r="35918" b="12083"/>
          <a:stretch>
            <a:fillRect/>
          </a:stretch>
        </p:blipFill>
        <p:spPr>
          <a:xfrm flipH="1">
            <a:off x="9918700" y="4139565"/>
            <a:ext cx="1934210" cy="2327910"/>
          </a:xfrm>
          <a:prstGeom prst="rect">
            <a:avLst/>
          </a:prstGeom>
        </p:spPr>
      </p:pic>
      <p:pic>
        <p:nvPicPr>
          <p:cNvPr id="3" name="图片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5" y="0"/>
            <a:ext cx="790575" cy="790575"/>
          </a:xfrm>
          <a:prstGeom prst="rect">
            <a:avLst/>
          </a:prstGeom>
        </p:spPr>
      </p:pic>
      <p:pic>
        <p:nvPicPr>
          <p:cNvPr id="4" name="图片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4" y="6099632"/>
            <a:ext cx="790575" cy="790575"/>
          </a:xfrm>
          <a:prstGeom prst="rect">
            <a:avLst/>
          </a:prstGeom>
        </p:spPr>
      </p:pic>
      <p:pic>
        <p:nvPicPr>
          <p:cNvPr id="8" name="图片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 y="0"/>
            <a:ext cx="790575" cy="790575"/>
          </a:xfrm>
          <a:prstGeom prst="rect">
            <a:avLst/>
          </a:prstGeom>
        </p:spPr>
      </p:pic>
      <p:pic>
        <p:nvPicPr>
          <p:cNvPr id="10" name="图片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 y="6099632"/>
            <a:ext cx="790575" cy="790575"/>
          </a:xfrm>
          <a:prstGeom prst="rect">
            <a:avLst/>
          </a:prstGeom>
        </p:spPr>
      </p:pic>
      <p:pic>
        <p:nvPicPr>
          <p:cNvPr id="6" name="图片 5"/>
          <p:cNvPicPr>
            <a:picLocks noChangeAspect="1"/>
          </p:cNvPicPr>
          <p:nvPr/>
        </p:nvPicPr>
        <p:blipFill>
          <a:blip r:embed="rId3"/>
          <a:stretch>
            <a:fillRect/>
          </a:stretch>
        </p:blipFill>
        <p:spPr>
          <a:xfrm>
            <a:off x="5773220" y="1822575"/>
            <a:ext cx="5351573" cy="3213813"/>
          </a:xfrm>
          <a:prstGeom prst="rect">
            <a:avLst/>
          </a:prstGeom>
        </p:spPr>
      </p:pic>
      <p:sp>
        <p:nvSpPr>
          <p:cNvPr id="11" name="文本框 10"/>
          <p:cNvSpPr txBox="1"/>
          <p:nvPr/>
        </p:nvSpPr>
        <p:spPr>
          <a:xfrm>
            <a:off x="894715" y="1962150"/>
            <a:ext cx="4878705" cy="2306955"/>
          </a:xfrm>
          <a:prstGeom prst="rect">
            <a:avLst/>
          </a:prstGeom>
          <a:noFill/>
        </p:spPr>
        <p:txBody>
          <a:bodyPr wrap="square">
            <a:spAutoFit/>
          </a:bodyPr>
          <a:lstStyle/>
          <a:p>
            <a:pPr marL="342900" indent="-342900">
              <a:lnSpc>
                <a:spcPct val="200000"/>
              </a:lnSpc>
              <a:buClr>
                <a:srgbClr val="E99E17"/>
              </a:buClr>
              <a:buFont typeface="Wingdings" panose="05000000000000000000" pitchFamily="2" charset="2"/>
              <a:buChar char="Ø"/>
            </a:pPr>
            <a:r>
              <a:rPr lang="zh-CN" altLang="en-US" sz="2400" dirty="0">
                <a:ea typeface="方正有猫在_GBK" panose="02000000000000000000" pitchFamily="2" charset="-122"/>
                <a:cs typeface="+mn-ea"/>
              </a:rPr>
              <a:t>首先添加角色。</a:t>
            </a:r>
            <a:endParaRPr lang="en-US" altLang="zh-CN" sz="2400" dirty="0">
              <a:ea typeface="方正有猫在_GBK" panose="02000000000000000000" pitchFamily="2" charset="-122"/>
              <a:cs typeface="+mn-ea"/>
            </a:endParaRPr>
          </a:p>
          <a:p>
            <a:pPr marL="342900" indent="-342900">
              <a:lnSpc>
                <a:spcPct val="200000"/>
              </a:lnSpc>
              <a:buClr>
                <a:srgbClr val="E99E17"/>
              </a:buClr>
              <a:buFont typeface="Wingdings" panose="05000000000000000000" pitchFamily="2" charset="2"/>
              <a:buChar char="Ø"/>
            </a:pPr>
            <a:r>
              <a:rPr lang="zh-CN" altLang="en-US" sz="2400" dirty="0">
                <a:ea typeface="方正有猫在_GBK" panose="02000000000000000000" pitchFamily="2" charset="-122"/>
                <a:cs typeface="+mn-ea"/>
              </a:rPr>
              <a:t>开始绘制迷宫。以绘制迷宫背景的方法为例（见图</a:t>
            </a:r>
            <a:r>
              <a:rPr lang="en-US" altLang="zh-CN" sz="2400" dirty="0">
                <a:ea typeface="方正有猫在_GBK" panose="02000000000000000000" pitchFamily="2" charset="-122"/>
                <a:cs typeface="+mn-ea"/>
              </a:rPr>
              <a:t>17.8</a:t>
            </a:r>
            <a:r>
              <a:rPr lang="zh-CN" altLang="en-US" sz="2400" dirty="0">
                <a:ea typeface="方正有猫在_GBK" panose="02000000000000000000" pitchFamily="2" charset="-122"/>
                <a:cs typeface="+mn-ea"/>
              </a:rPr>
              <a:t>）。</a:t>
            </a:r>
            <a:endParaRPr lang="en-US" altLang="zh-CN" sz="2400" dirty="0">
              <a:ea typeface="方正有猫在_GBK" panose="02000000000000000000" pitchFamily="2" charset="-122"/>
              <a:cs typeface="+mn-ea"/>
            </a:endParaRPr>
          </a:p>
        </p:txBody>
      </p:sp>
      <p:sp>
        <p:nvSpPr>
          <p:cNvPr id="5" name="矩形: 圆角 54"/>
          <p:cNvSpPr/>
          <p:nvPr/>
        </p:nvSpPr>
        <p:spPr>
          <a:xfrm>
            <a:off x="951865" y="602615"/>
            <a:ext cx="8626475" cy="783227"/>
          </a:xfrm>
          <a:prstGeom prst="roundRect">
            <a:avLst/>
          </a:prstGeom>
          <a:solidFill>
            <a:srgbClr val="00A9D0"/>
          </a:solidFill>
          <a:ln>
            <a:solidFill>
              <a:srgbClr val="E99E17"/>
            </a:solidFill>
          </a:ln>
        </p:spPr>
        <p:style>
          <a:lnRef idx="2">
            <a:schemeClr val="dk1"/>
          </a:lnRef>
          <a:fillRef idx="1">
            <a:schemeClr val="lt1"/>
          </a:fillRef>
          <a:effectRef idx="0">
            <a:schemeClr val="dk1"/>
          </a:effectRef>
          <a:fontRef idx="minor">
            <a:schemeClr val="dk1"/>
          </a:fontRef>
        </p:style>
        <p:txBody>
          <a:bodyPr wrap="square">
            <a:spAutoFit/>
          </a:bodyPr>
          <a:p>
            <a:pPr defTabSz="1245870">
              <a:defRPr/>
            </a:pPr>
            <a:r>
              <a:rPr lang="zh-CN" altLang="en-US" sz="4000" b="1" kern="0" spc="600" dirty="0">
                <a:solidFill>
                  <a:schemeClr val="bg1"/>
                </a:solidFill>
                <a:latin typeface="方正卡通简体" panose="02000000000000000000" pitchFamily="2" charset="-122"/>
                <a:ea typeface="方正卡通简体" panose="02000000000000000000" pitchFamily="2" charset="-122"/>
                <a:cs typeface="+mn-ea"/>
                <a:sym typeface="+mn-lt"/>
              </a:rPr>
              <a:t>任务一：添加背景和角色</a:t>
            </a:r>
            <a:endParaRPr lang="zh-CN" altLang="en-US" sz="4000" b="1" kern="0" spc="600" dirty="0">
              <a:solidFill>
                <a:schemeClr val="bg1"/>
              </a:solidFill>
              <a:latin typeface="方正卡通简体" panose="02000000000000000000" pitchFamily="2" charset="-122"/>
              <a:ea typeface="方正卡通简体" panose="02000000000000000000" pitchFamily="2" charset="-122"/>
              <a:cs typeface="+mn-ea"/>
              <a:sym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extLst>
              <a:ext uri="{28A0092B-C50C-407E-A947-70E740481C1C}">
                <a14:useLocalDpi xmlns:a14="http://schemas.microsoft.com/office/drawing/2010/main" val="0"/>
              </a:ext>
            </a:extLst>
          </a:blip>
          <a:srcRect l="30726" t="17917" r="35918" b="12083"/>
          <a:stretch>
            <a:fillRect/>
          </a:stretch>
        </p:blipFill>
        <p:spPr>
          <a:xfrm flipH="1">
            <a:off x="10021570" y="4258945"/>
            <a:ext cx="1804670" cy="2172335"/>
          </a:xfrm>
          <a:prstGeom prst="rect">
            <a:avLst/>
          </a:prstGeom>
        </p:spPr>
      </p:pic>
      <p:pic>
        <p:nvPicPr>
          <p:cNvPr id="3" name="图片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5" y="0"/>
            <a:ext cx="790575" cy="790575"/>
          </a:xfrm>
          <a:prstGeom prst="rect">
            <a:avLst/>
          </a:prstGeom>
        </p:spPr>
      </p:pic>
      <p:pic>
        <p:nvPicPr>
          <p:cNvPr id="4" name="图片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4" y="6099632"/>
            <a:ext cx="790575" cy="790575"/>
          </a:xfrm>
          <a:prstGeom prst="rect">
            <a:avLst/>
          </a:prstGeom>
        </p:spPr>
      </p:pic>
      <p:pic>
        <p:nvPicPr>
          <p:cNvPr id="8" name="图片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 y="0"/>
            <a:ext cx="790575" cy="790575"/>
          </a:xfrm>
          <a:prstGeom prst="rect">
            <a:avLst/>
          </a:prstGeom>
        </p:spPr>
      </p:pic>
      <p:pic>
        <p:nvPicPr>
          <p:cNvPr id="10" name="图片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 y="6099632"/>
            <a:ext cx="790575" cy="790575"/>
          </a:xfrm>
          <a:prstGeom prst="rect">
            <a:avLst/>
          </a:prstGeom>
        </p:spPr>
      </p:pic>
      <p:sp>
        <p:nvSpPr>
          <p:cNvPr id="11" name="文本框 10"/>
          <p:cNvSpPr txBox="1"/>
          <p:nvPr/>
        </p:nvSpPr>
        <p:spPr>
          <a:xfrm>
            <a:off x="546100" y="1703705"/>
            <a:ext cx="10607040" cy="1568450"/>
          </a:xfrm>
          <a:prstGeom prst="rect">
            <a:avLst/>
          </a:prstGeom>
          <a:noFill/>
        </p:spPr>
        <p:txBody>
          <a:bodyPr wrap="square">
            <a:spAutoFit/>
          </a:bodyPr>
          <a:lstStyle/>
          <a:p>
            <a:pPr marL="342900" indent="-342900">
              <a:lnSpc>
                <a:spcPct val="200000"/>
              </a:lnSpc>
              <a:buClr>
                <a:srgbClr val="E99E17"/>
              </a:buClr>
              <a:buFont typeface="Wingdings" panose="05000000000000000000" pitchFamily="2" charset="2"/>
              <a:buChar char="Ø"/>
            </a:pPr>
            <a:r>
              <a:rPr lang="zh-CN" altLang="en-US" sz="2400" dirty="0">
                <a:ea typeface="方正有猫在_GBK" panose="02000000000000000000" pitchFamily="2" charset="-122"/>
                <a:cs typeface="+mn-ea"/>
              </a:rPr>
              <a:t>检查一下机器人角色的中心是否在绘图区中心位置，如果不在，将其调整至绘图中心位置（见图</a:t>
            </a:r>
            <a:r>
              <a:rPr lang="en-US" altLang="zh-CN" sz="2400" dirty="0">
                <a:ea typeface="方正有猫在_GBK" panose="02000000000000000000" pitchFamily="2" charset="-122"/>
                <a:cs typeface="+mn-ea"/>
              </a:rPr>
              <a:t>17.9~</a:t>
            </a:r>
            <a:r>
              <a:rPr lang="zh-CN" altLang="en-US" sz="2400" dirty="0">
                <a:ea typeface="方正有猫在_GBK" panose="02000000000000000000" pitchFamily="2" charset="-122"/>
                <a:cs typeface="+mn-ea"/>
              </a:rPr>
              <a:t>图</a:t>
            </a:r>
            <a:r>
              <a:rPr lang="en-US" altLang="zh-CN" sz="2400" dirty="0">
                <a:ea typeface="方正有猫在_GBK" panose="02000000000000000000" pitchFamily="2" charset="-122"/>
                <a:cs typeface="+mn-ea"/>
              </a:rPr>
              <a:t>17.11</a:t>
            </a:r>
            <a:r>
              <a:rPr lang="zh-CN" altLang="en-US" sz="2400" dirty="0">
                <a:ea typeface="方正有猫在_GBK" panose="02000000000000000000" pitchFamily="2" charset="-122"/>
                <a:cs typeface="+mn-ea"/>
              </a:rPr>
              <a:t>）。</a:t>
            </a:r>
            <a:endParaRPr lang="en-US" altLang="zh-CN" sz="2400" dirty="0">
              <a:ea typeface="方正有猫在_GBK" panose="02000000000000000000" pitchFamily="2" charset="-122"/>
              <a:cs typeface="+mn-ea"/>
            </a:endParaRPr>
          </a:p>
        </p:txBody>
      </p:sp>
      <p:pic>
        <p:nvPicPr>
          <p:cNvPr id="7" name="图片 6"/>
          <p:cNvPicPr>
            <a:picLocks noChangeAspect="1"/>
          </p:cNvPicPr>
          <p:nvPr/>
        </p:nvPicPr>
        <p:blipFill>
          <a:blip r:embed="rId3"/>
          <a:stretch>
            <a:fillRect/>
          </a:stretch>
        </p:blipFill>
        <p:spPr>
          <a:xfrm>
            <a:off x="6198870" y="2665664"/>
            <a:ext cx="3685840" cy="3379358"/>
          </a:xfrm>
          <a:prstGeom prst="rect">
            <a:avLst/>
          </a:prstGeom>
        </p:spPr>
      </p:pic>
      <p:sp>
        <p:nvSpPr>
          <p:cNvPr id="6" name="矩形: 圆角 54"/>
          <p:cNvSpPr/>
          <p:nvPr/>
        </p:nvSpPr>
        <p:spPr>
          <a:xfrm>
            <a:off x="951865" y="602615"/>
            <a:ext cx="8626475" cy="783227"/>
          </a:xfrm>
          <a:prstGeom prst="roundRect">
            <a:avLst/>
          </a:prstGeom>
          <a:solidFill>
            <a:srgbClr val="00A9D0"/>
          </a:solidFill>
          <a:ln>
            <a:solidFill>
              <a:srgbClr val="E99E17"/>
            </a:solidFill>
          </a:ln>
        </p:spPr>
        <p:style>
          <a:lnRef idx="2">
            <a:schemeClr val="dk1"/>
          </a:lnRef>
          <a:fillRef idx="1">
            <a:schemeClr val="lt1"/>
          </a:fillRef>
          <a:effectRef idx="0">
            <a:schemeClr val="dk1"/>
          </a:effectRef>
          <a:fontRef idx="minor">
            <a:schemeClr val="dk1"/>
          </a:fontRef>
        </p:style>
        <p:txBody>
          <a:bodyPr wrap="square">
            <a:spAutoFit/>
          </a:bodyPr>
          <a:p>
            <a:pPr defTabSz="1245870">
              <a:defRPr/>
            </a:pPr>
            <a:r>
              <a:rPr lang="zh-CN" altLang="en-US" sz="4000" b="1" kern="0" spc="600" dirty="0">
                <a:solidFill>
                  <a:schemeClr val="bg1"/>
                </a:solidFill>
                <a:latin typeface="方正卡通简体" panose="02000000000000000000" pitchFamily="2" charset="-122"/>
                <a:ea typeface="方正卡通简体" panose="02000000000000000000" pitchFamily="2" charset="-122"/>
                <a:cs typeface="+mn-ea"/>
                <a:sym typeface="+mn-lt"/>
              </a:rPr>
              <a:t>任务一：添加背景和角色</a:t>
            </a:r>
            <a:endParaRPr lang="zh-CN" altLang="en-US" sz="4000" b="1" kern="0" spc="600" dirty="0">
              <a:solidFill>
                <a:schemeClr val="bg1"/>
              </a:solidFill>
              <a:latin typeface="方正卡通简体" panose="02000000000000000000" pitchFamily="2" charset="-122"/>
              <a:ea typeface="方正卡通简体" panose="02000000000000000000" pitchFamily="2" charset="-122"/>
              <a:cs typeface="+mn-ea"/>
              <a:sym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extLst>
              <a:ext uri="{28A0092B-C50C-407E-A947-70E740481C1C}">
                <a14:useLocalDpi xmlns:a14="http://schemas.microsoft.com/office/drawing/2010/main" val="0"/>
              </a:ext>
            </a:extLst>
          </a:blip>
          <a:srcRect l="30726" t="17917" r="35918" b="12083"/>
          <a:stretch>
            <a:fillRect/>
          </a:stretch>
        </p:blipFill>
        <p:spPr>
          <a:xfrm flipH="1">
            <a:off x="9655753" y="3867149"/>
            <a:ext cx="2160841" cy="2600325"/>
          </a:xfrm>
          <a:prstGeom prst="rect">
            <a:avLst/>
          </a:prstGeom>
        </p:spPr>
      </p:pic>
      <p:pic>
        <p:nvPicPr>
          <p:cNvPr id="3" name="图片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5" y="0"/>
            <a:ext cx="790575" cy="790575"/>
          </a:xfrm>
          <a:prstGeom prst="rect">
            <a:avLst/>
          </a:prstGeom>
        </p:spPr>
      </p:pic>
      <p:pic>
        <p:nvPicPr>
          <p:cNvPr id="4" name="图片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4" y="6099632"/>
            <a:ext cx="790575" cy="790575"/>
          </a:xfrm>
          <a:prstGeom prst="rect">
            <a:avLst/>
          </a:prstGeom>
        </p:spPr>
      </p:pic>
      <p:pic>
        <p:nvPicPr>
          <p:cNvPr id="8" name="图片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 y="0"/>
            <a:ext cx="790575" cy="790575"/>
          </a:xfrm>
          <a:prstGeom prst="rect">
            <a:avLst/>
          </a:prstGeom>
        </p:spPr>
      </p:pic>
      <p:pic>
        <p:nvPicPr>
          <p:cNvPr id="10" name="图片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 y="6099632"/>
            <a:ext cx="790575" cy="790575"/>
          </a:xfrm>
          <a:prstGeom prst="rect">
            <a:avLst/>
          </a:prstGeom>
        </p:spPr>
      </p:pic>
      <p:sp>
        <p:nvSpPr>
          <p:cNvPr id="11" name="文本框 10"/>
          <p:cNvSpPr txBox="1"/>
          <p:nvPr/>
        </p:nvSpPr>
        <p:spPr>
          <a:xfrm>
            <a:off x="464182" y="1894585"/>
            <a:ext cx="11026022" cy="1457579"/>
          </a:xfrm>
          <a:prstGeom prst="rect">
            <a:avLst/>
          </a:prstGeom>
          <a:noFill/>
        </p:spPr>
        <p:txBody>
          <a:bodyPr wrap="square">
            <a:spAutoFit/>
          </a:bodyPr>
          <a:lstStyle/>
          <a:p>
            <a:pPr marL="342900" indent="-342900">
              <a:lnSpc>
                <a:spcPct val="200000"/>
              </a:lnSpc>
              <a:buClr>
                <a:srgbClr val="E99E17"/>
              </a:buClr>
              <a:buFont typeface="Wingdings" panose="05000000000000000000" pitchFamily="2" charset="2"/>
              <a:buChar char="Ø"/>
            </a:pPr>
            <a:r>
              <a:rPr lang="zh-CN" altLang="en-US" sz="2400" dirty="0">
                <a:ea typeface="方正有猫在_GBK" panose="02000000000000000000" pitchFamily="2" charset="-122"/>
                <a:cs typeface="+mn-ea"/>
              </a:rPr>
              <a:t>检查一下机器人角色的中心是否在绘图区中心位置，如果不在，将其调整至绘图中心位置（见图</a:t>
            </a:r>
            <a:r>
              <a:rPr lang="en-US" altLang="zh-CN" sz="2400" dirty="0">
                <a:ea typeface="方正有猫在_GBK" panose="02000000000000000000" pitchFamily="2" charset="-122"/>
                <a:cs typeface="+mn-ea"/>
              </a:rPr>
              <a:t>17.9~</a:t>
            </a:r>
            <a:r>
              <a:rPr lang="zh-CN" altLang="en-US" sz="2400" dirty="0">
                <a:ea typeface="方正有猫在_GBK" panose="02000000000000000000" pitchFamily="2" charset="-122"/>
                <a:cs typeface="+mn-ea"/>
              </a:rPr>
              <a:t>图</a:t>
            </a:r>
            <a:r>
              <a:rPr lang="en-US" altLang="zh-CN" sz="2400" dirty="0">
                <a:ea typeface="方正有猫在_GBK" panose="02000000000000000000" pitchFamily="2" charset="-122"/>
                <a:cs typeface="+mn-ea"/>
              </a:rPr>
              <a:t>17.11</a:t>
            </a:r>
            <a:r>
              <a:rPr lang="zh-CN" altLang="en-US" sz="2400" dirty="0">
                <a:ea typeface="方正有猫在_GBK" panose="02000000000000000000" pitchFamily="2" charset="-122"/>
                <a:cs typeface="+mn-ea"/>
              </a:rPr>
              <a:t>）。</a:t>
            </a:r>
            <a:endParaRPr lang="en-US" altLang="zh-CN" sz="2400" dirty="0">
              <a:ea typeface="方正有猫在_GBK" panose="02000000000000000000" pitchFamily="2" charset="-122"/>
              <a:cs typeface="+mn-ea"/>
            </a:endParaRPr>
          </a:p>
        </p:txBody>
      </p:sp>
      <p:pic>
        <p:nvPicPr>
          <p:cNvPr id="6" name="图片 5"/>
          <p:cNvPicPr>
            <a:picLocks noChangeAspect="1"/>
          </p:cNvPicPr>
          <p:nvPr/>
        </p:nvPicPr>
        <p:blipFill>
          <a:blip r:embed="rId3"/>
          <a:stretch>
            <a:fillRect/>
          </a:stretch>
        </p:blipFill>
        <p:spPr>
          <a:xfrm>
            <a:off x="5953197" y="2853055"/>
            <a:ext cx="3868542" cy="2962275"/>
          </a:xfrm>
          <a:prstGeom prst="rect">
            <a:avLst/>
          </a:prstGeom>
        </p:spPr>
      </p:pic>
      <p:sp>
        <p:nvSpPr>
          <p:cNvPr id="5" name="矩形: 圆角 54"/>
          <p:cNvSpPr/>
          <p:nvPr/>
        </p:nvSpPr>
        <p:spPr>
          <a:xfrm>
            <a:off x="951865" y="602615"/>
            <a:ext cx="8626475" cy="783227"/>
          </a:xfrm>
          <a:prstGeom prst="roundRect">
            <a:avLst/>
          </a:prstGeom>
          <a:solidFill>
            <a:srgbClr val="00A9D0"/>
          </a:solidFill>
          <a:ln>
            <a:solidFill>
              <a:srgbClr val="E99E17"/>
            </a:solidFill>
          </a:ln>
        </p:spPr>
        <p:style>
          <a:lnRef idx="2">
            <a:schemeClr val="dk1"/>
          </a:lnRef>
          <a:fillRef idx="1">
            <a:schemeClr val="lt1"/>
          </a:fillRef>
          <a:effectRef idx="0">
            <a:schemeClr val="dk1"/>
          </a:effectRef>
          <a:fontRef idx="minor">
            <a:schemeClr val="dk1"/>
          </a:fontRef>
        </p:style>
        <p:txBody>
          <a:bodyPr wrap="square">
            <a:spAutoFit/>
          </a:bodyPr>
          <a:p>
            <a:pPr defTabSz="1245870">
              <a:defRPr/>
            </a:pPr>
            <a:r>
              <a:rPr lang="zh-CN" altLang="en-US" sz="4000" b="1" kern="0" spc="600" dirty="0">
                <a:solidFill>
                  <a:schemeClr val="bg1"/>
                </a:solidFill>
                <a:latin typeface="方正卡通简体" panose="02000000000000000000" pitchFamily="2" charset="-122"/>
                <a:ea typeface="方正卡通简体" panose="02000000000000000000" pitchFamily="2" charset="-122"/>
                <a:cs typeface="+mn-ea"/>
                <a:sym typeface="+mn-lt"/>
              </a:rPr>
              <a:t>任务一：添加背景和角色</a:t>
            </a:r>
            <a:endParaRPr lang="zh-CN" altLang="en-US" sz="4000" b="1" kern="0" spc="600" dirty="0">
              <a:solidFill>
                <a:schemeClr val="bg1"/>
              </a:solidFill>
              <a:latin typeface="方正卡通简体" panose="02000000000000000000" pitchFamily="2" charset="-122"/>
              <a:ea typeface="方正卡通简体" panose="02000000000000000000" pitchFamily="2" charset="-122"/>
              <a:cs typeface="+mn-ea"/>
              <a:sym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extLst>
              <a:ext uri="{28A0092B-C50C-407E-A947-70E740481C1C}">
                <a14:useLocalDpi xmlns:a14="http://schemas.microsoft.com/office/drawing/2010/main" val="0"/>
              </a:ext>
            </a:extLst>
          </a:blip>
          <a:srcRect l="30726" t="17917" r="35918" b="12083"/>
          <a:stretch>
            <a:fillRect/>
          </a:stretch>
        </p:blipFill>
        <p:spPr>
          <a:xfrm flipH="1">
            <a:off x="9655753" y="3867149"/>
            <a:ext cx="2160841" cy="2600325"/>
          </a:xfrm>
          <a:prstGeom prst="rect">
            <a:avLst/>
          </a:prstGeom>
        </p:spPr>
      </p:pic>
      <p:pic>
        <p:nvPicPr>
          <p:cNvPr id="3" name="图片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5" y="0"/>
            <a:ext cx="790575" cy="790575"/>
          </a:xfrm>
          <a:prstGeom prst="rect">
            <a:avLst/>
          </a:prstGeom>
        </p:spPr>
      </p:pic>
      <p:pic>
        <p:nvPicPr>
          <p:cNvPr id="4" name="图片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4" y="6099632"/>
            <a:ext cx="790575" cy="790575"/>
          </a:xfrm>
          <a:prstGeom prst="rect">
            <a:avLst/>
          </a:prstGeom>
        </p:spPr>
      </p:pic>
      <p:pic>
        <p:nvPicPr>
          <p:cNvPr id="8" name="图片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 y="0"/>
            <a:ext cx="790575" cy="790575"/>
          </a:xfrm>
          <a:prstGeom prst="rect">
            <a:avLst/>
          </a:prstGeom>
        </p:spPr>
      </p:pic>
      <p:pic>
        <p:nvPicPr>
          <p:cNvPr id="10" name="图片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 y="6099632"/>
            <a:ext cx="790575" cy="790575"/>
          </a:xfrm>
          <a:prstGeom prst="rect">
            <a:avLst/>
          </a:prstGeom>
        </p:spPr>
      </p:pic>
      <p:sp>
        <p:nvSpPr>
          <p:cNvPr id="11" name="文本框 10"/>
          <p:cNvSpPr txBox="1"/>
          <p:nvPr/>
        </p:nvSpPr>
        <p:spPr>
          <a:xfrm>
            <a:off x="528320" y="1831340"/>
            <a:ext cx="10818495" cy="1568450"/>
          </a:xfrm>
          <a:prstGeom prst="rect">
            <a:avLst/>
          </a:prstGeom>
          <a:noFill/>
        </p:spPr>
        <p:txBody>
          <a:bodyPr wrap="square">
            <a:spAutoFit/>
          </a:bodyPr>
          <a:lstStyle/>
          <a:p>
            <a:pPr marL="342900" indent="-342900">
              <a:lnSpc>
                <a:spcPct val="200000"/>
              </a:lnSpc>
              <a:buClr>
                <a:srgbClr val="E99E17"/>
              </a:buClr>
              <a:buFont typeface="Wingdings" panose="05000000000000000000" pitchFamily="2" charset="2"/>
              <a:buChar char="Ø"/>
            </a:pPr>
            <a:r>
              <a:rPr lang="zh-CN" altLang="en-US" sz="2400" dirty="0">
                <a:ea typeface="方正有猫在_GBK" panose="02000000000000000000" pitchFamily="2" charset="-122"/>
                <a:cs typeface="+mn-ea"/>
              </a:rPr>
              <a:t>检查一下机器人角色的中心是否在绘图区中心位置，如果不在，将其调整至绘图中心位置（见图</a:t>
            </a:r>
            <a:r>
              <a:rPr lang="en-US" altLang="zh-CN" sz="2400" dirty="0">
                <a:ea typeface="方正有猫在_GBK" panose="02000000000000000000" pitchFamily="2" charset="-122"/>
                <a:cs typeface="+mn-ea"/>
              </a:rPr>
              <a:t>17.9~</a:t>
            </a:r>
            <a:r>
              <a:rPr lang="zh-CN" altLang="en-US" sz="2400" dirty="0">
                <a:ea typeface="方正有猫在_GBK" panose="02000000000000000000" pitchFamily="2" charset="-122"/>
                <a:cs typeface="+mn-ea"/>
              </a:rPr>
              <a:t>图</a:t>
            </a:r>
            <a:r>
              <a:rPr lang="en-US" altLang="zh-CN" sz="2400" dirty="0">
                <a:ea typeface="方正有猫在_GBK" panose="02000000000000000000" pitchFamily="2" charset="-122"/>
                <a:cs typeface="+mn-ea"/>
              </a:rPr>
              <a:t>17.11</a:t>
            </a:r>
            <a:r>
              <a:rPr lang="zh-CN" altLang="en-US" sz="2400" dirty="0">
                <a:ea typeface="方正有猫在_GBK" panose="02000000000000000000" pitchFamily="2" charset="-122"/>
                <a:cs typeface="+mn-ea"/>
              </a:rPr>
              <a:t>）</a:t>
            </a:r>
            <a:endParaRPr lang="en-US" altLang="zh-CN" sz="2400" dirty="0">
              <a:ea typeface="方正有猫在_GBK" panose="02000000000000000000" pitchFamily="2" charset="-122"/>
              <a:cs typeface="+mn-ea"/>
            </a:endParaRPr>
          </a:p>
        </p:txBody>
      </p:sp>
      <p:pic>
        <p:nvPicPr>
          <p:cNvPr id="7" name="图片 6"/>
          <p:cNvPicPr>
            <a:picLocks noChangeAspect="1"/>
          </p:cNvPicPr>
          <p:nvPr/>
        </p:nvPicPr>
        <p:blipFill>
          <a:blip r:embed="rId3"/>
          <a:stretch>
            <a:fillRect/>
          </a:stretch>
        </p:blipFill>
        <p:spPr>
          <a:xfrm>
            <a:off x="5976598" y="2789555"/>
            <a:ext cx="3752193" cy="3238500"/>
          </a:xfrm>
          <a:prstGeom prst="rect">
            <a:avLst/>
          </a:prstGeom>
        </p:spPr>
      </p:pic>
      <p:sp>
        <p:nvSpPr>
          <p:cNvPr id="6" name="矩形: 圆角 54"/>
          <p:cNvSpPr/>
          <p:nvPr/>
        </p:nvSpPr>
        <p:spPr>
          <a:xfrm>
            <a:off x="951865" y="602615"/>
            <a:ext cx="8626475" cy="783227"/>
          </a:xfrm>
          <a:prstGeom prst="roundRect">
            <a:avLst/>
          </a:prstGeom>
          <a:solidFill>
            <a:srgbClr val="00A9D0"/>
          </a:solidFill>
          <a:ln>
            <a:solidFill>
              <a:srgbClr val="E99E17"/>
            </a:solidFill>
          </a:ln>
        </p:spPr>
        <p:style>
          <a:lnRef idx="2">
            <a:schemeClr val="dk1"/>
          </a:lnRef>
          <a:fillRef idx="1">
            <a:schemeClr val="lt1"/>
          </a:fillRef>
          <a:effectRef idx="0">
            <a:schemeClr val="dk1"/>
          </a:effectRef>
          <a:fontRef idx="minor">
            <a:schemeClr val="dk1"/>
          </a:fontRef>
        </p:style>
        <p:txBody>
          <a:bodyPr wrap="square">
            <a:spAutoFit/>
          </a:bodyPr>
          <a:p>
            <a:pPr defTabSz="1245870">
              <a:defRPr/>
            </a:pPr>
            <a:r>
              <a:rPr lang="zh-CN" altLang="en-US" sz="4000" b="1" kern="0" spc="600" dirty="0">
                <a:solidFill>
                  <a:schemeClr val="bg1"/>
                </a:solidFill>
                <a:latin typeface="方正卡通简体" panose="02000000000000000000" pitchFamily="2" charset="-122"/>
                <a:ea typeface="方正卡通简体" panose="02000000000000000000" pitchFamily="2" charset="-122"/>
                <a:cs typeface="+mn-ea"/>
                <a:sym typeface="+mn-lt"/>
              </a:rPr>
              <a:t>任务一：添加背景和角色</a:t>
            </a:r>
            <a:endParaRPr lang="zh-CN" altLang="en-US" sz="4000" b="1" kern="0" spc="600" dirty="0">
              <a:solidFill>
                <a:schemeClr val="bg1"/>
              </a:solidFill>
              <a:latin typeface="方正卡通简体" panose="02000000000000000000" pitchFamily="2" charset="-122"/>
              <a:ea typeface="方正卡通简体" panose="02000000000000000000" pitchFamily="2" charset="-122"/>
              <a:cs typeface="+mn-ea"/>
              <a:sym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60239" y="2765510"/>
            <a:ext cx="6308961" cy="700320"/>
          </a:xfrm>
          <a:prstGeom prst="rect">
            <a:avLst/>
          </a:prstGeom>
        </p:spPr>
        <p:txBody>
          <a:bodyPr wrap="square" lIns="0" tIns="0" rIns="0" bIns="0">
            <a:spAutoFit/>
          </a:bodyPr>
          <a:lstStyle/>
          <a:p>
            <a:pPr algn="dist"/>
            <a:r>
              <a:rPr lang="zh-CN" altLang="en-US" sz="4550" b="1" dirty="0">
                <a:latin typeface="方正有猫在_GBK" panose="02000000000000000000" pitchFamily="2" charset="-122"/>
                <a:ea typeface="方正有猫在_GBK" panose="02000000000000000000" pitchFamily="2" charset="-122"/>
                <a:cs typeface="+mn-ea"/>
                <a:sym typeface="+mn-lt"/>
              </a:rPr>
              <a:t>颜色传感器的工作原理</a:t>
            </a:r>
            <a:endParaRPr lang="zh-CN" altLang="en-US" sz="4550" b="1" dirty="0">
              <a:latin typeface="方正有猫在_GBK" panose="02000000000000000000" pitchFamily="2" charset="-122"/>
              <a:ea typeface="方正有猫在_GBK" panose="02000000000000000000" pitchFamily="2" charset="-122"/>
              <a:cs typeface="+mn-ea"/>
              <a:sym typeface="+mn-lt"/>
            </a:endParaRPr>
          </a:p>
        </p:txBody>
      </p:sp>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23163" r="35641"/>
          <a:stretch>
            <a:fillRect/>
          </a:stretch>
        </p:blipFill>
        <p:spPr>
          <a:xfrm>
            <a:off x="7167561" y="268623"/>
            <a:ext cx="4629150" cy="6320754"/>
          </a:xfrm>
          <a:prstGeom prst="rect">
            <a:avLst/>
          </a:prstGeom>
        </p:spPr>
      </p:pic>
      <p:pic>
        <p:nvPicPr>
          <p:cNvPr id="4" name="图片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5" y="0"/>
            <a:ext cx="790575" cy="790575"/>
          </a:xfrm>
          <a:prstGeom prst="rect">
            <a:avLst/>
          </a:prstGeom>
        </p:spPr>
      </p:pic>
      <p:pic>
        <p:nvPicPr>
          <p:cNvPr id="7" name="图片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4" y="6099632"/>
            <a:ext cx="790575" cy="790575"/>
          </a:xfrm>
          <a:prstGeom prst="rect">
            <a:avLst/>
          </a:prstGeom>
        </p:spPr>
      </p:pic>
      <p:pic>
        <p:nvPicPr>
          <p:cNvPr id="11" name="图片 10"/>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 y="0"/>
            <a:ext cx="790575" cy="790575"/>
          </a:xfrm>
          <a:prstGeom prst="rect">
            <a:avLst/>
          </a:prstGeom>
        </p:spPr>
      </p:pic>
      <p:pic>
        <p:nvPicPr>
          <p:cNvPr id="13" name="图片 1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 y="6099632"/>
            <a:ext cx="790575" cy="7905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extLst>
              <a:ext uri="{28A0092B-C50C-407E-A947-70E740481C1C}">
                <a14:useLocalDpi xmlns:a14="http://schemas.microsoft.com/office/drawing/2010/main" val="0"/>
              </a:ext>
            </a:extLst>
          </a:blip>
          <a:srcRect l="30726" t="17917" r="35918" b="12083"/>
          <a:stretch>
            <a:fillRect/>
          </a:stretch>
        </p:blipFill>
        <p:spPr>
          <a:xfrm flipH="1">
            <a:off x="9655753" y="3867149"/>
            <a:ext cx="2160841" cy="2600325"/>
          </a:xfrm>
          <a:prstGeom prst="rect">
            <a:avLst/>
          </a:prstGeom>
        </p:spPr>
      </p:pic>
      <p:pic>
        <p:nvPicPr>
          <p:cNvPr id="3" name="图片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5" y="0"/>
            <a:ext cx="790575" cy="790575"/>
          </a:xfrm>
          <a:prstGeom prst="rect">
            <a:avLst/>
          </a:prstGeom>
        </p:spPr>
      </p:pic>
      <p:pic>
        <p:nvPicPr>
          <p:cNvPr id="4" name="图片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4" y="6099632"/>
            <a:ext cx="790575" cy="790575"/>
          </a:xfrm>
          <a:prstGeom prst="rect">
            <a:avLst/>
          </a:prstGeom>
        </p:spPr>
      </p:pic>
      <p:pic>
        <p:nvPicPr>
          <p:cNvPr id="8" name="图片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 y="0"/>
            <a:ext cx="790575" cy="790575"/>
          </a:xfrm>
          <a:prstGeom prst="rect">
            <a:avLst/>
          </a:prstGeom>
        </p:spPr>
      </p:pic>
      <p:pic>
        <p:nvPicPr>
          <p:cNvPr id="10" name="图片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 y="6099632"/>
            <a:ext cx="790575" cy="790575"/>
          </a:xfrm>
          <a:prstGeom prst="rect">
            <a:avLst/>
          </a:prstGeom>
        </p:spPr>
      </p:pic>
      <p:sp>
        <p:nvSpPr>
          <p:cNvPr id="5" name="矩形: 圆角 54"/>
          <p:cNvSpPr/>
          <p:nvPr/>
        </p:nvSpPr>
        <p:spPr>
          <a:xfrm>
            <a:off x="951865" y="602615"/>
            <a:ext cx="9342755" cy="789713"/>
          </a:xfrm>
          <a:prstGeom prst="roundRect">
            <a:avLst/>
          </a:prstGeom>
          <a:solidFill>
            <a:srgbClr val="00A9D0"/>
          </a:solidFill>
          <a:ln>
            <a:solidFill>
              <a:srgbClr val="E99E17"/>
            </a:solidFill>
          </a:ln>
        </p:spPr>
        <p:style>
          <a:lnRef idx="2">
            <a:schemeClr val="dk1"/>
          </a:lnRef>
          <a:fillRef idx="1">
            <a:schemeClr val="lt1"/>
          </a:fillRef>
          <a:effectRef idx="0">
            <a:schemeClr val="dk1"/>
          </a:effectRef>
          <a:fontRef idx="minor">
            <a:schemeClr val="dk1"/>
          </a:fontRef>
        </p:style>
        <p:txBody>
          <a:bodyPr wrap="square">
            <a:spAutoFit/>
          </a:bodyPr>
          <a:p>
            <a:pPr defTabSz="1245870">
              <a:defRPr/>
            </a:pPr>
            <a:r>
              <a:rPr lang="zh-CN" altLang="en-US" sz="4000" b="1" kern="0" spc="600" dirty="0">
                <a:solidFill>
                  <a:schemeClr val="bg1"/>
                </a:solidFill>
                <a:latin typeface="方正卡通简体" panose="02000000000000000000" pitchFamily="2" charset="-122"/>
                <a:ea typeface="方正卡通简体" panose="02000000000000000000" pitchFamily="2" charset="-122"/>
                <a:cs typeface="+mn-ea"/>
                <a:sym typeface="+mn-lt"/>
              </a:rPr>
              <a:t>任务二：借助流程图描述程序流程</a:t>
            </a:r>
            <a:endParaRPr lang="zh-CN" altLang="en-US" sz="4000" b="1" kern="0" spc="600" dirty="0">
              <a:solidFill>
                <a:schemeClr val="bg1"/>
              </a:solidFill>
              <a:latin typeface="方正卡通简体" panose="02000000000000000000" pitchFamily="2" charset="-122"/>
              <a:ea typeface="方正卡通简体" panose="02000000000000000000" pitchFamily="2" charset="-122"/>
              <a:cs typeface="+mn-ea"/>
              <a:sym typeface="+mn-lt"/>
            </a:endParaRPr>
          </a:p>
        </p:txBody>
      </p:sp>
      <p:pic>
        <p:nvPicPr>
          <p:cNvPr id="12" name="ECB019B1-382A-4266-B25C-5B523AA43C14-1" descr="C:/Users/zm/AppData/Local/Temp/wpp.CdsBGIwpp"/>
          <p:cNvPicPr>
            <a:picLocks noChangeAspect="1"/>
          </p:cNvPicPr>
          <p:nvPr/>
        </p:nvPicPr>
        <p:blipFill>
          <a:blip r:embed="rId3"/>
          <a:stretch>
            <a:fillRect/>
          </a:stretch>
        </p:blipFill>
        <p:spPr>
          <a:xfrm>
            <a:off x="2653030" y="1428433"/>
            <a:ext cx="5758180" cy="456819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extLst>
              <a:ext uri="{28A0092B-C50C-407E-A947-70E740481C1C}">
                <a14:useLocalDpi xmlns:a14="http://schemas.microsoft.com/office/drawing/2010/main" val="0"/>
              </a:ext>
            </a:extLst>
          </a:blip>
          <a:srcRect l="30726" t="17917" r="35918" b="12083"/>
          <a:stretch>
            <a:fillRect/>
          </a:stretch>
        </p:blipFill>
        <p:spPr>
          <a:xfrm flipH="1">
            <a:off x="9655753" y="3867149"/>
            <a:ext cx="2160841" cy="2600325"/>
          </a:xfrm>
          <a:prstGeom prst="rect">
            <a:avLst/>
          </a:prstGeom>
        </p:spPr>
      </p:pic>
      <p:pic>
        <p:nvPicPr>
          <p:cNvPr id="3" name="图片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5" y="0"/>
            <a:ext cx="790575" cy="790575"/>
          </a:xfrm>
          <a:prstGeom prst="rect">
            <a:avLst/>
          </a:prstGeom>
        </p:spPr>
      </p:pic>
      <p:pic>
        <p:nvPicPr>
          <p:cNvPr id="4" name="图片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4" y="6099632"/>
            <a:ext cx="790575" cy="790575"/>
          </a:xfrm>
          <a:prstGeom prst="rect">
            <a:avLst/>
          </a:prstGeom>
        </p:spPr>
      </p:pic>
      <p:pic>
        <p:nvPicPr>
          <p:cNvPr id="8" name="图片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 y="0"/>
            <a:ext cx="790575" cy="790575"/>
          </a:xfrm>
          <a:prstGeom prst="rect">
            <a:avLst/>
          </a:prstGeom>
        </p:spPr>
      </p:pic>
      <p:pic>
        <p:nvPicPr>
          <p:cNvPr id="10" name="图片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 y="6099632"/>
            <a:ext cx="790575" cy="790575"/>
          </a:xfrm>
          <a:prstGeom prst="rect">
            <a:avLst/>
          </a:prstGeom>
        </p:spPr>
      </p:pic>
      <p:sp>
        <p:nvSpPr>
          <p:cNvPr id="11" name="文本框 10"/>
          <p:cNvSpPr txBox="1"/>
          <p:nvPr/>
        </p:nvSpPr>
        <p:spPr>
          <a:xfrm>
            <a:off x="790575" y="1943100"/>
            <a:ext cx="10380345" cy="1568450"/>
          </a:xfrm>
          <a:prstGeom prst="rect">
            <a:avLst/>
          </a:prstGeom>
          <a:noFill/>
        </p:spPr>
        <p:txBody>
          <a:bodyPr wrap="square">
            <a:spAutoFit/>
          </a:bodyPr>
          <a:lstStyle/>
          <a:p>
            <a:pPr marL="342900" indent="-342900">
              <a:lnSpc>
                <a:spcPct val="200000"/>
              </a:lnSpc>
              <a:buClr>
                <a:srgbClr val="E99E17"/>
              </a:buClr>
              <a:buFont typeface="Wingdings" panose="05000000000000000000" pitchFamily="2" charset="2"/>
              <a:buChar char="Ø"/>
            </a:pPr>
            <a:r>
              <a:rPr lang="zh-CN" altLang="en-US" sz="2400" dirty="0">
                <a:ea typeface="方正有猫在_GBK" panose="02000000000000000000" pitchFamily="2" charset="-122"/>
                <a:cs typeface="+mn-ea"/>
              </a:rPr>
              <a:t>将机器人角色放置到起点位置，并将</a:t>
            </a:r>
            <a:r>
              <a:rPr lang="zh-CN" altLang="en-US" sz="2400" b="1" dirty="0">
                <a:solidFill>
                  <a:srgbClr val="FF0000"/>
                </a:solidFill>
                <a:ea typeface="方正有猫在_GBK" panose="02000000000000000000" pitchFamily="2" charset="-122"/>
                <a:cs typeface="+mn-ea"/>
              </a:rPr>
              <a:t>“移到</a:t>
            </a:r>
            <a:r>
              <a:rPr lang="en-US" altLang="zh-CN" sz="2400" b="1" dirty="0">
                <a:solidFill>
                  <a:srgbClr val="FF0000"/>
                </a:solidFill>
                <a:ea typeface="方正有猫在_GBK" panose="02000000000000000000" pitchFamily="2" charset="-122"/>
                <a:cs typeface="+mn-ea"/>
              </a:rPr>
              <a:t>x:□y:□”</a:t>
            </a:r>
            <a:r>
              <a:rPr lang="zh-CN" altLang="en-US" sz="2400" dirty="0">
                <a:ea typeface="方正有猫在_GBK" panose="02000000000000000000" pitchFamily="2" charset="-122"/>
                <a:cs typeface="+mn-ea"/>
              </a:rPr>
              <a:t>积木拖出，将机器人的起点位置定位并设定好大小（见图</a:t>
            </a:r>
            <a:r>
              <a:rPr lang="en-US" altLang="zh-CN" sz="2400" dirty="0">
                <a:ea typeface="方正有猫在_GBK" panose="02000000000000000000" pitchFamily="2" charset="-122"/>
                <a:cs typeface="+mn-ea"/>
              </a:rPr>
              <a:t>17.12</a:t>
            </a:r>
            <a:r>
              <a:rPr lang="zh-CN" altLang="en-US" sz="2400" dirty="0">
                <a:ea typeface="方正有猫在_GBK" panose="02000000000000000000" pitchFamily="2" charset="-122"/>
                <a:cs typeface="+mn-ea"/>
              </a:rPr>
              <a:t>）。</a:t>
            </a:r>
            <a:endParaRPr lang="en-US" altLang="zh-CN" sz="2400" dirty="0">
              <a:ea typeface="方正有猫在_GBK" panose="02000000000000000000" pitchFamily="2" charset="-122"/>
              <a:cs typeface="+mn-ea"/>
            </a:endParaRPr>
          </a:p>
        </p:txBody>
      </p:sp>
      <p:pic>
        <p:nvPicPr>
          <p:cNvPr id="6" name="图片 5"/>
          <p:cNvPicPr>
            <a:picLocks noChangeAspect="1"/>
          </p:cNvPicPr>
          <p:nvPr/>
        </p:nvPicPr>
        <p:blipFill>
          <a:blip r:embed="rId3"/>
          <a:stretch>
            <a:fillRect/>
          </a:stretch>
        </p:blipFill>
        <p:spPr>
          <a:xfrm>
            <a:off x="5507037" y="3975997"/>
            <a:ext cx="1743075" cy="1666875"/>
          </a:xfrm>
          <a:prstGeom prst="rect">
            <a:avLst/>
          </a:prstGeom>
        </p:spPr>
      </p:pic>
      <p:sp>
        <p:nvSpPr>
          <p:cNvPr id="7" name="矩形: 圆角 54"/>
          <p:cNvSpPr/>
          <p:nvPr/>
        </p:nvSpPr>
        <p:spPr>
          <a:xfrm>
            <a:off x="790575" y="895985"/>
            <a:ext cx="10449560" cy="582996"/>
          </a:xfrm>
          <a:prstGeom prst="roundRect">
            <a:avLst/>
          </a:prstGeom>
          <a:solidFill>
            <a:srgbClr val="00A9D0"/>
          </a:solidFill>
          <a:ln>
            <a:solidFill>
              <a:srgbClr val="E99E17"/>
            </a:solidFill>
          </a:ln>
        </p:spPr>
        <p:style>
          <a:lnRef idx="2">
            <a:schemeClr val="dk1"/>
          </a:lnRef>
          <a:fillRef idx="1">
            <a:schemeClr val="lt1"/>
          </a:fillRef>
          <a:effectRef idx="0">
            <a:schemeClr val="dk1"/>
          </a:effectRef>
          <a:fontRef idx="minor">
            <a:schemeClr val="dk1"/>
          </a:fontRef>
        </p:style>
        <p:txBody>
          <a:bodyPr wrap="square">
            <a:spAutoFit/>
          </a:bodyPr>
          <a:p>
            <a:pPr defTabSz="1245870">
              <a:defRPr/>
            </a:pPr>
            <a:r>
              <a:rPr lang="zh-CN" altLang="en-US" sz="2800" b="1" kern="0" spc="600" dirty="0">
                <a:solidFill>
                  <a:schemeClr val="bg1"/>
                </a:solidFill>
                <a:latin typeface="方正卡通简体" panose="02000000000000000000" pitchFamily="2" charset="-122"/>
                <a:ea typeface="方正卡通简体" panose="02000000000000000000" pitchFamily="2" charset="-122"/>
                <a:cs typeface="+mn-ea"/>
                <a:sym typeface="+mn-lt"/>
              </a:rPr>
              <a:t>任务三：实现按上下左右键控制机器人上下左右移动</a:t>
            </a:r>
            <a:endParaRPr lang="zh-CN" altLang="en-US" sz="2800" b="1" kern="0" spc="600" dirty="0">
              <a:solidFill>
                <a:schemeClr val="bg1"/>
              </a:solidFill>
              <a:latin typeface="方正卡通简体" panose="02000000000000000000" pitchFamily="2" charset="-122"/>
              <a:ea typeface="方正卡通简体" panose="02000000000000000000" pitchFamily="2" charset="-122"/>
              <a:cs typeface="+mn-ea"/>
              <a:sym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extLst>
              <a:ext uri="{28A0092B-C50C-407E-A947-70E740481C1C}">
                <a14:useLocalDpi xmlns:a14="http://schemas.microsoft.com/office/drawing/2010/main" val="0"/>
              </a:ext>
            </a:extLst>
          </a:blip>
          <a:srcRect l="30726" t="17917" r="35918" b="12083"/>
          <a:stretch>
            <a:fillRect/>
          </a:stretch>
        </p:blipFill>
        <p:spPr>
          <a:xfrm flipH="1">
            <a:off x="9655753" y="3867149"/>
            <a:ext cx="2160841" cy="2600325"/>
          </a:xfrm>
          <a:prstGeom prst="rect">
            <a:avLst/>
          </a:prstGeom>
        </p:spPr>
      </p:pic>
      <p:pic>
        <p:nvPicPr>
          <p:cNvPr id="3" name="图片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5" y="0"/>
            <a:ext cx="790575" cy="790575"/>
          </a:xfrm>
          <a:prstGeom prst="rect">
            <a:avLst/>
          </a:prstGeom>
        </p:spPr>
      </p:pic>
      <p:pic>
        <p:nvPicPr>
          <p:cNvPr id="4" name="图片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4" y="6099632"/>
            <a:ext cx="790575" cy="790575"/>
          </a:xfrm>
          <a:prstGeom prst="rect">
            <a:avLst/>
          </a:prstGeom>
        </p:spPr>
      </p:pic>
      <p:pic>
        <p:nvPicPr>
          <p:cNvPr id="8" name="图片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 y="0"/>
            <a:ext cx="790575" cy="790575"/>
          </a:xfrm>
          <a:prstGeom prst="rect">
            <a:avLst/>
          </a:prstGeom>
        </p:spPr>
      </p:pic>
      <p:pic>
        <p:nvPicPr>
          <p:cNvPr id="10" name="图片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 y="6099632"/>
            <a:ext cx="790575" cy="790575"/>
          </a:xfrm>
          <a:prstGeom prst="rect">
            <a:avLst/>
          </a:prstGeom>
        </p:spPr>
      </p:pic>
      <p:sp>
        <p:nvSpPr>
          <p:cNvPr id="11" name="文本框 10"/>
          <p:cNvSpPr txBox="1"/>
          <p:nvPr/>
        </p:nvSpPr>
        <p:spPr>
          <a:xfrm>
            <a:off x="608330" y="1757680"/>
            <a:ext cx="10507980" cy="1568450"/>
          </a:xfrm>
          <a:prstGeom prst="rect">
            <a:avLst/>
          </a:prstGeom>
          <a:noFill/>
        </p:spPr>
        <p:txBody>
          <a:bodyPr wrap="square">
            <a:spAutoFit/>
          </a:bodyPr>
          <a:lstStyle/>
          <a:p>
            <a:pPr marL="342900" indent="-342900">
              <a:lnSpc>
                <a:spcPct val="200000"/>
              </a:lnSpc>
              <a:buClr>
                <a:srgbClr val="E99E17"/>
              </a:buClr>
              <a:buFont typeface="Wingdings" panose="05000000000000000000" pitchFamily="2" charset="2"/>
              <a:buChar char="Ø"/>
            </a:pPr>
            <a:r>
              <a:rPr lang="zh-CN" altLang="en-US" sz="2400" dirty="0">
                <a:ea typeface="方正有猫在_GBK" panose="02000000000000000000" pitchFamily="2" charset="-122"/>
                <a:cs typeface="+mn-ea"/>
              </a:rPr>
              <a:t>用事件类积木中的</a:t>
            </a:r>
            <a:r>
              <a:rPr lang="zh-CN" altLang="en-US" sz="2400" b="1" dirty="0">
                <a:solidFill>
                  <a:srgbClr val="FF0000"/>
                </a:solidFill>
                <a:ea typeface="方正有猫在_GBK" panose="02000000000000000000" pitchFamily="2" charset="-122"/>
                <a:cs typeface="+mn-ea"/>
              </a:rPr>
              <a:t>“当按下□键”积木、“将</a:t>
            </a:r>
            <a:r>
              <a:rPr lang="en-US" altLang="zh-CN" sz="2400" b="1" dirty="0">
                <a:solidFill>
                  <a:srgbClr val="FF0000"/>
                </a:solidFill>
                <a:ea typeface="方正有猫在_GBK" panose="02000000000000000000" pitchFamily="2" charset="-122"/>
                <a:cs typeface="+mn-ea"/>
              </a:rPr>
              <a:t>x</a:t>
            </a:r>
            <a:r>
              <a:rPr lang="zh-CN" altLang="en-US" sz="2400" b="1" dirty="0">
                <a:solidFill>
                  <a:srgbClr val="FF0000"/>
                </a:solidFill>
                <a:ea typeface="方正有猫在_GBK" panose="02000000000000000000" pitchFamily="2" charset="-122"/>
                <a:cs typeface="+mn-ea"/>
              </a:rPr>
              <a:t>坐标增加□”</a:t>
            </a:r>
            <a:r>
              <a:rPr lang="zh-CN" altLang="en-US" sz="2400" dirty="0">
                <a:ea typeface="方正有猫在_GBK" panose="02000000000000000000" pitchFamily="2" charset="-122"/>
                <a:cs typeface="+mn-ea"/>
              </a:rPr>
              <a:t>积木和</a:t>
            </a:r>
            <a:r>
              <a:rPr lang="zh-CN" altLang="en-US" sz="2400" b="1" dirty="0">
                <a:solidFill>
                  <a:srgbClr val="FF0000"/>
                </a:solidFill>
                <a:ea typeface="方正有猫在_GBK" panose="02000000000000000000" pitchFamily="2" charset="-122"/>
                <a:cs typeface="+mn-ea"/>
              </a:rPr>
              <a:t>“将</a:t>
            </a:r>
            <a:r>
              <a:rPr lang="en-US" altLang="zh-CN" sz="2400" b="1" dirty="0">
                <a:solidFill>
                  <a:srgbClr val="FF0000"/>
                </a:solidFill>
                <a:ea typeface="方正有猫在_GBK" panose="02000000000000000000" pitchFamily="2" charset="-122"/>
                <a:cs typeface="+mn-ea"/>
              </a:rPr>
              <a:t>y</a:t>
            </a:r>
            <a:r>
              <a:rPr lang="zh-CN" altLang="en-US" sz="2400" b="1" dirty="0">
                <a:solidFill>
                  <a:srgbClr val="FF0000"/>
                </a:solidFill>
                <a:ea typeface="方正有猫在_GBK" panose="02000000000000000000" pitchFamily="2" charset="-122"/>
                <a:cs typeface="+mn-ea"/>
              </a:rPr>
              <a:t>坐标增加□”</a:t>
            </a:r>
            <a:r>
              <a:rPr lang="zh-CN" altLang="en-US" sz="2400" dirty="0">
                <a:ea typeface="方正有猫在_GBK" panose="02000000000000000000" pitchFamily="2" charset="-122"/>
                <a:cs typeface="+mn-ea"/>
              </a:rPr>
              <a:t>积木来编写控制机器人运动的脚本（见图</a:t>
            </a:r>
            <a:r>
              <a:rPr lang="en-US" altLang="zh-CN" sz="2400" dirty="0">
                <a:ea typeface="方正有猫在_GBK" panose="02000000000000000000" pitchFamily="2" charset="-122"/>
                <a:cs typeface="+mn-ea"/>
              </a:rPr>
              <a:t>17.13</a:t>
            </a:r>
            <a:r>
              <a:rPr lang="zh-CN" altLang="en-US" sz="2400" dirty="0">
                <a:ea typeface="方正有猫在_GBK" panose="02000000000000000000" pitchFamily="2" charset="-122"/>
                <a:cs typeface="+mn-ea"/>
              </a:rPr>
              <a:t>）。</a:t>
            </a:r>
            <a:endParaRPr lang="en-US" altLang="zh-CN" sz="2400" dirty="0">
              <a:ea typeface="方正有猫在_GBK" panose="02000000000000000000" pitchFamily="2" charset="-122"/>
              <a:cs typeface="+mn-ea"/>
            </a:endParaRPr>
          </a:p>
        </p:txBody>
      </p:sp>
      <p:pic>
        <p:nvPicPr>
          <p:cNvPr id="7" name="图片 6"/>
          <p:cNvPicPr>
            <a:picLocks noChangeAspect="1"/>
          </p:cNvPicPr>
          <p:nvPr/>
        </p:nvPicPr>
        <p:blipFill>
          <a:blip r:embed="rId3"/>
          <a:stretch>
            <a:fillRect/>
          </a:stretch>
        </p:blipFill>
        <p:spPr>
          <a:xfrm>
            <a:off x="4688522" y="3477805"/>
            <a:ext cx="2524125" cy="2524125"/>
          </a:xfrm>
          <a:prstGeom prst="rect">
            <a:avLst/>
          </a:prstGeom>
        </p:spPr>
      </p:pic>
      <p:sp>
        <p:nvSpPr>
          <p:cNvPr id="6" name="矩形: 圆角 54"/>
          <p:cNvSpPr/>
          <p:nvPr/>
        </p:nvSpPr>
        <p:spPr>
          <a:xfrm>
            <a:off x="852170" y="918845"/>
            <a:ext cx="10449560" cy="582996"/>
          </a:xfrm>
          <a:prstGeom prst="roundRect">
            <a:avLst/>
          </a:prstGeom>
          <a:solidFill>
            <a:srgbClr val="00A9D0"/>
          </a:solidFill>
          <a:ln>
            <a:solidFill>
              <a:srgbClr val="E99E17"/>
            </a:solidFill>
          </a:ln>
        </p:spPr>
        <p:style>
          <a:lnRef idx="2">
            <a:schemeClr val="dk1"/>
          </a:lnRef>
          <a:fillRef idx="1">
            <a:schemeClr val="lt1"/>
          </a:fillRef>
          <a:effectRef idx="0">
            <a:schemeClr val="dk1"/>
          </a:effectRef>
          <a:fontRef idx="minor">
            <a:schemeClr val="dk1"/>
          </a:fontRef>
        </p:style>
        <p:txBody>
          <a:bodyPr wrap="square">
            <a:spAutoFit/>
          </a:bodyPr>
          <a:p>
            <a:pPr defTabSz="1245870">
              <a:defRPr/>
            </a:pPr>
            <a:r>
              <a:rPr lang="zh-CN" altLang="en-US" sz="2800" b="1" kern="0" spc="600" dirty="0">
                <a:solidFill>
                  <a:schemeClr val="bg1"/>
                </a:solidFill>
                <a:latin typeface="方正卡通简体" panose="02000000000000000000" pitchFamily="2" charset="-122"/>
                <a:ea typeface="方正卡通简体" panose="02000000000000000000" pitchFamily="2" charset="-122"/>
                <a:cs typeface="+mn-ea"/>
                <a:sym typeface="+mn-lt"/>
              </a:rPr>
              <a:t>任务三：实现按上下左右键控制机器人上下左右移动</a:t>
            </a:r>
            <a:endParaRPr lang="zh-CN" altLang="en-US" sz="2800" b="1" kern="0" spc="600" dirty="0">
              <a:solidFill>
                <a:schemeClr val="bg1"/>
              </a:solidFill>
              <a:latin typeface="方正卡通简体" panose="02000000000000000000" pitchFamily="2" charset="-122"/>
              <a:ea typeface="方正卡通简体" panose="02000000000000000000" pitchFamily="2" charset="-122"/>
              <a:cs typeface="+mn-ea"/>
              <a:sym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extLst>
              <a:ext uri="{28A0092B-C50C-407E-A947-70E740481C1C}">
                <a14:useLocalDpi xmlns:a14="http://schemas.microsoft.com/office/drawing/2010/main" val="0"/>
              </a:ext>
            </a:extLst>
          </a:blip>
          <a:srcRect l="30726" t="17917" r="35918" b="12083"/>
          <a:stretch>
            <a:fillRect/>
          </a:stretch>
        </p:blipFill>
        <p:spPr>
          <a:xfrm flipH="1">
            <a:off x="9655753" y="3867149"/>
            <a:ext cx="2160841" cy="2600325"/>
          </a:xfrm>
          <a:prstGeom prst="rect">
            <a:avLst/>
          </a:prstGeom>
        </p:spPr>
      </p:pic>
      <p:pic>
        <p:nvPicPr>
          <p:cNvPr id="3" name="图片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5" y="0"/>
            <a:ext cx="790575" cy="790575"/>
          </a:xfrm>
          <a:prstGeom prst="rect">
            <a:avLst/>
          </a:prstGeom>
        </p:spPr>
      </p:pic>
      <p:pic>
        <p:nvPicPr>
          <p:cNvPr id="4" name="图片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4" y="6099632"/>
            <a:ext cx="790575" cy="790575"/>
          </a:xfrm>
          <a:prstGeom prst="rect">
            <a:avLst/>
          </a:prstGeom>
        </p:spPr>
      </p:pic>
      <p:pic>
        <p:nvPicPr>
          <p:cNvPr id="8" name="图片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 y="0"/>
            <a:ext cx="790575" cy="790575"/>
          </a:xfrm>
          <a:prstGeom prst="rect">
            <a:avLst/>
          </a:prstGeom>
        </p:spPr>
      </p:pic>
      <p:pic>
        <p:nvPicPr>
          <p:cNvPr id="10" name="图片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 y="6099632"/>
            <a:ext cx="790575" cy="790575"/>
          </a:xfrm>
          <a:prstGeom prst="rect">
            <a:avLst/>
          </a:prstGeom>
        </p:spPr>
      </p:pic>
      <p:sp>
        <p:nvSpPr>
          <p:cNvPr id="11" name="文本框 10"/>
          <p:cNvSpPr txBox="1"/>
          <p:nvPr/>
        </p:nvSpPr>
        <p:spPr>
          <a:xfrm>
            <a:off x="699770" y="1630680"/>
            <a:ext cx="10701655" cy="1568450"/>
          </a:xfrm>
          <a:prstGeom prst="rect">
            <a:avLst/>
          </a:prstGeom>
          <a:noFill/>
        </p:spPr>
        <p:txBody>
          <a:bodyPr wrap="square">
            <a:spAutoFit/>
          </a:bodyPr>
          <a:lstStyle/>
          <a:p>
            <a:pPr marL="342900" indent="-342900">
              <a:lnSpc>
                <a:spcPct val="200000"/>
              </a:lnSpc>
              <a:buClr>
                <a:srgbClr val="E99E17"/>
              </a:buClr>
              <a:buFont typeface="Wingdings" panose="05000000000000000000" pitchFamily="2" charset="2"/>
              <a:buChar char="Ø"/>
            </a:pPr>
            <a:r>
              <a:rPr lang="zh-CN" altLang="en-US" sz="2400" dirty="0">
                <a:ea typeface="方正有猫在_GBK" panose="02000000000000000000" pitchFamily="2" charset="-122"/>
                <a:cs typeface="+mn-ea"/>
              </a:rPr>
              <a:t>为第一段脚本增加侦测颜色的脚本，让机器人碰到“墙”就自动回到起点。（修改的脚本和运行效果见图</a:t>
            </a:r>
            <a:r>
              <a:rPr lang="en-US" altLang="zh-CN" sz="2400" dirty="0">
                <a:ea typeface="方正有猫在_GBK" panose="02000000000000000000" pitchFamily="2" charset="-122"/>
                <a:cs typeface="+mn-ea"/>
              </a:rPr>
              <a:t>17.14</a:t>
            </a:r>
            <a:r>
              <a:rPr lang="zh-CN" altLang="en-US" sz="2400" dirty="0">
                <a:ea typeface="方正有猫在_GBK" panose="02000000000000000000" pitchFamily="2" charset="-122"/>
                <a:cs typeface="+mn-ea"/>
              </a:rPr>
              <a:t>）。</a:t>
            </a:r>
            <a:endParaRPr lang="en-US" altLang="zh-CN" sz="2400" dirty="0">
              <a:ea typeface="方正有猫在_GBK" panose="02000000000000000000" pitchFamily="2" charset="-122"/>
              <a:cs typeface="+mn-ea"/>
            </a:endParaRPr>
          </a:p>
        </p:txBody>
      </p:sp>
      <p:sp>
        <p:nvSpPr>
          <p:cNvPr id="7" name="矩形: 圆角 54"/>
          <p:cNvSpPr/>
          <p:nvPr/>
        </p:nvSpPr>
        <p:spPr>
          <a:xfrm>
            <a:off x="852170" y="918845"/>
            <a:ext cx="10449560" cy="578444"/>
          </a:xfrm>
          <a:prstGeom prst="roundRect">
            <a:avLst/>
          </a:prstGeom>
          <a:solidFill>
            <a:srgbClr val="00A9D0"/>
          </a:solidFill>
          <a:ln>
            <a:solidFill>
              <a:srgbClr val="E99E17"/>
            </a:solidFill>
          </a:ln>
        </p:spPr>
        <p:style>
          <a:lnRef idx="2">
            <a:schemeClr val="dk1"/>
          </a:lnRef>
          <a:fillRef idx="1">
            <a:schemeClr val="lt1"/>
          </a:fillRef>
          <a:effectRef idx="0">
            <a:schemeClr val="dk1"/>
          </a:effectRef>
          <a:fontRef idx="minor">
            <a:schemeClr val="dk1"/>
          </a:fontRef>
        </p:style>
        <p:txBody>
          <a:bodyPr wrap="square">
            <a:spAutoFit/>
          </a:bodyPr>
          <a:p>
            <a:pPr defTabSz="1245870">
              <a:defRPr/>
            </a:pPr>
            <a:r>
              <a:rPr lang="zh-CN" altLang="en-US" sz="2800" b="1" kern="0" spc="600" dirty="0">
                <a:solidFill>
                  <a:schemeClr val="bg1"/>
                </a:solidFill>
                <a:latin typeface="方正卡通简体" panose="02000000000000000000" pitchFamily="2" charset="-122"/>
                <a:ea typeface="方正卡通简体" panose="02000000000000000000" pitchFamily="2" charset="-122"/>
                <a:cs typeface="+mn-ea"/>
                <a:sym typeface="+mn-lt"/>
              </a:rPr>
              <a:t>任务四：实现当机器人碰到障碍物返回起始位置</a:t>
            </a:r>
            <a:endParaRPr lang="zh-CN" altLang="en-US" sz="2800" b="1" kern="0" spc="600" dirty="0">
              <a:solidFill>
                <a:schemeClr val="bg1"/>
              </a:solidFill>
              <a:latin typeface="方正卡通简体" panose="02000000000000000000" pitchFamily="2" charset="-122"/>
              <a:ea typeface="方正卡通简体" panose="02000000000000000000" pitchFamily="2" charset="-122"/>
              <a:cs typeface="+mn-ea"/>
              <a:sym typeface="+mn-lt"/>
            </a:endParaRPr>
          </a:p>
        </p:txBody>
      </p:sp>
      <p:pic>
        <p:nvPicPr>
          <p:cNvPr id="13" name="图片 12"/>
          <p:cNvPicPr>
            <a:picLocks noChangeAspect="1"/>
          </p:cNvPicPr>
          <p:nvPr/>
        </p:nvPicPr>
        <p:blipFill>
          <a:blip r:embed="rId3"/>
          <a:stretch>
            <a:fillRect/>
          </a:stretch>
        </p:blipFill>
        <p:spPr>
          <a:xfrm>
            <a:off x="4566920" y="3332480"/>
            <a:ext cx="2063750" cy="2508250"/>
          </a:xfrm>
          <a:prstGeom prst="rect">
            <a:avLst/>
          </a:prstGeom>
        </p:spPr>
      </p:pic>
      <p:sp>
        <p:nvSpPr>
          <p:cNvPr id="14" name="文本框 13"/>
          <p:cNvSpPr txBox="1"/>
          <p:nvPr/>
        </p:nvSpPr>
        <p:spPr>
          <a:xfrm>
            <a:off x="5107305" y="5840730"/>
            <a:ext cx="982980" cy="423545"/>
          </a:xfrm>
          <a:prstGeom prst="rect">
            <a:avLst/>
          </a:prstGeom>
          <a:noFill/>
        </p:spPr>
        <p:txBody>
          <a:bodyPr wrap="none" rtlCol="0" anchor="t">
            <a:spAutoFit/>
          </a:bodyPr>
          <a:p>
            <a:pPr>
              <a:lnSpc>
                <a:spcPct val="120000"/>
              </a:lnSpc>
            </a:pPr>
            <a:r>
              <a:rPr lang="zh-CN" altLang="en-US" dirty="0">
                <a:ea typeface="方正有猫在_GBK" panose="02000000000000000000" pitchFamily="2" charset="-122"/>
                <a:cs typeface="+mn-ea"/>
                <a:sym typeface="+mn-ea"/>
              </a:rPr>
              <a:t>图</a:t>
            </a:r>
            <a:r>
              <a:rPr lang="en-US" altLang="zh-CN" dirty="0">
                <a:ea typeface="方正有猫在_GBK" panose="02000000000000000000" pitchFamily="2" charset="-122"/>
                <a:cs typeface="+mn-ea"/>
                <a:sym typeface="+mn-ea"/>
              </a:rPr>
              <a:t>17.14</a:t>
            </a:r>
            <a:endParaRPr lang="zh-CN" altLang="en-US" dirty="0" smtClean="0">
              <a:solidFill>
                <a:schemeClr val="tx1">
                  <a:lumMod val="75000"/>
                  <a:lumOff val="2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extLst>
              <a:ext uri="{28A0092B-C50C-407E-A947-70E740481C1C}">
                <a14:useLocalDpi xmlns:a14="http://schemas.microsoft.com/office/drawing/2010/main" val="0"/>
              </a:ext>
            </a:extLst>
          </a:blip>
          <a:srcRect l="30726" t="17917" r="35918" b="12083"/>
          <a:stretch>
            <a:fillRect/>
          </a:stretch>
        </p:blipFill>
        <p:spPr>
          <a:xfrm flipH="1">
            <a:off x="9655753" y="3867149"/>
            <a:ext cx="2160841" cy="2600325"/>
          </a:xfrm>
          <a:prstGeom prst="rect">
            <a:avLst/>
          </a:prstGeom>
        </p:spPr>
      </p:pic>
      <p:pic>
        <p:nvPicPr>
          <p:cNvPr id="3" name="图片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5" y="0"/>
            <a:ext cx="790575" cy="790575"/>
          </a:xfrm>
          <a:prstGeom prst="rect">
            <a:avLst/>
          </a:prstGeom>
        </p:spPr>
      </p:pic>
      <p:pic>
        <p:nvPicPr>
          <p:cNvPr id="4" name="图片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4" y="6099632"/>
            <a:ext cx="790575" cy="790575"/>
          </a:xfrm>
          <a:prstGeom prst="rect">
            <a:avLst/>
          </a:prstGeom>
        </p:spPr>
      </p:pic>
      <p:pic>
        <p:nvPicPr>
          <p:cNvPr id="8" name="图片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 y="0"/>
            <a:ext cx="790575" cy="790575"/>
          </a:xfrm>
          <a:prstGeom prst="rect">
            <a:avLst/>
          </a:prstGeom>
        </p:spPr>
      </p:pic>
      <p:pic>
        <p:nvPicPr>
          <p:cNvPr id="10" name="图片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 y="6099632"/>
            <a:ext cx="790575" cy="790575"/>
          </a:xfrm>
          <a:prstGeom prst="rect">
            <a:avLst/>
          </a:prstGeom>
        </p:spPr>
      </p:pic>
      <p:sp>
        <p:nvSpPr>
          <p:cNvPr id="11" name="文本框 10"/>
          <p:cNvSpPr txBox="1"/>
          <p:nvPr/>
        </p:nvSpPr>
        <p:spPr>
          <a:xfrm>
            <a:off x="699770" y="1630680"/>
            <a:ext cx="10701655" cy="829945"/>
          </a:xfrm>
          <a:prstGeom prst="rect">
            <a:avLst/>
          </a:prstGeom>
          <a:noFill/>
        </p:spPr>
        <p:txBody>
          <a:bodyPr wrap="square">
            <a:spAutoFit/>
          </a:bodyPr>
          <a:lstStyle/>
          <a:p>
            <a:pPr marL="342900" indent="-342900">
              <a:lnSpc>
                <a:spcPct val="200000"/>
              </a:lnSpc>
              <a:buClr>
                <a:srgbClr val="E99E17"/>
              </a:buClr>
              <a:buFont typeface="Wingdings" panose="05000000000000000000" pitchFamily="2" charset="2"/>
              <a:buChar char="Ø"/>
            </a:pPr>
            <a:r>
              <a:rPr lang="zh-CN" altLang="en-US" sz="2400" dirty="0">
                <a:ea typeface="方正有猫在_GBK" panose="02000000000000000000" pitchFamily="2" charset="-122"/>
                <a:cs typeface="+mn-ea"/>
              </a:rPr>
              <a:t>让机器人到达终点后说“胜利”（见图</a:t>
            </a:r>
            <a:r>
              <a:rPr lang="en-US" altLang="zh-CN" sz="2400" dirty="0">
                <a:ea typeface="方正有猫在_GBK" panose="02000000000000000000" pitchFamily="2" charset="-122"/>
                <a:cs typeface="+mn-ea"/>
              </a:rPr>
              <a:t>17.15</a:t>
            </a:r>
            <a:r>
              <a:rPr lang="zh-CN" altLang="en-US" sz="2400" dirty="0">
                <a:ea typeface="方正有猫在_GBK" panose="02000000000000000000" pitchFamily="2" charset="-122"/>
                <a:cs typeface="+mn-ea"/>
              </a:rPr>
              <a:t>）。</a:t>
            </a:r>
            <a:endParaRPr lang="en-US" altLang="zh-CN" sz="2400" dirty="0">
              <a:ea typeface="方正有猫在_GBK" panose="02000000000000000000" pitchFamily="2" charset="-122"/>
              <a:cs typeface="+mn-ea"/>
            </a:endParaRPr>
          </a:p>
        </p:txBody>
      </p:sp>
      <p:sp>
        <p:nvSpPr>
          <p:cNvPr id="7" name="矩形: 圆角 54"/>
          <p:cNvSpPr/>
          <p:nvPr/>
        </p:nvSpPr>
        <p:spPr>
          <a:xfrm>
            <a:off x="852170" y="918845"/>
            <a:ext cx="10449560" cy="578444"/>
          </a:xfrm>
          <a:prstGeom prst="roundRect">
            <a:avLst/>
          </a:prstGeom>
          <a:solidFill>
            <a:srgbClr val="00A9D0"/>
          </a:solidFill>
          <a:ln>
            <a:solidFill>
              <a:srgbClr val="E99E17"/>
            </a:solidFill>
          </a:ln>
        </p:spPr>
        <p:style>
          <a:lnRef idx="2">
            <a:schemeClr val="dk1"/>
          </a:lnRef>
          <a:fillRef idx="1">
            <a:schemeClr val="lt1"/>
          </a:fillRef>
          <a:effectRef idx="0">
            <a:schemeClr val="dk1"/>
          </a:effectRef>
          <a:fontRef idx="minor">
            <a:schemeClr val="dk1"/>
          </a:fontRef>
        </p:style>
        <p:txBody>
          <a:bodyPr wrap="square">
            <a:spAutoFit/>
          </a:bodyPr>
          <a:p>
            <a:pPr defTabSz="1245870">
              <a:defRPr/>
            </a:pPr>
            <a:r>
              <a:rPr lang="zh-CN" altLang="en-US" sz="2800" b="1" kern="0" spc="600" dirty="0">
                <a:solidFill>
                  <a:schemeClr val="bg1"/>
                </a:solidFill>
                <a:latin typeface="方正卡通简体" panose="02000000000000000000" pitchFamily="2" charset="-122"/>
                <a:ea typeface="方正卡通简体" panose="02000000000000000000" pitchFamily="2" charset="-122"/>
                <a:cs typeface="+mn-ea"/>
                <a:sym typeface="+mn-lt"/>
              </a:rPr>
              <a:t>任务五：实现当机器人来到终点就说胜利</a:t>
            </a:r>
            <a:endParaRPr lang="zh-CN" altLang="en-US" sz="2800" b="1" kern="0" spc="600" dirty="0">
              <a:solidFill>
                <a:schemeClr val="bg1"/>
              </a:solidFill>
              <a:latin typeface="方正卡通简体" panose="02000000000000000000" pitchFamily="2" charset="-122"/>
              <a:ea typeface="方正卡通简体" panose="02000000000000000000" pitchFamily="2" charset="-122"/>
              <a:cs typeface="+mn-ea"/>
              <a:sym typeface="+mn-lt"/>
            </a:endParaRPr>
          </a:p>
        </p:txBody>
      </p:sp>
      <p:sp>
        <p:nvSpPr>
          <p:cNvPr id="14" name="文本框 13"/>
          <p:cNvSpPr txBox="1"/>
          <p:nvPr/>
        </p:nvSpPr>
        <p:spPr>
          <a:xfrm>
            <a:off x="5276215" y="6049645"/>
            <a:ext cx="982980" cy="423545"/>
          </a:xfrm>
          <a:prstGeom prst="rect">
            <a:avLst/>
          </a:prstGeom>
          <a:noFill/>
        </p:spPr>
        <p:txBody>
          <a:bodyPr wrap="none" rtlCol="0" anchor="t">
            <a:spAutoFit/>
          </a:bodyPr>
          <a:p>
            <a:pPr>
              <a:lnSpc>
                <a:spcPct val="120000"/>
              </a:lnSpc>
            </a:pPr>
            <a:r>
              <a:rPr lang="zh-CN" altLang="en-US" dirty="0">
                <a:ea typeface="方正有猫在_GBK" panose="02000000000000000000" pitchFamily="2" charset="-122"/>
                <a:cs typeface="+mn-ea"/>
                <a:sym typeface="+mn-ea"/>
              </a:rPr>
              <a:t>图</a:t>
            </a:r>
            <a:r>
              <a:rPr lang="en-US" altLang="zh-CN" dirty="0">
                <a:ea typeface="方正有猫在_GBK" panose="02000000000000000000" pitchFamily="2" charset="-122"/>
                <a:cs typeface="+mn-ea"/>
                <a:sym typeface="+mn-ea"/>
              </a:rPr>
              <a:t>17.14</a:t>
            </a:r>
            <a:endParaRPr lang="zh-CN" altLang="en-US" dirty="0" smtClean="0">
              <a:solidFill>
                <a:schemeClr val="tx1">
                  <a:lumMod val="75000"/>
                  <a:lumOff val="25000"/>
                </a:schemeClr>
              </a:solidFill>
            </a:endParaRPr>
          </a:p>
        </p:txBody>
      </p:sp>
      <p:pic>
        <p:nvPicPr>
          <p:cNvPr id="15" name="图片 14"/>
          <p:cNvPicPr>
            <a:picLocks noChangeAspect="1"/>
          </p:cNvPicPr>
          <p:nvPr/>
        </p:nvPicPr>
        <p:blipFill>
          <a:blip r:embed="rId3"/>
          <a:stretch>
            <a:fillRect/>
          </a:stretch>
        </p:blipFill>
        <p:spPr>
          <a:xfrm>
            <a:off x="4657090" y="2553335"/>
            <a:ext cx="2559050" cy="34036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圆角 54"/>
          <p:cNvSpPr/>
          <p:nvPr/>
        </p:nvSpPr>
        <p:spPr>
          <a:xfrm>
            <a:off x="951765" y="602740"/>
            <a:ext cx="3791685" cy="1101082"/>
          </a:xfrm>
          <a:prstGeom prst="roundRect">
            <a:avLst/>
          </a:prstGeom>
          <a:solidFill>
            <a:srgbClr val="00A9D0"/>
          </a:solidFill>
          <a:ln>
            <a:solidFill>
              <a:srgbClr val="E99E17"/>
            </a:solidFill>
          </a:ln>
        </p:spPr>
        <p:style>
          <a:lnRef idx="2">
            <a:schemeClr val="dk1"/>
          </a:lnRef>
          <a:fillRef idx="1">
            <a:schemeClr val="lt1"/>
          </a:fillRef>
          <a:effectRef idx="0">
            <a:schemeClr val="dk1"/>
          </a:effectRef>
          <a:fontRef idx="minor">
            <a:schemeClr val="dk1"/>
          </a:fontRef>
        </p:style>
        <p:txBody>
          <a:bodyPr wrap="square">
            <a:spAutoFit/>
          </a:bodyPr>
          <a:lstStyle/>
          <a:p>
            <a:pPr defTabSz="1245870">
              <a:defRPr/>
            </a:pPr>
            <a:r>
              <a:rPr lang="zh-CN" altLang="en-US" sz="5865" b="1" kern="0" spc="600" dirty="0">
                <a:solidFill>
                  <a:schemeClr val="bg1"/>
                </a:solidFill>
                <a:latin typeface="方正卡通简体" panose="02000000000000000000" pitchFamily="2" charset="-122"/>
                <a:ea typeface="方正卡通简体" panose="02000000000000000000" pitchFamily="2" charset="-122"/>
                <a:cs typeface="+mn-ea"/>
                <a:sym typeface="+mn-lt"/>
              </a:rPr>
              <a:t>我的思考</a:t>
            </a:r>
            <a:endParaRPr lang="zh-CN" altLang="en-US" sz="5865" b="1" kern="0" spc="600" dirty="0">
              <a:solidFill>
                <a:schemeClr val="bg1"/>
              </a:solidFill>
              <a:latin typeface="方正卡通简体" panose="02000000000000000000" pitchFamily="2" charset="-122"/>
              <a:ea typeface="方正卡通简体" panose="02000000000000000000" pitchFamily="2" charset="-122"/>
              <a:cs typeface="+mn-ea"/>
              <a:sym typeface="+mn-lt"/>
            </a:endParaRPr>
          </a:p>
        </p:txBody>
      </p:sp>
      <p:pic>
        <p:nvPicPr>
          <p:cNvPr id="2" name="图片 1"/>
          <p:cNvPicPr>
            <a:picLocks noChangeAspect="1"/>
          </p:cNvPicPr>
          <p:nvPr/>
        </p:nvPicPr>
        <p:blipFill rotWithShape="1">
          <a:blip r:embed="rId1" cstate="screen">
            <a:extLst>
              <a:ext uri="{28A0092B-C50C-407E-A947-70E740481C1C}">
                <a14:useLocalDpi xmlns:a14="http://schemas.microsoft.com/office/drawing/2010/main" val="0"/>
              </a:ext>
            </a:extLst>
          </a:blip>
          <a:srcRect l="30726" t="17917" r="35918" b="12083"/>
          <a:stretch>
            <a:fillRect/>
          </a:stretch>
        </p:blipFill>
        <p:spPr>
          <a:xfrm flipH="1">
            <a:off x="9655753" y="3867149"/>
            <a:ext cx="2160841" cy="2600325"/>
          </a:xfrm>
          <a:prstGeom prst="rect">
            <a:avLst/>
          </a:prstGeom>
        </p:spPr>
      </p:pic>
      <p:sp>
        <p:nvSpPr>
          <p:cNvPr id="6" name="文本框 5"/>
          <p:cNvSpPr txBox="1"/>
          <p:nvPr/>
        </p:nvSpPr>
        <p:spPr>
          <a:xfrm>
            <a:off x="951764" y="2567650"/>
            <a:ext cx="10640161" cy="1134413"/>
          </a:xfrm>
          <a:prstGeom prst="rect">
            <a:avLst/>
          </a:prstGeom>
          <a:noFill/>
        </p:spPr>
        <p:txBody>
          <a:bodyPr wrap="square">
            <a:spAutoFit/>
          </a:bodyPr>
          <a:lstStyle/>
          <a:p>
            <a:pPr marL="457200" indent="-457200">
              <a:lnSpc>
                <a:spcPct val="150000"/>
              </a:lnSpc>
              <a:buClr>
                <a:srgbClr val="E99E17"/>
              </a:buClr>
              <a:buFont typeface="+mj-lt"/>
              <a:buAutoNum type="arabicPeriod"/>
            </a:pPr>
            <a:r>
              <a:rPr lang="zh-CN" altLang="en-US" sz="2400" dirty="0">
                <a:ea typeface="方正有猫在_GBK" panose="02000000000000000000" pitchFamily="2" charset="-122"/>
                <a:cs typeface="+mn-ea"/>
              </a:rPr>
              <a:t>拾色器都能在什么地方拾取颜色呢？</a:t>
            </a:r>
            <a:endParaRPr lang="en-US" altLang="zh-CN" sz="2400" dirty="0">
              <a:ea typeface="方正有猫在_GBK" panose="02000000000000000000" pitchFamily="2" charset="-122"/>
              <a:cs typeface="+mn-ea"/>
            </a:endParaRPr>
          </a:p>
          <a:p>
            <a:pPr marL="457200" indent="-457200">
              <a:lnSpc>
                <a:spcPct val="150000"/>
              </a:lnSpc>
              <a:buClr>
                <a:srgbClr val="E99E17"/>
              </a:buClr>
              <a:buFont typeface="+mj-lt"/>
              <a:buAutoNum type="arabicPeriod"/>
            </a:pPr>
            <a:r>
              <a:rPr lang="zh-CN" altLang="en-US" sz="2400" dirty="0">
                <a:ea typeface="方正有猫在_GBK" panose="02000000000000000000" pitchFamily="2" charset="-122"/>
                <a:cs typeface="+mn-ea"/>
              </a:rPr>
              <a:t>迷宫项目里“起点”和“终点”的文字能不能用同一种颜色，为什么？</a:t>
            </a:r>
            <a:endParaRPr lang="zh-CN" altLang="en-US" sz="2400" dirty="0">
              <a:ea typeface="方正有猫在_GBK" panose="02000000000000000000" pitchFamily="2" charset="-122"/>
              <a:cs typeface="+mn-ea"/>
            </a:endParaRPr>
          </a:p>
        </p:txBody>
      </p:sp>
      <p:pic>
        <p:nvPicPr>
          <p:cNvPr id="4" name="图片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5" y="0"/>
            <a:ext cx="790575" cy="790575"/>
          </a:xfrm>
          <a:prstGeom prst="rect">
            <a:avLst/>
          </a:prstGeom>
        </p:spPr>
      </p:pic>
      <p:pic>
        <p:nvPicPr>
          <p:cNvPr id="5" name="图片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4" y="6099632"/>
            <a:ext cx="790575" cy="790575"/>
          </a:xfrm>
          <a:prstGeom prst="rect">
            <a:avLst/>
          </a:prstGeom>
        </p:spPr>
      </p:pic>
      <p:pic>
        <p:nvPicPr>
          <p:cNvPr id="10" name="图片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 y="0"/>
            <a:ext cx="790575" cy="790575"/>
          </a:xfrm>
          <a:prstGeom prst="rect">
            <a:avLst/>
          </a:prstGeom>
        </p:spPr>
      </p:pic>
      <p:pic>
        <p:nvPicPr>
          <p:cNvPr id="12" name="图片 1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 y="6099632"/>
            <a:ext cx="790575" cy="79057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圆角 54"/>
          <p:cNvSpPr/>
          <p:nvPr/>
        </p:nvSpPr>
        <p:spPr>
          <a:xfrm>
            <a:off x="951766" y="602740"/>
            <a:ext cx="3115410" cy="1101082"/>
          </a:xfrm>
          <a:prstGeom prst="roundRect">
            <a:avLst/>
          </a:prstGeom>
          <a:solidFill>
            <a:srgbClr val="00A9D0"/>
          </a:solidFill>
          <a:ln>
            <a:solidFill>
              <a:srgbClr val="E99E17"/>
            </a:solidFill>
          </a:ln>
        </p:spPr>
        <p:style>
          <a:lnRef idx="2">
            <a:schemeClr val="dk1"/>
          </a:lnRef>
          <a:fillRef idx="1">
            <a:schemeClr val="lt1"/>
          </a:fillRef>
          <a:effectRef idx="0">
            <a:schemeClr val="dk1"/>
          </a:effectRef>
          <a:fontRef idx="minor">
            <a:schemeClr val="dk1"/>
          </a:fontRef>
        </p:style>
        <p:txBody>
          <a:bodyPr wrap="square">
            <a:spAutoFit/>
          </a:bodyPr>
          <a:lstStyle/>
          <a:p>
            <a:pPr defTabSz="1245870">
              <a:defRPr/>
            </a:pPr>
            <a:r>
              <a:rPr lang="zh-CN" altLang="en-US" sz="5865" b="1" kern="0" spc="600" dirty="0">
                <a:solidFill>
                  <a:schemeClr val="bg1"/>
                </a:solidFill>
                <a:latin typeface="方正卡通简体" panose="02000000000000000000" pitchFamily="2" charset="-122"/>
                <a:ea typeface="方正卡通简体" panose="02000000000000000000" pitchFamily="2" charset="-122"/>
                <a:cs typeface="+mn-ea"/>
                <a:sym typeface="+mn-lt"/>
              </a:rPr>
              <a:t>新任务</a:t>
            </a:r>
            <a:endParaRPr lang="zh-CN" altLang="en-US" sz="5865" b="1" kern="0" spc="600" dirty="0">
              <a:solidFill>
                <a:schemeClr val="bg1"/>
              </a:solidFill>
              <a:latin typeface="方正卡通简体" panose="02000000000000000000" pitchFamily="2" charset="-122"/>
              <a:ea typeface="方正卡通简体" panose="02000000000000000000" pitchFamily="2" charset="-122"/>
              <a:cs typeface="+mn-ea"/>
              <a:sym typeface="+mn-lt"/>
            </a:endParaRPr>
          </a:p>
        </p:txBody>
      </p:sp>
      <p:pic>
        <p:nvPicPr>
          <p:cNvPr id="2" name="图片 1"/>
          <p:cNvPicPr>
            <a:picLocks noChangeAspect="1"/>
          </p:cNvPicPr>
          <p:nvPr/>
        </p:nvPicPr>
        <p:blipFill rotWithShape="1">
          <a:blip r:embed="rId1" cstate="screen">
            <a:extLst>
              <a:ext uri="{28A0092B-C50C-407E-A947-70E740481C1C}">
                <a14:useLocalDpi xmlns:a14="http://schemas.microsoft.com/office/drawing/2010/main" val="0"/>
              </a:ext>
            </a:extLst>
          </a:blip>
          <a:srcRect l="30726" t="17917" r="35918" b="12083"/>
          <a:stretch>
            <a:fillRect/>
          </a:stretch>
        </p:blipFill>
        <p:spPr>
          <a:xfrm flipH="1">
            <a:off x="9655753" y="3867149"/>
            <a:ext cx="2160841" cy="2600325"/>
          </a:xfrm>
          <a:prstGeom prst="rect">
            <a:avLst/>
          </a:prstGeom>
        </p:spPr>
      </p:pic>
      <p:sp>
        <p:nvSpPr>
          <p:cNvPr id="6" name="文本框 5"/>
          <p:cNvSpPr txBox="1"/>
          <p:nvPr/>
        </p:nvSpPr>
        <p:spPr>
          <a:xfrm>
            <a:off x="1293495" y="2668270"/>
            <a:ext cx="9605645" cy="1198880"/>
          </a:xfrm>
          <a:prstGeom prst="rect">
            <a:avLst/>
          </a:prstGeom>
          <a:noFill/>
        </p:spPr>
        <p:txBody>
          <a:bodyPr wrap="square">
            <a:spAutoFit/>
          </a:bodyPr>
          <a:lstStyle/>
          <a:p>
            <a:pPr>
              <a:lnSpc>
                <a:spcPct val="150000"/>
              </a:lnSpc>
              <a:buClr>
                <a:srgbClr val="E99E17"/>
              </a:buClr>
            </a:pPr>
            <a:r>
              <a:rPr lang="zh-CN" altLang="en-US" sz="2400" dirty="0">
                <a:ea typeface="方正有猫在_GBK" panose="02000000000000000000" pitchFamily="2" charset="-122"/>
                <a:cs typeface="+mn-ea"/>
              </a:rPr>
              <a:t>       用新建角色的方法把迷宫里的“墙”画出来，并使用两种颜色。机器人碰到有些墙以后回到起点，碰到有些墙不回起点。</a:t>
            </a:r>
            <a:endParaRPr lang="zh-CN" altLang="en-US" sz="2400" dirty="0">
              <a:ea typeface="方正有猫在_GBK" panose="02000000000000000000" pitchFamily="2" charset="-122"/>
              <a:cs typeface="+mn-ea"/>
            </a:endParaRPr>
          </a:p>
        </p:txBody>
      </p:sp>
      <p:pic>
        <p:nvPicPr>
          <p:cNvPr id="4" name="图片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5" y="0"/>
            <a:ext cx="790575" cy="790575"/>
          </a:xfrm>
          <a:prstGeom prst="rect">
            <a:avLst/>
          </a:prstGeom>
        </p:spPr>
      </p:pic>
      <p:pic>
        <p:nvPicPr>
          <p:cNvPr id="5" name="图片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4" y="6099632"/>
            <a:ext cx="790575" cy="790575"/>
          </a:xfrm>
          <a:prstGeom prst="rect">
            <a:avLst/>
          </a:prstGeom>
        </p:spPr>
      </p:pic>
      <p:pic>
        <p:nvPicPr>
          <p:cNvPr id="10" name="图片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 y="0"/>
            <a:ext cx="790575" cy="790575"/>
          </a:xfrm>
          <a:prstGeom prst="rect">
            <a:avLst/>
          </a:prstGeom>
        </p:spPr>
      </p:pic>
      <p:pic>
        <p:nvPicPr>
          <p:cNvPr id="12" name="图片 1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 y="6099632"/>
            <a:ext cx="790575" cy="7905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圆角 54"/>
          <p:cNvSpPr/>
          <p:nvPr/>
        </p:nvSpPr>
        <p:spPr>
          <a:xfrm>
            <a:off x="951767" y="602740"/>
            <a:ext cx="8592283" cy="1101082"/>
          </a:xfrm>
          <a:prstGeom prst="roundRect">
            <a:avLst/>
          </a:prstGeom>
          <a:solidFill>
            <a:srgbClr val="00A9D0"/>
          </a:solidFill>
          <a:ln>
            <a:solidFill>
              <a:srgbClr val="E99E17"/>
            </a:solidFill>
          </a:ln>
        </p:spPr>
        <p:style>
          <a:lnRef idx="2">
            <a:schemeClr val="dk1"/>
          </a:lnRef>
          <a:fillRef idx="1">
            <a:schemeClr val="lt1"/>
          </a:fillRef>
          <a:effectRef idx="0">
            <a:schemeClr val="dk1"/>
          </a:effectRef>
          <a:fontRef idx="minor">
            <a:schemeClr val="dk1"/>
          </a:fontRef>
        </p:style>
        <p:txBody>
          <a:bodyPr wrap="square">
            <a:spAutoFit/>
          </a:bodyPr>
          <a:lstStyle/>
          <a:p>
            <a:pPr defTabSz="1245870">
              <a:defRPr/>
            </a:pPr>
            <a:r>
              <a:rPr lang="zh-CN" altLang="en-US" sz="5865" b="1" kern="0" spc="600" dirty="0">
                <a:solidFill>
                  <a:schemeClr val="bg1"/>
                </a:solidFill>
                <a:latin typeface="方正卡通简体" panose="02000000000000000000" pitchFamily="2" charset="-122"/>
                <a:ea typeface="方正卡通简体" panose="02000000000000000000" pitchFamily="2" charset="-122"/>
                <a:cs typeface="+mn-ea"/>
                <a:sym typeface="+mn-lt"/>
              </a:rPr>
              <a:t>颜色传感器的工作原理</a:t>
            </a:r>
            <a:endParaRPr lang="zh-CN" altLang="en-US" sz="5865" b="1" kern="0" spc="600" dirty="0">
              <a:solidFill>
                <a:schemeClr val="bg1"/>
              </a:solidFill>
              <a:latin typeface="方正卡通简体" panose="02000000000000000000" pitchFamily="2" charset="-122"/>
              <a:ea typeface="方正卡通简体" panose="02000000000000000000" pitchFamily="2" charset="-122"/>
              <a:cs typeface="+mn-ea"/>
              <a:sym typeface="+mn-lt"/>
            </a:endParaRPr>
          </a:p>
        </p:txBody>
      </p:sp>
      <p:pic>
        <p:nvPicPr>
          <p:cNvPr id="2" name="图片 1"/>
          <p:cNvPicPr>
            <a:picLocks noChangeAspect="1"/>
          </p:cNvPicPr>
          <p:nvPr/>
        </p:nvPicPr>
        <p:blipFill rotWithShape="1">
          <a:blip r:embed="rId1" cstate="screen">
            <a:extLst>
              <a:ext uri="{28A0092B-C50C-407E-A947-70E740481C1C}">
                <a14:useLocalDpi xmlns:a14="http://schemas.microsoft.com/office/drawing/2010/main" val="0"/>
              </a:ext>
            </a:extLst>
          </a:blip>
          <a:srcRect l="30726" t="17917" r="35918" b="12083"/>
          <a:stretch>
            <a:fillRect/>
          </a:stretch>
        </p:blipFill>
        <p:spPr>
          <a:xfrm flipH="1">
            <a:off x="9683058" y="3757929"/>
            <a:ext cx="2160841" cy="2600325"/>
          </a:xfrm>
          <a:prstGeom prst="rect">
            <a:avLst/>
          </a:prstGeom>
        </p:spPr>
      </p:pic>
      <p:pic>
        <p:nvPicPr>
          <p:cNvPr id="3" name="图片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5" y="0"/>
            <a:ext cx="790575" cy="790575"/>
          </a:xfrm>
          <a:prstGeom prst="rect">
            <a:avLst/>
          </a:prstGeom>
        </p:spPr>
      </p:pic>
      <p:pic>
        <p:nvPicPr>
          <p:cNvPr id="4" name="图片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4" y="6099632"/>
            <a:ext cx="790575" cy="790575"/>
          </a:xfrm>
          <a:prstGeom prst="rect">
            <a:avLst/>
          </a:prstGeom>
        </p:spPr>
      </p:pic>
      <p:pic>
        <p:nvPicPr>
          <p:cNvPr id="8" name="图片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 y="0"/>
            <a:ext cx="790575" cy="790575"/>
          </a:xfrm>
          <a:prstGeom prst="rect">
            <a:avLst/>
          </a:prstGeom>
        </p:spPr>
      </p:pic>
      <p:pic>
        <p:nvPicPr>
          <p:cNvPr id="10" name="图片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 y="6099632"/>
            <a:ext cx="790575" cy="790575"/>
          </a:xfrm>
          <a:prstGeom prst="rect">
            <a:avLst/>
          </a:prstGeom>
        </p:spPr>
      </p:pic>
      <p:sp>
        <p:nvSpPr>
          <p:cNvPr id="11" name="文本框 10"/>
          <p:cNvSpPr txBox="1"/>
          <p:nvPr/>
        </p:nvSpPr>
        <p:spPr>
          <a:xfrm>
            <a:off x="951865" y="2231390"/>
            <a:ext cx="9010015" cy="3046095"/>
          </a:xfrm>
          <a:prstGeom prst="rect">
            <a:avLst/>
          </a:prstGeom>
          <a:noFill/>
        </p:spPr>
        <p:txBody>
          <a:bodyPr wrap="square">
            <a:spAutoFit/>
          </a:bodyPr>
          <a:lstStyle/>
          <a:p>
            <a:pPr>
              <a:lnSpc>
                <a:spcPct val="200000"/>
              </a:lnSpc>
              <a:buClr>
                <a:srgbClr val="E99E17"/>
              </a:buClr>
            </a:pPr>
            <a:r>
              <a:rPr lang="zh-CN" altLang="en-US" sz="2400" dirty="0">
                <a:ea typeface="方正有猫在_GBK" panose="02000000000000000000" pitchFamily="2" charset="-122"/>
                <a:cs typeface="+mn-ea"/>
              </a:rPr>
              <a:t>       </a:t>
            </a:r>
            <a:r>
              <a:rPr lang="zh-CN" altLang="en-US" sz="2400" b="1" dirty="0">
                <a:solidFill>
                  <a:srgbClr val="FF0000"/>
                </a:solidFill>
                <a:ea typeface="方正有猫在_GBK" panose="02000000000000000000" pitchFamily="2" charset="-122"/>
                <a:cs typeface="+mn-ea"/>
              </a:rPr>
              <a:t>颜色传感器也叫色彩传感器</a:t>
            </a:r>
            <a:r>
              <a:rPr lang="zh-CN" altLang="en-US" sz="2400" dirty="0">
                <a:ea typeface="方正有猫在_GBK" panose="02000000000000000000" pitchFamily="2" charset="-122"/>
                <a:cs typeface="+mn-ea"/>
              </a:rPr>
              <a:t>，是</a:t>
            </a:r>
            <a:r>
              <a:rPr lang="zh-CN" altLang="en-US" sz="2400" b="1" dirty="0">
                <a:solidFill>
                  <a:srgbClr val="FF0000"/>
                </a:solidFill>
                <a:ea typeface="方正有猫在_GBK" panose="02000000000000000000" pitchFamily="2" charset="-122"/>
                <a:cs typeface="+mn-ea"/>
              </a:rPr>
              <a:t>将物体颜色和参考颜色对比</a:t>
            </a:r>
            <a:r>
              <a:rPr lang="zh-CN" altLang="en-US" sz="2400" dirty="0">
                <a:ea typeface="方正有猫在_GBK" panose="02000000000000000000" pitchFamily="2" charset="-122"/>
                <a:cs typeface="+mn-ea"/>
              </a:rPr>
              <a:t>来识别颜色的。</a:t>
            </a:r>
            <a:r>
              <a:rPr lang="zh-CN" altLang="en-US" sz="2400" b="1" dirty="0">
                <a:ea typeface="方正有猫在_GBK" panose="02000000000000000000" pitchFamily="2" charset="-122"/>
                <a:cs typeface="+mn-ea"/>
              </a:rPr>
              <a:t>颜色传感器利用光电二极管接收进入传感器的光线</a:t>
            </a:r>
            <a:r>
              <a:rPr lang="zh-CN" altLang="en-US" sz="2400" dirty="0">
                <a:ea typeface="方正有猫在_GBK" panose="02000000000000000000" pitchFamily="2" charset="-122"/>
                <a:cs typeface="+mn-ea"/>
              </a:rPr>
              <a:t>，然后</a:t>
            </a:r>
            <a:r>
              <a:rPr lang="zh-CN" altLang="en-US" sz="2400" b="1" dirty="0">
                <a:solidFill>
                  <a:srgbClr val="FF0000"/>
                </a:solidFill>
                <a:ea typeface="方正有猫在_GBK" panose="02000000000000000000" pitchFamily="2" charset="-122"/>
                <a:cs typeface="+mn-ea"/>
              </a:rPr>
              <a:t>将它们转换成电流或者电压信号进行比对</a:t>
            </a:r>
            <a:r>
              <a:rPr lang="zh-CN" altLang="en-US" sz="2400" dirty="0">
                <a:ea typeface="方正有猫在_GBK" panose="02000000000000000000" pitchFamily="2" charset="-122"/>
                <a:cs typeface="+mn-ea"/>
              </a:rPr>
              <a:t>，最后再传输给计算机。</a:t>
            </a:r>
            <a:endParaRPr lang="en-US" altLang="zh-CN" sz="2400" dirty="0">
              <a:ea typeface="方正有猫在_GBK" panose="02000000000000000000" pitchFamily="2" charset="-122"/>
              <a:cs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圆角 54"/>
          <p:cNvSpPr/>
          <p:nvPr/>
        </p:nvSpPr>
        <p:spPr>
          <a:xfrm>
            <a:off x="951767" y="602740"/>
            <a:ext cx="8592283" cy="1101082"/>
          </a:xfrm>
          <a:prstGeom prst="roundRect">
            <a:avLst/>
          </a:prstGeom>
          <a:solidFill>
            <a:srgbClr val="00A9D0"/>
          </a:solidFill>
          <a:ln>
            <a:solidFill>
              <a:srgbClr val="E99E17"/>
            </a:solidFill>
          </a:ln>
        </p:spPr>
        <p:style>
          <a:lnRef idx="2">
            <a:schemeClr val="dk1"/>
          </a:lnRef>
          <a:fillRef idx="1">
            <a:schemeClr val="lt1"/>
          </a:fillRef>
          <a:effectRef idx="0">
            <a:schemeClr val="dk1"/>
          </a:effectRef>
          <a:fontRef idx="minor">
            <a:schemeClr val="dk1"/>
          </a:fontRef>
        </p:style>
        <p:txBody>
          <a:bodyPr wrap="square">
            <a:spAutoFit/>
          </a:bodyPr>
          <a:lstStyle/>
          <a:p>
            <a:pPr defTabSz="1245870">
              <a:defRPr/>
            </a:pPr>
            <a:r>
              <a:rPr lang="zh-CN" altLang="en-US" sz="5865" b="1" kern="0" spc="600" dirty="0">
                <a:solidFill>
                  <a:schemeClr val="bg1"/>
                </a:solidFill>
                <a:latin typeface="方正卡通简体" panose="02000000000000000000" pitchFamily="2" charset="-122"/>
                <a:ea typeface="方正卡通简体" panose="02000000000000000000" pitchFamily="2" charset="-122"/>
                <a:cs typeface="+mn-ea"/>
                <a:sym typeface="+mn-lt"/>
              </a:rPr>
              <a:t>颜色传感器的工作原理</a:t>
            </a:r>
            <a:endParaRPr lang="zh-CN" altLang="en-US" sz="5865" b="1" kern="0" spc="600" dirty="0">
              <a:solidFill>
                <a:schemeClr val="bg1"/>
              </a:solidFill>
              <a:latin typeface="方正卡通简体" panose="02000000000000000000" pitchFamily="2" charset="-122"/>
              <a:ea typeface="方正卡通简体" panose="02000000000000000000" pitchFamily="2" charset="-122"/>
              <a:cs typeface="+mn-ea"/>
              <a:sym typeface="+mn-lt"/>
            </a:endParaRPr>
          </a:p>
        </p:txBody>
      </p:sp>
      <p:pic>
        <p:nvPicPr>
          <p:cNvPr id="2" name="图片 1"/>
          <p:cNvPicPr>
            <a:picLocks noChangeAspect="1"/>
          </p:cNvPicPr>
          <p:nvPr/>
        </p:nvPicPr>
        <p:blipFill rotWithShape="1">
          <a:blip r:embed="rId1" cstate="screen">
            <a:extLst>
              <a:ext uri="{28A0092B-C50C-407E-A947-70E740481C1C}">
                <a14:useLocalDpi xmlns:a14="http://schemas.microsoft.com/office/drawing/2010/main" val="0"/>
              </a:ext>
            </a:extLst>
          </a:blip>
          <a:srcRect l="30726" t="17917" r="35918" b="12083"/>
          <a:stretch>
            <a:fillRect/>
          </a:stretch>
        </p:blipFill>
        <p:spPr>
          <a:xfrm flipH="1">
            <a:off x="9701473" y="3830954"/>
            <a:ext cx="2160841" cy="2600325"/>
          </a:xfrm>
          <a:prstGeom prst="rect">
            <a:avLst/>
          </a:prstGeom>
        </p:spPr>
      </p:pic>
      <p:pic>
        <p:nvPicPr>
          <p:cNvPr id="3" name="图片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5" y="0"/>
            <a:ext cx="790575" cy="790575"/>
          </a:xfrm>
          <a:prstGeom prst="rect">
            <a:avLst/>
          </a:prstGeom>
        </p:spPr>
      </p:pic>
      <p:pic>
        <p:nvPicPr>
          <p:cNvPr id="4" name="图片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4" y="6099632"/>
            <a:ext cx="790575" cy="790575"/>
          </a:xfrm>
          <a:prstGeom prst="rect">
            <a:avLst/>
          </a:prstGeom>
        </p:spPr>
      </p:pic>
      <p:pic>
        <p:nvPicPr>
          <p:cNvPr id="8" name="图片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 y="0"/>
            <a:ext cx="790575" cy="790575"/>
          </a:xfrm>
          <a:prstGeom prst="rect">
            <a:avLst/>
          </a:prstGeom>
        </p:spPr>
      </p:pic>
      <p:pic>
        <p:nvPicPr>
          <p:cNvPr id="10" name="图片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 y="6099632"/>
            <a:ext cx="790575" cy="790575"/>
          </a:xfrm>
          <a:prstGeom prst="rect">
            <a:avLst/>
          </a:prstGeom>
        </p:spPr>
      </p:pic>
      <p:sp>
        <p:nvSpPr>
          <p:cNvPr id="11" name="文本框 10"/>
          <p:cNvSpPr txBox="1"/>
          <p:nvPr/>
        </p:nvSpPr>
        <p:spPr>
          <a:xfrm>
            <a:off x="727075" y="1703705"/>
            <a:ext cx="10201910" cy="3046095"/>
          </a:xfrm>
          <a:prstGeom prst="rect">
            <a:avLst/>
          </a:prstGeom>
          <a:noFill/>
        </p:spPr>
        <p:txBody>
          <a:bodyPr wrap="square">
            <a:spAutoFit/>
          </a:bodyPr>
          <a:lstStyle/>
          <a:p>
            <a:pPr marL="342900" indent="-342900">
              <a:lnSpc>
                <a:spcPct val="200000"/>
              </a:lnSpc>
              <a:buClr>
                <a:srgbClr val="E99E17"/>
              </a:buClr>
              <a:buFont typeface="Wingdings" panose="05000000000000000000" pitchFamily="2" charset="2"/>
              <a:buChar char="Ø"/>
            </a:pPr>
            <a:r>
              <a:rPr lang="zh-CN" altLang="en-US" sz="2400" b="1" dirty="0">
                <a:solidFill>
                  <a:srgbClr val="FF0000"/>
                </a:solidFill>
                <a:ea typeface="方正有猫在_GBK" panose="02000000000000000000" pitchFamily="2" charset="-122"/>
                <a:cs typeface="+mn-ea"/>
              </a:rPr>
              <a:t>侦测类积木</a:t>
            </a:r>
            <a:r>
              <a:rPr lang="zh-CN" altLang="en-US" sz="2400" dirty="0">
                <a:ea typeface="方正有猫在_GBK" panose="02000000000000000000" pitchFamily="2" charset="-122"/>
                <a:cs typeface="+mn-ea"/>
              </a:rPr>
              <a:t>是</a:t>
            </a:r>
            <a:r>
              <a:rPr lang="en-US" altLang="zh-CN" sz="2400" dirty="0">
                <a:ea typeface="方正有猫在_GBK" panose="02000000000000000000" pitchFamily="2" charset="-122"/>
                <a:cs typeface="+mn-ea"/>
              </a:rPr>
              <a:t>Scratch 3.0</a:t>
            </a:r>
            <a:r>
              <a:rPr lang="zh-CN" altLang="en-US" sz="2400" dirty="0">
                <a:ea typeface="方正有猫在_GBK" panose="02000000000000000000" pitchFamily="2" charset="-122"/>
                <a:cs typeface="+mn-ea"/>
              </a:rPr>
              <a:t>中一类很重要的积木，可以说是我们</a:t>
            </a:r>
            <a:r>
              <a:rPr lang="en-US" altLang="zh-CN" sz="2400" dirty="0">
                <a:ea typeface="方正有猫在_GBK" panose="02000000000000000000" pitchFamily="2" charset="-122"/>
                <a:cs typeface="+mn-ea"/>
              </a:rPr>
              <a:t>Scratch 3.0</a:t>
            </a:r>
            <a:r>
              <a:rPr lang="zh-CN" altLang="en-US" sz="2400" dirty="0">
                <a:ea typeface="方正有猫在_GBK" panose="02000000000000000000" pitchFamily="2" charset="-122"/>
                <a:cs typeface="+mn-ea"/>
              </a:rPr>
              <a:t>程序的“神经”。</a:t>
            </a:r>
            <a:endParaRPr lang="en-US" altLang="zh-CN" sz="2400" dirty="0">
              <a:ea typeface="方正有猫在_GBK" panose="02000000000000000000" pitchFamily="2" charset="-122"/>
              <a:cs typeface="+mn-ea"/>
            </a:endParaRPr>
          </a:p>
          <a:p>
            <a:pPr marL="342900" indent="-342900">
              <a:lnSpc>
                <a:spcPct val="200000"/>
              </a:lnSpc>
              <a:buClr>
                <a:srgbClr val="E99E17"/>
              </a:buClr>
              <a:buFont typeface="Wingdings" panose="05000000000000000000" pitchFamily="2" charset="2"/>
              <a:buChar char="Ø"/>
            </a:pPr>
            <a:r>
              <a:rPr lang="zh-CN" altLang="en-US" sz="2400" dirty="0">
                <a:ea typeface="方正有猫在_GBK" panose="02000000000000000000" pitchFamily="2" charset="-122"/>
                <a:cs typeface="+mn-ea"/>
              </a:rPr>
              <a:t>通过侦测类积木，</a:t>
            </a:r>
            <a:r>
              <a:rPr lang="zh-CN" altLang="en-US" sz="2400" b="1" dirty="0">
                <a:solidFill>
                  <a:srgbClr val="FF0000"/>
                </a:solidFill>
                <a:ea typeface="方正有猫在_GBK" panose="02000000000000000000" pitchFamily="2" charset="-122"/>
                <a:cs typeface="+mn-ea"/>
              </a:rPr>
              <a:t>程序能够感知很多情况，识别颜色只是其中的一部分</a:t>
            </a:r>
            <a:r>
              <a:rPr lang="zh-CN" altLang="en-US" sz="2400" dirty="0">
                <a:ea typeface="方正有猫在_GBK" panose="02000000000000000000" pitchFamily="2" charset="-122"/>
                <a:cs typeface="+mn-ea"/>
              </a:rPr>
              <a:t>。</a:t>
            </a:r>
            <a:endParaRPr lang="en-US" altLang="zh-CN" sz="2400" dirty="0">
              <a:ea typeface="方正有猫在_GBK" panose="02000000000000000000" pitchFamily="2" charset="-122"/>
              <a:cs typeface="+mn-ea"/>
            </a:endParaRPr>
          </a:p>
          <a:p>
            <a:pPr marL="342900" indent="-342900">
              <a:lnSpc>
                <a:spcPct val="200000"/>
              </a:lnSpc>
              <a:buClr>
                <a:srgbClr val="E99E17"/>
              </a:buClr>
              <a:buFont typeface="Wingdings" panose="05000000000000000000" pitchFamily="2" charset="2"/>
              <a:buChar char="Ø"/>
            </a:pPr>
            <a:r>
              <a:rPr lang="zh-CN" altLang="en-US" sz="2400" dirty="0">
                <a:ea typeface="方正有猫在_GBK" panose="02000000000000000000" pitchFamily="2" charset="-122"/>
                <a:cs typeface="+mn-ea"/>
              </a:rPr>
              <a:t>关于颜色的侦测类积木有两个（见图</a:t>
            </a:r>
            <a:r>
              <a:rPr lang="en-US" altLang="zh-CN" sz="2400" dirty="0">
                <a:ea typeface="方正有猫在_GBK" panose="02000000000000000000" pitchFamily="2" charset="-122"/>
                <a:cs typeface="+mn-ea"/>
              </a:rPr>
              <a:t>17.1</a:t>
            </a:r>
            <a:r>
              <a:rPr lang="zh-CN" altLang="en-US" sz="2400" dirty="0">
                <a:ea typeface="方正有猫在_GBK" panose="02000000000000000000" pitchFamily="2" charset="-122"/>
                <a:cs typeface="+mn-ea"/>
              </a:rPr>
              <a:t>）。</a:t>
            </a:r>
            <a:endParaRPr lang="en-US" altLang="zh-CN" sz="2400" dirty="0">
              <a:ea typeface="方正有猫在_GBK" panose="02000000000000000000" pitchFamily="2" charset="-122"/>
              <a:cs typeface="+mn-ea"/>
            </a:endParaRPr>
          </a:p>
        </p:txBody>
      </p:sp>
      <p:pic>
        <p:nvPicPr>
          <p:cNvPr id="6" name="图片 5"/>
          <p:cNvPicPr>
            <a:picLocks noChangeAspect="1"/>
          </p:cNvPicPr>
          <p:nvPr/>
        </p:nvPicPr>
        <p:blipFill>
          <a:blip r:embed="rId3"/>
          <a:stretch>
            <a:fillRect/>
          </a:stretch>
        </p:blipFill>
        <p:spPr>
          <a:xfrm>
            <a:off x="4238942" y="5139990"/>
            <a:ext cx="3057525" cy="6953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圆角 54"/>
          <p:cNvSpPr/>
          <p:nvPr/>
        </p:nvSpPr>
        <p:spPr>
          <a:xfrm>
            <a:off x="951767" y="602740"/>
            <a:ext cx="8592283" cy="1101082"/>
          </a:xfrm>
          <a:prstGeom prst="roundRect">
            <a:avLst/>
          </a:prstGeom>
          <a:solidFill>
            <a:srgbClr val="00A9D0"/>
          </a:solidFill>
          <a:ln>
            <a:solidFill>
              <a:srgbClr val="E99E17"/>
            </a:solidFill>
          </a:ln>
        </p:spPr>
        <p:style>
          <a:lnRef idx="2">
            <a:schemeClr val="dk1"/>
          </a:lnRef>
          <a:fillRef idx="1">
            <a:schemeClr val="lt1"/>
          </a:fillRef>
          <a:effectRef idx="0">
            <a:schemeClr val="dk1"/>
          </a:effectRef>
          <a:fontRef idx="minor">
            <a:schemeClr val="dk1"/>
          </a:fontRef>
        </p:style>
        <p:txBody>
          <a:bodyPr wrap="square">
            <a:spAutoFit/>
          </a:bodyPr>
          <a:lstStyle/>
          <a:p>
            <a:pPr defTabSz="1245870">
              <a:defRPr/>
            </a:pPr>
            <a:r>
              <a:rPr lang="zh-CN" altLang="en-US" sz="5865" b="1" kern="0" spc="600" dirty="0">
                <a:solidFill>
                  <a:schemeClr val="bg1"/>
                </a:solidFill>
                <a:latin typeface="方正卡通简体" panose="02000000000000000000" pitchFamily="2" charset="-122"/>
                <a:ea typeface="方正卡通简体" panose="02000000000000000000" pitchFamily="2" charset="-122"/>
                <a:cs typeface="+mn-ea"/>
                <a:sym typeface="+mn-lt"/>
              </a:rPr>
              <a:t>颜色传感器的工作原理</a:t>
            </a:r>
            <a:endParaRPr lang="zh-CN" altLang="en-US" sz="5865" b="1" kern="0" spc="600" dirty="0">
              <a:solidFill>
                <a:schemeClr val="bg1"/>
              </a:solidFill>
              <a:latin typeface="方正卡通简体" panose="02000000000000000000" pitchFamily="2" charset="-122"/>
              <a:ea typeface="方正卡通简体" panose="02000000000000000000" pitchFamily="2" charset="-122"/>
              <a:cs typeface="+mn-ea"/>
              <a:sym typeface="+mn-lt"/>
            </a:endParaRPr>
          </a:p>
        </p:txBody>
      </p:sp>
      <p:pic>
        <p:nvPicPr>
          <p:cNvPr id="2" name="图片 1"/>
          <p:cNvPicPr>
            <a:picLocks noChangeAspect="1"/>
          </p:cNvPicPr>
          <p:nvPr/>
        </p:nvPicPr>
        <p:blipFill rotWithShape="1">
          <a:blip r:embed="rId1" cstate="screen">
            <a:extLst>
              <a:ext uri="{28A0092B-C50C-407E-A947-70E740481C1C}">
                <a14:useLocalDpi xmlns:a14="http://schemas.microsoft.com/office/drawing/2010/main" val="0"/>
              </a:ext>
            </a:extLst>
          </a:blip>
          <a:srcRect l="30726" t="17917" r="35918" b="12083"/>
          <a:stretch>
            <a:fillRect/>
          </a:stretch>
        </p:blipFill>
        <p:spPr>
          <a:xfrm flipH="1">
            <a:off x="10188575" y="4389120"/>
            <a:ext cx="1645920" cy="1981200"/>
          </a:xfrm>
          <a:prstGeom prst="rect">
            <a:avLst/>
          </a:prstGeom>
        </p:spPr>
      </p:pic>
      <p:pic>
        <p:nvPicPr>
          <p:cNvPr id="3" name="图片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5" y="0"/>
            <a:ext cx="790575" cy="790575"/>
          </a:xfrm>
          <a:prstGeom prst="rect">
            <a:avLst/>
          </a:prstGeom>
        </p:spPr>
      </p:pic>
      <p:pic>
        <p:nvPicPr>
          <p:cNvPr id="4" name="图片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4" y="6099632"/>
            <a:ext cx="790575" cy="790575"/>
          </a:xfrm>
          <a:prstGeom prst="rect">
            <a:avLst/>
          </a:prstGeom>
        </p:spPr>
      </p:pic>
      <p:pic>
        <p:nvPicPr>
          <p:cNvPr id="8" name="图片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 y="0"/>
            <a:ext cx="790575" cy="790575"/>
          </a:xfrm>
          <a:prstGeom prst="rect">
            <a:avLst/>
          </a:prstGeom>
        </p:spPr>
      </p:pic>
      <p:pic>
        <p:nvPicPr>
          <p:cNvPr id="10" name="图片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 y="6099632"/>
            <a:ext cx="790575" cy="790575"/>
          </a:xfrm>
          <a:prstGeom prst="rect">
            <a:avLst/>
          </a:prstGeom>
        </p:spPr>
      </p:pic>
      <p:sp>
        <p:nvSpPr>
          <p:cNvPr id="11" name="文本框 10"/>
          <p:cNvSpPr txBox="1"/>
          <p:nvPr/>
        </p:nvSpPr>
        <p:spPr>
          <a:xfrm>
            <a:off x="474345" y="1592580"/>
            <a:ext cx="10737215" cy="3046095"/>
          </a:xfrm>
          <a:prstGeom prst="rect">
            <a:avLst/>
          </a:prstGeom>
          <a:noFill/>
        </p:spPr>
        <p:txBody>
          <a:bodyPr wrap="square">
            <a:spAutoFit/>
          </a:bodyPr>
          <a:lstStyle/>
          <a:p>
            <a:pPr marL="342900" indent="-342900">
              <a:lnSpc>
                <a:spcPct val="200000"/>
              </a:lnSpc>
              <a:buClr>
                <a:srgbClr val="E99E17"/>
              </a:buClr>
              <a:buFont typeface="Wingdings" panose="05000000000000000000" pitchFamily="2" charset="2"/>
              <a:buChar char="Ø"/>
            </a:pPr>
            <a:r>
              <a:rPr lang="zh-CN" altLang="en-US" sz="2400" b="1" dirty="0">
                <a:solidFill>
                  <a:srgbClr val="FF0000"/>
                </a:solidFill>
                <a:ea typeface="方正有猫在_GBK" panose="02000000000000000000" pitchFamily="2" charset="-122"/>
                <a:cs typeface="+mn-ea"/>
              </a:rPr>
              <a:t>侦测类</a:t>
            </a:r>
            <a:r>
              <a:rPr lang="zh-CN" altLang="en-US" sz="2400" dirty="0">
                <a:ea typeface="方正有猫在_GBK" panose="02000000000000000000" pitchFamily="2" charset="-122"/>
                <a:cs typeface="+mn-ea"/>
              </a:rPr>
              <a:t>这两个积木的参数很特别，</a:t>
            </a:r>
            <a:r>
              <a:rPr lang="zh-CN" altLang="en-US" sz="2400" b="1" dirty="0">
                <a:solidFill>
                  <a:srgbClr val="FF0000"/>
                </a:solidFill>
                <a:ea typeface="方正有猫在_GBK" panose="02000000000000000000" pitchFamily="2" charset="-122"/>
                <a:cs typeface="+mn-ea"/>
              </a:rPr>
              <a:t>不是填写数值，而是选择颜色</a:t>
            </a:r>
            <a:r>
              <a:rPr lang="zh-CN" altLang="en-US" sz="2400" dirty="0">
                <a:ea typeface="方正有猫在_GBK" panose="02000000000000000000" pitchFamily="2" charset="-122"/>
                <a:cs typeface="+mn-ea"/>
              </a:rPr>
              <a:t>。</a:t>
            </a:r>
            <a:endParaRPr lang="en-US" altLang="zh-CN" sz="2400" dirty="0">
              <a:ea typeface="方正有猫在_GBK" panose="02000000000000000000" pitchFamily="2" charset="-122"/>
              <a:cs typeface="+mn-ea"/>
            </a:endParaRPr>
          </a:p>
          <a:p>
            <a:pPr marL="342900" indent="-342900">
              <a:lnSpc>
                <a:spcPct val="200000"/>
              </a:lnSpc>
              <a:buClr>
                <a:srgbClr val="E99E17"/>
              </a:buClr>
              <a:buFont typeface="Wingdings" panose="05000000000000000000" pitchFamily="2" charset="2"/>
              <a:buChar char="Ø"/>
            </a:pPr>
            <a:r>
              <a:rPr lang="zh-CN" altLang="en-US" sz="2400" dirty="0">
                <a:ea typeface="方正有猫在_GBK" panose="02000000000000000000" pitchFamily="2" charset="-122"/>
                <a:cs typeface="+mn-ea"/>
              </a:rPr>
              <a:t>单击积木中参数的位置会弹出用来选择颜色的菜单。并且在菜单的最下方有一个拾色器，可以直接用鼠标单击想要选取的颜色，但要注意</a:t>
            </a:r>
            <a:r>
              <a:rPr lang="zh-CN" altLang="en-US" sz="2400" b="1" dirty="0">
                <a:solidFill>
                  <a:srgbClr val="FF0000"/>
                </a:solidFill>
                <a:ea typeface="方正有猫在_GBK" panose="02000000000000000000" pitchFamily="2" charset="-122"/>
                <a:cs typeface="+mn-ea"/>
              </a:rPr>
              <a:t>拾色器只能在舞台上选取颜色</a:t>
            </a:r>
            <a:r>
              <a:rPr lang="zh-CN" altLang="en-US" sz="2400" dirty="0">
                <a:ea typeface="方正有猫在_GBK" panose="02000000000000000000" pitchFamily="2" charset="-122"/>
                <a:cs typeface="+mn-ea"/>
              </a:rPr>
              <a:t>（见图</a:t>
            </a:r>
            <a:r>
              <a:rPr lang="en-US" altLang="zh-CN" sz="2400" dirty="0">
                <a:ea typeface="方正有猫在_GBK" panose="02000000000000000000" pitchFamily="2" charset="-122"/>
                <a:cs typeface="+mn-ea"/>
              </a:rPr>
              <a:t>17.2</a:t>
            </a:r>
            <a:r>
              <a:rPr lang="zh-CN" altLang="en-US" sz="2400" dirty="0">
                <a:ea typeface="方正有猫在_GBK" panose="02000000000000000000" pitchFamily="2" charset="-122"/>
                <a:cs typeface="+mn-ea"/>
              </a:rPr>
              <a:t>和图</a:t>
            </a:r>
            <a:r>
              <a:rPr lang="en-US" altLang="zh-CN" sz="2400" dirty="0">
                <a:ea typeface="方正有猫在_GBK" panose="02000000000000000000" pitchFamily="2" charset="-122"/>
                <a:cs typeface="+mn-ea"/>
              </a:rPr>
              <a:t>17.3</a:t>
            </a:r>
            <a:r>
              <a:rPr lang="zh-CN" altLang="en-US" sz="2400" dirty="0">
                <a:ea typeface="方正有猫在_GBK" panose="02000000000000000000" pitchFamily="2" charset="-122"/>
                <a:cs typeface="+mn-ea"/>
              </a:rPr>
              <a:t>）。</a:t>
            </a:r>
            <a:endParaRPr lang="en-US" altLang="zh-CN" sz="2400" dirty="0">
              <a:ea typeface="方正有猫在_GBK" panose="02000000000000000000" pitchFamily="2" charset="-122"/>
              <a:cs typeface="+mn-ea"/>
            </a:endParaRPr>
          </a:p>
        </p:txBody>
      </p:sp>
      <p:pic>
        <p:nvPicPr>
          <p:cNvPr id="7" name="图片 6"/>
          <p:cNvPicPr>
            <a:picLocks noChangeAspect="1"/>
          </p:cNvPicPr>
          <p:nvPr/>
        </p:nvPicPr>
        <p:blipFill>
          <a:blip r:embed="rId3"/>
          <a:stretch>
            <a:fillRect/>
          </a:stretch>
        </p:blipFill>
        <p:spPr>
          <a:xfrm>
            <a:off x="1924382" y="4638728"/>
            <a:ext cx="3371850" cy="1731905"/>
          </a:xfrm>
          <a:prstGeom prst="rect">
            <a:avLst/>
          </a:prstGeom>
        </p:spPr>
      </p:pic>
      <p:pic>
        <p:nvPicPr>
          <p:cNvPr id="12" name="图片 11"/>
          <p:cNvPicPr>
            <a:picLocks noChangeAspect="1"/>
          </p:cNvPicPr>
          <p:nvPr/>
        </p:nvPicPr>
        <p:blipFill>
          <a:blip r:embed="rId4"/>
          <a:stretch>
            <a:fillRect/>
          </a:stretch>
        </p:blipFill>
        <p:spPr>
          <a:xfrm>
            <a:off x="6430328" y="4017503"/>
            <a:ext cx="3614737" cy="208212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圆角 54"/>
          <p:cNvSpPr/>
          <p:nvPr/>
        </p:nvSpPr>
        <p:spPr>
          <a:xfrm>
            <a:off x="951767" y="602740"/>
            <a:ext cx="8592283" cy="1101082"/>
          </a:xfrm>
          <a:prstGeom prst="roundRect">
            <a:avLst/>
          </a:prstGeom>
          <a:solidFill>
            <a:srgbClr val="00A9D0"/>
          </a:solidFill>
          <a:ln>
            <a:solidFill>
              <a:srgbClr val="E99E17"/>
            </a:solidFill>
          </a:ln>
        </p:spPr>
        <p:style>
          <a:lnRef idx="2">
            <a:schemeClr val="dk1"/>
          </a:lnRef>
          <a:fillRef idx="1">
            <a:schemeClr val="lt1"/>
          </a:fillRef>
          <a:effectRef idx="0">
            <a:schemeClr val="dk1"/>
          </a:effectRef>
          <a:fontRef idx="minor">
            <a:schemeClr val="dk1"/>
          </a:fontRef>
        </p:style>
        <p:txBody>
          <a:bodyPr wrap="square">
            <a:spAutoFit/>
          </a:bodyPr>
          <a:lstStyle/>
          <a:p>
            <a:pPr defTabSz="1245870">
              <a:defRPr/>
            </a:pPr>
            <a:r>
              <a:rPr lang="zh-CN" altLang="en-US" sz="5865" b="1" kern="0" spc="600" dirty="0">
                <a:solidFill>
                  <a:schemeClr val="bg1"/>
                </a:solidFill>
                <a:latin typeface="方正卡通简体" panose="02000000000000000000" pitchFamily="2" charset="-122"/>
                <a:ea typeface="方正卡通简体" panose="02000000000000000000" pitchFamily="2" charset="-122"/>
                <a:cs typeface="+mn-ea"/>
                <a:sym typeface="+mn-lt"/>
              </a:rPr>
              <a:t>颜色传感器的工作原理</a:t>
            </a:r>
            <a:endParaRPr lang="zh-CN" altLang="en-US" sz="5865" b="1" kern="0" spc="600" dirty="0">
              <a:solidFill>
                <a:schemeClr val="bg1"/>
              </a:solidFill>
              <a:latin typeface="方正卡通简体" panose="02000000000000000000" pitchFamily="2" charset="-122"/>
              <a:ea typeface="方正卡通简体" panose="02000000000000000000" pitchFamily="2" charset="-122"/>
              <a:cs typeface="+mn-ea"/>
              <a:sym typeface="+mn-lt"/>
            </a:endParaRPr>
          </a:p>
        </p:txBody>
      </p:sp>
      <p:pic>
        <p:nvPicPr>
          <p:cNvPr id="2" name="图片 1"/>
          <p:cNvPicPr>
            <a:picLocks noChangeAspect="1"/>
          </p:cNvPicPr>
          <p:nvPr/>
        </p:nvPicPr>
        <p:blipFill rotWithShape="1">
          <a:blip r:embed="rId1" cstate="screen">
            <a:extLst>
              <a:ext uri="{28A0092B-C50C-407E-A947-70E740481C1C}">
                <a14:useLocalDpi xmlns:a14="http://schemas.microsoft.com/office/drawing/2010/main" val="0"/>
              </a:ext>
            </a:extLst>
          </a:blip>
          <a:srcRect l="30726" t="17917" r="35918" b="12083"/>
          <a:stretch>
            <a:fillRect/>
          </a:stretch>
        </p:blipFill>
        <p:spPr>
          <a:xfrm flipH="1">
            <a:off x="9832975" y="4003675"/>
            <a:ext cx="2001520" cy="2409190"/>
          </a:xfrm>
          <a:prstGeom prst="rect">
            <a:avLst/>
          </a:prstGeom>
        </p:spPr>
      </p:pic>
      <p:pic>
        <p:nvPicPr>
          <p:cNvPr id="3" name="图片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5" y="0"/>
            <a:ext cx="790575" cy="790575"/>
          </a:xfrm>
          <a:prstGeom prst="rect">
            <a:avLst/>
          </a:prstGeom>
        </p:spPr>
      </p:pic>
      <p:pic>
        <p:nvPicPr>
          <p:cNvPr id="4" name="图片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4" y="6099632"/>
            <a:ext cx="790575" cy="790575"/>
          </a:xfrm>
          <a:prstGeom prst="rect">
            <a:avLst/>
          </a:prstGeom>
        </p:spPr>
      </p:pic>
      <p:pic>
        <p:nvPicPr>
          <p:cNvPr id="8" name="图片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 y="0"/>
            <a:ext cx="790575" cy="790575"/>
          </a:xfrm>
          <a:prstGeom prst="rect">
            <a:avLst/>
          </a:prstGeom>
        </p:spPr>
      </p:pic>
      <p:pic>
        <p:nvPicPr>
          <p:cNvPr id="10" name="图片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 y="6099632"/>
            <a:ext cx="790575" cy="790575"/>
          </a:xfrm>
          <a:prstGeom prst="rect">
            <a:avLst/>
          </a:prstGeom>
        </p:spPr>
      </p:pic>
      <p:sp>
        <p:nvSpPr>
          <p:cNvPr id="11" name="文本框 10"/>
          <p:cNvSpPr txBox="1"/>
          <p:nvPr/>
        </p:nvSpPr>
        <p:spPr>
          <a:xfrm>
            <a:off x="438505" y="1703822"/>
            <a:ext cx="11315224" cy="2196242"/>
          </a:xfrm>
          <a:prstGeom prst="rect">
            <a:avLst/>
          </a:prstGeom>
          <a:noFill/>
        </p:spPr>
        <p:txBody>
          <a:bodyPr wrap="square">
            <a:spAutoFit/>
          </a:bodyPr>
          <a:lstStyle/>
          <a:p>
            <a:pPr marL="342900" indent="-342900">
              <a:lnSpc>
                <a:spcPct val="200000"/>
              </a:lnSpc>
              <a:buClr>
                <a:srgbClr val="E99E17"/>
              </a:buClr>
              <a:buFont typeface="Wingdings" panose="05000000000000000000" pitchFamily="2" charset="2"/>
              <a:buChar char="Ø"/>
            </a:pPr>
            <a:r>
              <a:rPr lang="zh-CN" altLang="en-US" sz="2400" dirty="0">
                <a:ea typeface="方正有猫在_GBK" panose="02000000000000000000" pitchFamily="2" charset="-122"/>
                <a:cs typeface="+mn-ea"/>
              </a:rPr>
              <a:t>这两个积木虽然都和颜色有关，但是它们的判定标准不同。</a:t>
            </a:r>
            <a:endParaRPr lang="en-US" altLang="zh-CN" sz="2400" dirty="0">
              <a:ea typeface="方正有猫在_GBK" panose="02000000000000000000" pitchFamily="2" charset="-122"/>
              <a:cs typeface="+mn-ea"/>
            </a:endParaRPr>
          </a:p>
          <a:p>
            <a:pPr marL="342900" indent="-342900">
              <a:lnSpc>
                <a:spcPct val="200000"/>
              </a:lnSpc>
              <a:buClr>
                <a:srgbClr val="E99E17"/>
              </a:buClr>
              <a:buFont typeface="Wingdings" panose="05000000000000000000" pitchFamily="2" charset="2"/>
              <a:buChar char="Ø"/>
            </a:pPr>
            <a:r>
              <a:rPr lang="zh-CN" altLang="en-US" sz="2400" dirty="0">
                <a:ea typeface="方正有猫在_GBK" panose="02000000000000000000" pitchFamily="2" charset="-122"/>
                <a:cs typeface="+mn-ea"/>
              </a:rPr>
              <a:t>前者是</a:t>
            </a:r>
            <a:r>
              <a:rPr lang="zh-CN" altLang="en-US" sz="2400" b="1" dirty="0">
                <a:solidFill>
                  <a:srgbClr val="FF0000"/>
                </a:solidFill>
                <a:ea typeface="方正有猫在_GBK" panose="02000000000000000000" pitchFamily="2" charset="-122"/>
                <a:cs typeface="+mn-ea"/>
              </a:rPr>
              <a:t>以整个角色的轮廓为参考</a:t>
            </a:r>
            <a:r>
              <a:rPr lang="zh-CN" altLang="en-US" sz="2400" dirty="0">
                <a:ea typeface="方正有猫在_GBK" panose="02000000000000000000" pitchFamily="2" charset="-122"/>
                <a:cs typeface="+mn-ea"/>
              </a:rPr>
              <a:t>，哪怕仅仅是角色的一点点轮廓碰到指定角色，都会认为是碰到了（见图</a:t>
            </a:r>
            <a:r>
              <a:rPr lang="en-US" altLang="zh-CN" sz="2400" dirty="0">
                <a:ea typeface="方正有猫在_GBK" panose="02000000000000000000" pitchFamily="2" charset="-122"/>
                <a:cs typeface="+mn-ea"/>
              </a:rPr>
              <a:t>17.4</a:t>
            </a:r>
            <a:r>
              <a:rPr lang="zh-CN" altLang="en-US" sz="2400" dirty="0">
                <a:ea typeface="方正有猫在_GBK" panose="02000000000000000000" pitchFamily="2" charset="-122"/>
                <a:cs typeface="+mn-ea"/>
              </a:rPr>
              <a:t>）。</a:t>
            </a:r>
            <a:endParaRPr lang="en-US" altLang="zh-CN" sz="2400" dirty="0">
              <a:ea typeface="方正有猫在_GBK" panose="02000000000000000000" pitchFamily="2" charset="-122"/>
              <a:cs typeface="+mn-ea"/>
            </a:endParaRPr>
          </a:p>
        </p:txBody>
      </p:sp>
      <p:pic>
        <p:nvPicPr>
          <p:cNvPr id="6" name="图片 5"/>
          <p:cNvPicPr>
            <a:picLocks noChangeAspect="1"/>
          </p:cNvPicPr>
          <p:nvPr/>
        </p:nvPicPr>
        <p:blipFill>
          <a:blip r:embed="rId3"/>
          <a:stretch>
            <a:fillRect/>
          </a:stretch>
        </p:blipFill>
        <p:spPr>
          <a:xfrm>
            <a:off x="5413057" y="3330536"/>
            <a:ext cx="4419955" cy="276927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圆角 54"/>
          <p:cNvSpPr/>
          <p:nvPr/>
        </p:nvSpPr>
        <p:spPr>
          <a:xfrm>
            <a:off x="951767" y="602740"/>
            <a:ext cx="8592283" cy="1101082"/>
          </a:xfrm>
          <a:prstGeom prst="roundRect">
            <a:avLst/>
          </a:prstGeom>
          <a:solidFill>
            <a:srgbClr val="00A9D0"/>
          </a:solidFill>
          <a:ln>
            <a:solidFill>
              <a:srgbClr val="E99E17"/>
            </a:solidFill>
          </a:ln>
        </p:spPr>
        <p:style>
          <a:lnRef idx="2">
            <a:schemeClr val="dk1"/>
          </a:lnRef>
          <a:fillRef idx="1">
            <a:schemeClr val="lt1"/>
          </a:fillRef>
          <a:effectRef idx="0">
            <a:schemeClr val="dk1"/>
          </a:effectRef>
          <a:fontRef idx="minor">
            <a:schemeClr val="dk1"/>
          </a:fontRef>
        </p:style>
        <p:txBody>
          <a:bodyPr wrap="square">
            <a:spAutoFit/>
          </a:bodyPr>
          <a:lstStyle/>
          <a:p>
            <a:pPr defTabSz="1245870">
              <a:defRPr/>
            </a:pPr>
            <a:r>
              <a:rPr lang="zh-CN" altLang="en-US" sz="5865" b="1" kern="0" spc="600" dirty="0">
                <a:solidFill>
                  <a:schemeClr val="bg1"/>
                </a:solidFill>
                <a:latin typeface="方正卡通简体" panose="02000000000000000000" pitchFamily="2" charset="-122"/>
                <a:ea typeface="方正卡通简体" panose="02000000000000000000" pitchFamily="2" charset="-122"/>
                <a:cs typeface="+mn-ea"/>
                <a:sym typeface="+mn-lt"/>
              </a:rPr>
              <a:t>颜色传感器的工作原理</a:t>
            </a:r>
            <a:endParaRPr lang="zh-CN" altLang="en-US" sz="5865" b="1" kern="0" spc="600" dirty="0">
              <a:solidFill>
                <a:schemeClr val="bg1"/>
              </a:solidFill>
              <a:latin typeface="方正卡通简体" panose="02000000000000000000" pitchFamily="2" charset="-122"/>
              <a:ea typeface="方正卡通简体" panose="02000000000000000000" pitchFamily="2" charset="-122"/>
              <a:cs typeface="+mn-ea"/>
              <a:sym typeface="+mn-lt"/>
            </a:endParaRPr>
          </a:p>
        </p:txBody>
      </p:sp>
      <p:pic>
        <p:nvPicPr>
          <p:cNvPr id="2" name="图片 1"/>
          <p:cNvPicPr>
            <a:picLocks noChangeAspect="1"/>
          </p:cNvPicPr>
          <p:nvPr/>
        </p:nvPicPr>
        <p:blipFill rotWithShape="1">
          <a:blip r:embed="rId1" cstate="screen">
            <a:extLst>
              <a:ext uri="{28A0092B-C50C-407E-A947-70E740481C1C}">
                <a14:useLocalDpi xmlns:a14="http://schemas.microsoft.com/office/drawing/2010/main" val="0"/>
              </a:ext>
            </a:extLst>
          </a:blip>
          <a:srcRect l="30726" t="17917" r="35918" b="12083"/>
          <a:stretch>
            <a:fillRect/>
          </a:stretch>
        </p:blipFill>
        <p:spPr>
          <a:xfrm flipH="1">
            <a:off x="9935845" y="4122420"/>
            <a:ext cx="1918335" cy="2308860"/>
          </a:xfrm>
          <a:prstGeom prst="rect">
            <a:avLst/>
          </a:prstGeom>
        </p:spPr>
      </p:pic>
      <p:pic>
        <p:nvPicPr>
          <p:cNvPr id="3" name="图片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5" y="0"/>
            <a:ext cx="790575" cy="790575"/>
          </a:xfrm>
          <a:prstGeom prst="rect">
            <a:avLst/>
          </a:prstGeom>
        </p:spPr>
      </p:pic>
      <p:pic>
        <p:nvPicPr>
          <p:cNvPr id="4" name="图片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4" y="6099632"/>
            <a:ext cx="790575" cy="790575"/>
          </a:xfrm>
          <a:prstGeom prst="rect">
            <a:avLst/>
          </a:prstGeom>
        </p:spPr>
      </p:pic>
      <p:pic>
        <p:nvPicPr>
          <p:cNvPr id="8" name="图片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 y="0"/>
            <a:ext cx="790575" cy="790575"/>
          </a:xfrm>
          <a:prstGeom prst="rect">
            <a:avLst/>
          </a:prstGeom>
        </p:spPr>
      </p:pic>
      <p:pic>
        <p:nvPicPr>
          <p:cNvPr id="10" name="图片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 y="6099632"/>
            <a:ext cx="790575" cy="790575"/>
          </a:xfrm>
          <a:prstGeom prst="rect">
            <a:avLst/>
          </a:prstGeom>
        </p:spPr>
      </p:pic>
      <p:sp>
        <p:nvSpPr>
          <p:cNvPr id="11" name="文本框 10"/>
          <p:cNvSpPr txBox="1"/>
          <p:nvPr/>
        </p:nvSpPr>
        <p:spPr>
          <a:xfrm>
            <a:off x="574040" y="1628140"/>
            <a:ext cx="10962005" cy="1568450"/>
          </a:xfrm>
          <a:prstGeom prst="rect">
            <a:avLst/>
          </a:prstGeom>
          <a:noFill/>
        </p:spPr>
        <p:txBody>
          <a:bodyPr wrap="square">
            <a:spAutoFit/>
          </a:bodyPr>
          <a:lstStyle/>
          <a:p>
            <a:pPr marL="342900" indent="-342900">
              <a:lnSpc>
                <a:spcPct val="200000"/>
              </a:lnSpc>
              <a:buClr>
                <a:srgbClr val="E99E17"/>
              </a:buClr>
              <a:buFont typeface="Wingdings" panose="05000000000000000000" pitchFamily="2" charset="2"/>
              <a:buChar char="Ø"/>
            </a:pPr>
            <a:r>
              <a:rPr lang="zh-CN" altLang="en-US" sz="2400" dirty="0">
                <a:ea typeface="方正有猫在_GBK" panose="02000000000000000000" pitchFamily="2" charset="-122"/>
                <a:cs typeface="+mn-ea"/>
              </a:rPr>
              <a:t>后者是</a:t>
            </a:r>
            <a:r>
              <a:rPr lang="zh-CN" altLang="en-US" sz="2400" b="1" dirty="0">
                <a:solidFill>
                  <a:srgbClr val="FF0000"/>
                </a:solidFill>
                <a:ea typeface="方正有猫在_GBK" panose="02000000000000000000" pitchFamily="2" charset="-122"/>
                <a:cs typeface="+mn-ea"/>
              </a:rPr>
              <a:t>根据角色身上的颜色来判定</a:t>
            </a:r>
            <a:r>
              <a:rPr lang="zh-CN" altLang="en-US" sz="2400" dirty="0">
                <a:ea typeface="方正有猫在_GBK" panose="02000000000000000000" pitchFamily="2" charset="-122"/>
                <a:cs typeface="+mn-ea"/>
              </a:rPr>
              <a:t>的，只有角色身上的指定颜色碰到要判断的指定颜色，才算是碰到（效果对比见图</a:t>
            </a:r>
            <a:r>
              <a:rPr lang="en-US" altLang="zh-CN" sz="2400" dirty="0">
                <a:ea typeface="方正有猫在_GBK" panose="02000000000000000000" pitchFamily="2" charset="-122"/>
                <a:cs typeface="+mn-ea"/>
              </a:rPr>
              <a:t>17.5</a:t>
            </a:r>
            <a:r>
              <a:rPr lang="zh-CN" altLang="en-US" sz="2400" dirty="0">
                <a:ea typeface="方正有猫在_GBK" panose="02000000000000000000" pitchFamily="2" charset="-122"/>
                <a:cs typeface="+mn-ea"/>
              </a:rPr>
              <a:t>和图</a:t>
            </a:r>
            <a:r>
              <a:rPr lang="en-US" altLang="zh-CN" sz="2400" dirty="0">
                <a:ea typeface="方正有猫在_GBK" panose="02000000000000000000" pitchFamily="2" charset="-122"/>
                <a:cs typeface="+mn-ea"/>
              </a:rPr>
              <a:t>17.6</a:t>
            </a:r>
            <a:r>
              <a:rPr lang="zh-CN" altLang="en-US" sz="2400" dirty="0">
                <a:ea typeface="方正有猫在_GBK" panose="02000000000000000000" pitchFamily="2" charset="-122"/>
                <a:cs typeface="+mn-ea"/>
              </a:rPr>
              <a:t>）。</a:t>
            </a:r>
            <a:endParaRPr lang="en-US" altLang="zh-CN" sz="2400" dirty="0">
              <a:ea typeface="方正有猫在_GBK" panose="02000000000000000000" pitchFamily="2" charset="-122"/>
              <a:cs typeface="+mn-ea"/>
            </a:endParaRPr>
          </a:p>
        </p:txBody>
      </p:sp>
      <p:pic>
        <p:nvPicPr>
          <p:cNvPr id="7" name="图片 6"/>
          <p:cNvPicPr>
            <a:picLocks noChangeAspect="1"/>
          </p:cNvPicPr>
          <p:nvPr/>
        </p:nvPicPr>
        <p:blipFill>
          <a:blip r:embed="rId3"/>
          <a:stretch>
            <a:fillRect/>
          </a:stretch>
        </p:blipFill>
        <p:spPr>
          <a:xfrm>
            <a:off x="790295" y="3251571"/>
            <a:ext cx="4912368" cy="2847930"/>
          </a:xfrm>
          <a:prstGeom prst="rect">
            <a:avLst/>
          </a:prstGeom>
        </p:spPr>
      </p:pic>
      <p:pic>
        <p:nvPicPr>
          <p:cNvPr id="12" name="图片 11"/>
          <p:cNvPicPr>
            <a:picLocks noChangeAspect="1"/>
          </p:cNvPicPr>
          <p:nvPr/>
        </p:nvPicPr>
        <p:blipFill>
          <a:blip r:embed="rId4"/>
          <a:stretch>
            <a:fillRect/>
          </a:stretch>
        </p:blipFill>
        <p:spPr>
          <a:xfrm>
            <a:off x="5923643" y="3251571"/>
            <a:ext cx="4149362" cy="260933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圆角 54"/>
          <p:cNvSpPr/>
          <p:nvPr/>
        </p:nvSpPr>
        <p:spPr>
          <a:xfrm>
            <a:off x="951767" y="602740"/>
            <a:ext cx="8592283" cy="1101082"/>
          </a:xfrm>
          <a:prstGeom prst="roundRect">
            <a:avLst/>
          </a:prstGeom>
          <a:solidFill>
            <a:srgbClr val="00A9D0"/>
          </a:solidFill>
          <a:ln>
            <a:solidFill>
              <a:srgbClr val="E99E17"/>
            </a:solidFill>
          </a:ln>
        </p:spPr>
        <p:style>
          <a:lnRef idx="2">
            <a:schemeClr val="dk1"/>
          </a:lnRef>
          <a:fillRef idx="1">
            <a:schemeClr val="lt1"/>
          </a:fillRef>
          <a:effectRef idx="0">
            <a:schemeClr val="dk1"/>
          </a:effectRef>
          <a:fontRef idx="minor">
            <a:schemeClr val="dk1"/>
          </a:fontRef>
        </p:style>
        <p:txBody>
          <a:bodyPr wrap="square">
            <a:spAutoFit/>
          </a:bodyPr>
          <a:lstStyle/>
          <a:p>
            <a:pPr defTabSz="1245870">
              <a:defRPr/>
            </a:pPr>
            <a:r>
              <a:rPr lang="zh-CN" altLang="en-US" sz="5865" b="1" kern="0" spc="600" dirty="0">
                <a:solidFill>
                  <a:schemeClr val="bg1"/>
                </a:solidFill>
                <a:latin typeface="方正卡通简体" panose="02000000000000000000" pitchFamily="2" charset="-122"/>
                <a:ea typeface="方正卡通简体" panose="02000000000000000000" pitchFamily="2" charset="-122"/>
                <a:cs typeface="+mn-ea"/>
                <a:sym typeface="+mn-lt"/>
              </a:rPr>
              <a:t>颜色传感器的工作原理</a:t>
            </a:r>
            <a:endParaRPr lang="zh-CN" altLang="en-US" sz="5865" b="1" kern="0" spc="600" dirty="0">
              <a:solidFill>
                <a:schemeClr val="bg1"/>
              </a:solidFill>
              <a:latin typeface="方正卡通简体" panose="02000000000000000000" pitchFamily="2" charset="-122"/>
              <a:ea typeface="方正卡通简体" panose="02000000000000000000" pitchFamily="2" charset="-122"/>
              <a:cs typeface="+mn-ea"/>
              <a:sym typeface="+mn-lt"/>
            </a:endParaRPr>
          </a:p>
        </p:txBody>
      </p:sp>
      <p:pic>
        <p:nvPicPr>
          <p:cNvPr id="2" name="图片 1"/>
          <p:cNvPicPr>
            <a:picLocks noChangeAspect="1"/>
          </p:cNvPicPr>
          <p:nvPr/>
        </p:nvPicPr>
        <p:blipFill rotWithShape="1">
          <a:blip r:embed="rId1" cstate="screen">
            <a:extLst>
              <a:ext uri="{28A0092B-C50C-407E-A947-70E740481C1C}">
                <a14:useLocalDpi xmlns:a14="http://schemas.microsoft.com/office/drawing/2010/main" val="0"/>
              </a:ext>
            </a:extLst>
          </a:blip>
          <a:srcRect l="30726" t="17917" r="35918" b="12083"/>
          <a:stretch>
            <a:fillRect/>
          </a:stretch>
        </p:blipFill>
        <p:spPr>
          <a:xfrm flipH="1">
            <a:off x="9593523" y="3749039"/>
            <a:ext cx="2160841" cy="2600325"/>
          </a:xfrm>
          <a:prstGeom prst="rect">
            <a:avLst/>
          </a:prstGeom>
        </p:spPr>
      </p:pic>
      <p:pic>
        <p:nvPicPr>
          <p:cNvPr id="3" name="图片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5" y="0"/>
            <a:ext cx="790575" cy="790575"/>
          </a:xfrm>
          <a:prstGeom prst="rect">
            <a:avLst/>
          </a:prstGeom>
        </p:spPr>
      </p:pic>
      <p:pic>
        <p:nvPicPr>
          <p:cNvPr id="4" name="图片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4" y="6099632"/>
            <a:ext cx="790575" cy="790575"/>
          </a:xfrm>
          <a:prstGeom prst="rect">
            <a:avLst/>
          </a:prstGeom>
        </p:spPr>
      </p:pic>
      <p:pic>
        <p:nvPicPr>
          <p:cNvPr id="8" name="图片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 y="0"/>
            <a:ext cx="790575" cy="790575"/>
          </a:xfrm>
          <a:prstGeom prst="rect">
            <a:avLst/>
          </a:prstGeom>
        </p:spPr>
      </p:pic>
      <p:pic>
        <p:nvPicPr>
          <p:cNvPr id="10" name="图片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 y="6099632"/>
            <a:ext cx="790575" cy="790575"/>
          </a:xfrm>
          <a:prstGeom prst="rect">
            <a:avLst/>
          </a:prstGeom>
        </p:spPr>
      </p:pic>
      <p:sp>
        <p:nvSpPr>
          <p:cNvPr id="11" name="文本框 10"/>
          <p:cNvSpPr txBox="1"/>
          <p:nvPr/>
        </p:nvSpPr>
        <p:spPr>
          <a:xfrm>
            <a:off x="790575" y="2544445"/>
            <a:ext cx="10963910" cy="1568450"/>
          </a:xfrm>
          <a:prstGeom prst="rect">
            <a:avLst/>
          </a:prstGeom>
          <a:noFill/>
        </p:spPr>
        <p:txBody>
          <a:bodyPr wrap="square">
            <a:spAutoFit/>
          </a:bodyPr>
          <a:lstStyle/>
          <a:p>
            <a:pPr marL="342900" indent="-342900">
              <a:lnSpc>
                <a:spcPct val="200000"/>
              </a:lnSpc>
              <a:buClr>
                <a:srgbClr val="E99E17"/>
              </a:buClr>
              <a:buFont typeface="Wingdings" panose="05000000000000000000" pitchFamily="2" charset="2"/>
              <a:buChar char="Ø"/>
            </a:pPr>
            <a:r>
              <a:rPr lang="zh-CN" altLang="en-US" sz="2400" dirty="0">
                <a:ea typeface="方正有猫在_GBK" panose="02000000000000000000" pitchFamily="2" charset="-122"/>
                <a:cs typeface="+mn-ea"/>
              </a:rPr>
              <a:t>在使用第二个积木的时候还要注意：</a:t>
            </a:r>
            <a:r>
              <a:rPr lang="zh-CN" altLang="en-US" sz="2400" b="1" dirty="0">
                <a:solidFill>
                  <a:srgbClr val="FF0000"/>
                </a:solidFill>
                <a:ea typeface="方正有猫在_GBK" panose="02000000000000000000" pitchFamily="2" charset="-122"/>
                <a:cs typeface="+mn-ea"/>
              </a:rPr>
              <a:t>积木中的第一个参数为角色身上的颜色；第二个为指定要碰到的颜色（其他角色或背景中的颜色）</a:t>
            </a:r>
            <a:r>
              <a:rPr lang="zh-CN" altLang="en-US" sz="2400" dirty="0">
                <a:ea typeface="方正有猫在_GBK" panose="02000000000000000000" pitchFamily="2" charset="-122"/>
                <a:cs typeface="+mn-ea"/>
              </a:rPr>
              <a:t>。</a:t>
            </a:r>
            <a:endParaRPr lang="en-US" altLang="zh-CN" sz="2400" dirty="0">
              <a:ea typeface="方正有猫在_GBK" panose="02000000000000000000" pitchFamily="2" charset="-122"/>
              <a:cs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圆角 54"/>
          <p:cNvSpPr/>
          <p:nvPr/>
        </p:nvSpPr>
        <p:spPr>
          <a:xfrm>
            <a:off x="951767" y="602740"/>
            <a:ext cx="8592283" cy="1101082"/>
          </a:xfrm>
          <a:prstGeom prst="roundRect">
            <a:avLst/>
          </a:prstGeom>
          <a:solidFill>
            <a:srgbClr val="00A9D0"/>
          </a:solidFill>
          <a:ln>
            <a:solidFill>
              <a:srgbClr val="E99E17"/>
            </a:solidFill>
          </a:ln>
        </p:spPr>
        <p:style>
          <a:lnRef idx="2">
            <a:schemeClr val="dk1"/>
          </a:lnRef>
          <a:fillRef idx="1">
            <a:schemeClr val="lt1"/>
          </a:fillRef>
          <a:effectRef idx="0">
            <a:schemeClr val="dk1"/>
          </a:effectRef>
          <a:fontRef idx="minor">
            <a:schemeClr val="dk1"/>
          </a:fontRef>
        </p:style>
        <p:txBody>
          <a:bodyPr wrap="square">
            <a:spAutoFit/>
          </a:bodyPr>
          <a:lstStyle/>
          <a:p>
            <a:pPr defTabSz="1245870">
              <a:defRPr/>
            </a:pPr>
            <a:r>
              <a:rPr lang="zh-CN" altLang="en-US" sz="5865" b="1" kern="0" spc="600" dirty="0">
                <a:solidFill>
                  <a:schemeClr val="bg1"/>
                </a:solidFill>
                <a:latin typeface="方正卡通简体" panose="02000000000000000000" pitchFamily="2" charset="-122"/>
                <a:ea typeface="方正卡通简体" panose="02000000000000000000" pitchFamily="2" charset="-122"/>
                <a:cs typeface="+mn-ea"/>
                <a:sym typeface="+mn-lt"/>
              </a:rPr>
              <a:t>颜色传感器的工作原理</a:t>
            </a:r>
            <a:endParaRPr lang="zh-CN" altLang="en-US" sz="5865" b="1" kern="0" spc="600" dirty="0">
              <a:solidFill>
                <a:schemeClr val="bg1"/>
              </a:solidFill>
              <a:latin typeface="方正卡通简体" panose="02000000000000000000" pitchFamily="2" charset="-122"/>
              <a:ea typeface="方正卡通简体" panose="02000000000000000000" pitchFamily="2" charset="-122"/>
              <a:cs typeface="+mn-ea"/>
              <a:sym typeface="+mn-lt"/>
            </a:endParaRPr>
          </a:p>
        </p:txBody>
      </p:sp>
      <p:pic>
        <p:nvPicPr>
          <p:cNvPr id="2" name="图片 1"/>
          <p:cNvPicPr>
            <a:picLocks noChangeAspect="1"/>
          </p:cNvPicPr>
          <p:nvPr/>
        </p:nvPicPr>
        <p:blipFill rotWithShape="1">
          <a:blip r:embed="rId1" cstate="screen">
            <a:extLst>
              <a:ext uri="{28A0092B-C50C-407E-A947-70E740481C1C}">
                <a14:useLocalDpi xmlns:a14="http://schemas.microsoft.com/office/drawing/2010/main" val="0"/>
              </a:ext>
            </a:extLst>
          </a:blip>
          <a:srcRect l="30726" t="17917" r="35918" b="12083"/>
          <a:stretch>
            <a:fillRect/>
          </a:stretch>
        </p:blipFill>
        <p:spPr>
          <a:xfrm flipH="1">
            <a:off x="9966325" y="4157980"/>
            <a:ext cx="1850390" cy="2226945"/>
          </a:xfrm>
          <a:prstGeom prst="rect">
            <a:avLst/>
          </a:prstGeom>
        </p:spPr>
      </p:pic>
      <p:pic>
        <p:nvPicPr>
          <p:cNvPr id="3" name="图片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5" y="0"/>
            <a:ext cx="790575" cy="790575"/>
          </a:xfrm>
          <a:prstGeom prst="rect">
            <a:avLst/>
          </a:prstGeom>
        </p:spPr>
      </p:pic>
      <p:pic>
        <p:nvPicPr>
          <p:cNvPr id="4" name="图片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01424" y="6099632"/>
            <a:ext cx="790575" cy="790575"/>
          </a:xfrm>
          <a:prstGeom prst="rect">
            <a:avLst/>
          </a:prstGeom>
        </p:spPr>
      </p:pic>
      <p:pic>
        <p:nvPicPr>
          <p:cNvPr id="8" name="图片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 y="0"/>
            <a:ext cx="790575" cy="790575"/>
          </a:xfrm>
          <a:prstGeom prst="rect">
            <a:avLst/>
          </a:prstGeom>
        </p:spPr>
      </p:pic>
      <p:pic>
        <p:nvPicPr>
          <p:cNvPr id="10" name="图片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 y="6099632"/>
            <a:ext cx="790575" cy="790575"/>
          </a:xfrm>
          <a:prstGeom prst="rect">
            <a:avLst/>
          </a:prstGeom>
        </p:spPr>
      </p:pic>
      <p:sp>
        <p:nvSpPr>
          <p:cNvPr id="11" name="文本框 10"/>
          <p:cNvSpPr txBox="1"/>
          <p:nvPr/>
        </p:nvSpPr>
        <p:spPr>
          <a:xfrm>
            <a:off x="690245" y="2364740"/>
            <a:ext cx="10140950" cy="2306955"/>
          </a:xfrm>
          <a:prstGeom prst="rect">
            <a:avLst/>
          </a:prstGeom>
          <a:noFill/>
        </p:spPr>
        <p:txBody>
          <a:bodyPr wrap="square">
            <a:spAutoFit/>
          </a:bodyPr>
          <a:lstStyle/>
          <a:p>
            <a:pPr marL="342900" indent="-342900">
              <a:lnSpc>
                <a:spcPct val="200000"/>
              </a:lnSpc>
              <a:buClr>
                <a:srgbClr val="E99E17"/>
              </a:buClr>
              <a:buFont typeface="Wingdings" panose="05000000000000000000" pitchFamily="2" charset="2"/>
              <a:buChar char="Ø"/>
            </a:pPr>
            <a:r>
              <a:rPr lang="zh-CN" altLang="en-US" sz="2400" b="1" dirty="0">
                <a:solidFill>
                  <a:srgbClr val="FF0000"/>
                </a:solidFill>
                <a:ea typeface="方正有猫在_GBK" panose="02000000000000000000" pitchFamily="2" charset="-122"/>
                <a:cs typeface="+mn-ea"/>
              </a:rPr>
              <a:t>这两个参数在设置的时候一般不可以互换</a:t>
            </a:r>
            <a:r>
              <a:rPr lang="zh-CN" altLang="en-US" sz="2400" dirty="0">
                <a:ea typeface="方正有猫在_GBK" panose="02000000000000000000" pitchFamily="2" charset="-122"/>
                <a:cs typeface="+mn-ea"/>
              </a:rPr>
              <a:t>，当然</a:t>
            </a:r>
            <a:r>
              <a:rPr lang="zh-CN" altLang="en-US" sz="2400" b="1" dirty="0">
                <a:solidFill>
                  <a:srgbClr val="FF0000"/>
                </a:solidFill>
                <a:ea typeface="方正有猫在_GBK" panose="02000000000000000000" pitchFamily="2" charset="-122"/>
                <a:cs typeface="+mn-ea"/>
              </a:rPr>
              <a:t>如果添加了两个相同的角色，这两个颜色又都来自它们的身上，这两个参数的设定是可以交换的</a:t>
            </a:r>
            <a:r>
              <a:rPr lang="zh-CN" altLang="en-US" sz="2400" dirty="0">
                <a:ea typeface="方正有猫在_GBK" panose="02000000000000000000" pitchFamily="2" charset="-122"/>
                <a:cs typeface="+mn-ea"/>
              </a:rPr>
              <a:t>，但这仅仅是特殊情况。</a:t>
            </a:r>
            <a:endParaRPr lang="en-US" altLang="zh-CN" sz="2400" dirty="0">
              <a:ea typeface="方正有猫在_GBK" panose="02000000000000000000" pitchFamily="2" charset="-122"/>
              <a:cs typeface="+mn-ea"/>
            </a:endParaRPr>
          </a:p>
        </p:txBody>
      </p:sp>
    </p:spTree>
  </p:cSld>
  <p:clrMapOvr>
    <a:masterClrMapping/>
  </p:clrMapOvr>
</p:sld>
</file>

<file path=ppt/tags/tag1.xml><?xml version="1.0" encoding="utf-8"?>
<p:tagLst xmlns:p="http://schemas.openxmlformats.org/presentationml/2006/main">
  <p:tag name="PA" val="v4.0.0"/>
</p:tagLst>
</file>

<file path=ppt/tags/tag2.xml><?xml version="1.0" encoding="utf-8"?>
<p:tagLst xmlns:p="http://schemas.openxmlformats.org/presentationml/2006/main">
  <p:tag name="PA" val="v4.0.0"/>
</p:tagLst>
</file>

<file path=ppt/tags/tag4.xml><?xml version="1.0" encoding="utf-8"?>
<p:tagLst xmlns:p="http://schemas.openxmlformats.org/presentationml/2006/main">
  <p:tag name="ISLIDE TOOLS.GUIDESSETTING" val="{&quot;Id&quot;:&quot;GuidesStyle_Normal&quot;,&quot;Name&quot;:&quot;正常&quot;,&quot;HeaderHeight&quot;:10.0,&quot;FooterHeight&quot;:4.0,&quot;SideMargin&quot;:3.0,&quot;TopMargin&quot;:3.0,&quot;BottomMargin&quot;:3.0,&quot;IntervalMargin&quot;:3.0}"/>
  <p:tag name="ISPRING_ULTRA_SCORM_COURSE_ID" val="9D45DFDA-02B1-4FB7-8B95-2C40A9273BE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系统信息库"/>
  <p:tag name="ISPRING_PLAYERS_CUSTOMIZATION" val="UEsDBBQAAgAIAP1Sfk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9Un5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P1Sfk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VJ+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VJ+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VJ+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VJ+SyPzQztyAAAAcgAAABwAAAB1bml2ZXJzYWwvbG9jYWxfc2V0dGluZ3MueG1ss7GvyM1RKEstKs7Mz7NVMtQzUFJIzUvOT8nMS7dVCg1x07VQUiguScxLSczJz0u1VcrLV1Kwt+OyyclPTswJTi0pASosVijISaxMLQpJzQUySlL9EnOBKp/tmfJ8ya5n09qfr9ivoJGcX1CpqaRvxwUA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P1SfkuNMDbvXAgAAJAgAAApAAAAdW5pdmVyc2FsL3NraW5fY3VzdG9taXphdGlvbl9zZXR0aW5ncy54bWy1Wmtu48gR/r+naChYYAME1oN6OdAooMiWTYxMaUXankkQCC2xbREm2QrZ0owW+pF/uUCQEwRBzhAEyF3yY/caqW6SFilLMmlPxLExrK76qrpe/ZB70ZMbaOuIM9/9iXCXBRbl3A0eo/53CPUWzGPhJKQR5VF1T7l3A4d9MYIHJmhAjTgJHBI6mhiN+jU0lB/U7ahdvQtvzUGzgTpN3MBdpOOWBmOXin6paDCmN+par3oAEeOGdEEDfhy1V82NvhQwgoiG3Agc+rWv5LmzQ/kZXIXEcYEv6reb4tmlWnd6UzyoWW91WnjXUBVFaSOtpdf12q7TueyodYRrzVZN2Q26DaWhoHqrVb9s7+qdRkuBt+FlG1Ca+LKNmp1ms6HvGrgB0khVB3pD23WUy3pdBW24e6nthsNBp1ZD9Xpdaeq7VlsZDmoIuBXAUJWucKCiKwOlvVMHar2roKE2HAybO6zjttZC3QZu12q75mCg1Gp75+5nl3XXnlp4Oqk7XwE8GoKjoyK3qkeSq7dYhyEw29RfeYRTFBCffqj8/O+//vL3f/38t7/88s//oB8WbLX9dSVJUJnMKXtqV54aE4EswPpHsHpVOZKySbuyhZGlI9f5UJmvOWfBxYIFHIy9CFjoE6/S/1WcO8nMikiyDQ3LyD2QBd2r68hPUbFEF+QzPOeEFsxfkWA7Yo/sYk4WT48hWwdOITOX2xUNPTd4Au7aZUfDZxV5bsQNTv2cfbgrnuJiK+hXERXmtbF4Ckl6ZE69VGNNfkrI7VW+7pED0Y0buVyKqnXxnBNdkUeaD0BXFc95mQC05KPWEc/rQpx+5cCuiPJvnGX3yJaGeSVxuzwrxVbrVdl8WoXsUTg7L/d6oJ/lPAbdJ3gUFtbEU0hITFAoLBSlxG1y/voBY/J62Et6PmiB4GabS0KSkJPBTBvfTFTz82w0vhrPBsZVpa/FVYlEWX73Q6Pd/VpvtaF1JYIFoawbdTTKgyEJ1qoVwzLt6Xg0A0A8mpn4k13pi9+lRce39sgwcaWf/Kc0wGSK7yp98buI6O10ik17Zo0MHc8Ma2aObemXEbaxXul/Zmu0JBuKOEMbl35BfEkR9Gc3pCjyXEcOiJ7tBmtaQJ8+vlENczbFlj01NNsYm5W+xcJw+xuJTNZ8CdmzJBFy3IjMPepItZAjclz0F9AuN2gI/vGlC5zMJ25wUUT7VL03zKuZPR6PrBk29ZRS6ePAQXpIhKbyQFPVwlPACAks5G8Tn8nskwhI9bzSINfG1fUIfmxhyLX7uPTgh7/BmgmGkExoUEAQEgdPIess63481YUPQSEiaEWi6AsLnVzSZENXANswtTGkpmZn8G0Bk2JD4N1gAalDF7wA3g22LPUKzwbjT5DjUJvjkkLjj1CSH0sKfcYW1BC2CoiZ6p1xpYqKEGWYFkhagwsi8t3bIrJYgJzw5sZl6wgowsNQJrIao4vSmiz84y0E0lBHJ6o9BgZny7dHd0PBlNCBda6ALmhDGtZFdv14a/x+NlSNEdZnkG76+H5myy4plPpkiwLGEXE2JFhQNKcLsoZK2MKY4zpyTERemvCntfsTIjzpP98nrcvU8afv32BSruEdsQw2zKAM9ikr/pp24bZkBm80ROT6SSuKOODNJlgaNtWpMf42IYpcf+3FXfpbBOrZuLLBetWO9/ureNj+D8ZYcQseGNDRBi4rJYRhJRZLDiyeXilBwxyCukncz6HhiyNqKQBznGCYDL0D5g48lzPkDjxaDuIeDyzDhs3WPZ2L40cBYVmrcdSOx1scEj0KJ/TnUp3TBwb7JY+STbyRgbVLhr9IlDNbpdzSYhv2CAw3AfMxTipA9VxfHKKKwd7e4NQV8WqQm889W3uOrG7PfZIrAvh57dOX+7CHkPmS6pEozet4UfrdOw2JpziN9U7KbSCeC7RwrDL1+a6IWVidatczTTU1LE4Uop694nJQHcInI9uajdSBQIAy8QlfLGEVfhAHveJY8YlAx0MV8JLJW5SEi+V///yP4jAH9sRUlFB/WxYHil90TfyM9weTcRr9sQCOrQ7yovKloGByoEpFi5+vbAMS9JscWUi8LPnMF3dchVRDCSRhVG1b1a5voEosWRRsHcJesCTIjTr9CI1P7vUr/RsSPkHjtBnzygJJz4vc5KVt2B9x19xzA1pS/N0rkZi8bUxmqq7Lsz/UqOcunuLl14EDTHLPhzz2WAZPu1ZN6M4HkNRxeXlMubilXQtaQvy+bwibo2vdM2F/o+IR6OE8d0ET8JB5E3G19fIuFxjETRykcZ+H4kifvmU5oiX7ksSu/0C8CNiypEPWCdgwEZvFBDJPO+SeitpxsrgJ5ZDxjnmwLmjxdDLQefqhlKYN5NVvVsEz7YXlcMxKhjKm74mH/Cb9yl/wZ4iH/JZYU8Zwrntp0+FQVjS9jxuQMEsvEjvgoYHsUglP+pbnERaMxL1slJlIQshz+syhfbk22q5Pk3IWtKzB1RMW94Ln7cuNkJlv5bQj8b1DbmCfvtXz+dvjLvfo6eSW84ASzLpavh+rgITnWAnE3x8cOiOmIr5d0Q8VOIiQxVJ0+qiCEowPFeHO+CuaU3KrtJ+JdpaRlNacF/VlP5ftvJTKQHTxcqpYXOznhXrVF37qVc9FqJfAng5gsPbnNMSQAy50uSRCeWKWfZlehd3JHemB3InRLABfAnYAZ6S0EjKEXGLJbVVaLfFLdhz2ltz16IamrSpDyDjn/Px7EVTH+eRW+Yg+8Gx6J5TSVZD0un0u5ntghn5SSp7IskoORkoWHSfzSM7+SLdKF5+9jUeWo7RNi3TPdmjGD6JePaIKeE95v1fNLrPQo158zXpIA1HAO/lHB/8DUEsDBBQAAgAIAABTfkvqgaxhNw0AAB0jAAAXAAAAdW5pdmVyc2FsL3VuaXZlcnNhbC5wbmftmntU0um6x3G62ozadXTU1HJPLs10tMlSEbdZmpMXvGVqyZhZk/cLaIhA48zorlBnTaZtTSFNRS01DTDw1pAwiUptRbz9ZPaQmqCSEiAisn8001nnrHXW+ef8yx+s33oe3s/7Pu/3vTzP+q3fTXigr8EO0x0QCMTA78ypEAhkcxgEsil7+1bQY37J0Ad86GWG+J6ENA+Zz4PG5qteAV4QyJPiT9djt4C2ftqZyEwIxJCp/emxU8mXIZCDbX6nvMKuxywCAbftZwD2srQ8Vw+tl7LF+HlAms3uiOAzVtVeI6fhXju3BEdsPb33+O7NF01e3yD9prcr+Djsxk5AWXJGoMxeEl+vLMd7rl+pk/kTg54XLA2H84BwwKNe7B5+rOzc8LtFmqAZplpo59kQc9uylCvxYDw3xP96a837pvGfA8y7pJU+Y8TTo5tAdxoaCGS1Gtoh8GqU+wHQAfFsym8ztPNcf+ftrqe1bcLPPgtj66GstdaJhqj+WiPP9db9+qDV68cLcUBZa1uN+cO1/2/Xt9NaB7y0Elj9jaw1fty8Tzv+z6RPwMfO3WFa38k8rbJ/P6ODdJAO0kE6SAfpIB2kg3SQDtJBOkgH6SAdpIN0kA7SQTro/4Do74FsweMPb2GJ/49u3MLhytmK1HMtnSv9oidsi2gAr1E3MZbo4vJQblMVwoOb0w1kaF/7Jk1PL1KPOd7K2ZjpM0YQqDcTJ8qvDggAxelgrubnACtDOwROOSNaYkhSiAuUxqpUD0kKGgRJuWvz9fyFwE1XgydfUJIAZ25C+W1qV09xToAiciPMPKwKKx+X68eIRehsTuY5x853v0YdT5kPwq8Ni+4EwVzTVRWp3c9y3r/25Vfh1ub3CF3vKwR4TT9doxJocLwOJaphfja9PWeQhURgZbxwIWtR1d1cMW09t2zCqMP8/v02qsNc5GCtBrpxp83YFAKZa8Dp4wlO8ddFDfUTM1W8r4FONilmUjr9+qChnTHlHE+6VDpnn8B8n2+Wcj71YZawLKVLNrqHFk5omEwUdk1dFxaKOTNIc5/Hqh22lCFJh7DocHBtdd/1I/2DxwWdTvm8XFSkdBQZd6HL0S5kpCMdW0Ub7vIdEjpRAyI4UQqEZMbUk5sdY9h1NRqgdb2CQE48XtsCeBt5jOD40ENAG5eOLvLrYs0pOWMnyMggUfXb0rmnCZueuiSJ21zgjGtXKE7TyQujFvpSnySAD1Owx3k5ROGpxcrgXbXNjjXefe05j0U5p1uXywutjtY1KZhjcQ2f9HUef5mKk1a49H8GalOPJUTlp2MnkZQBoTqXTFo5uzCeRf4QC47Cz1Tsl44hOTDxrKuLLCqbgzPN67ct9LaWG1hRvGCpe1MvGd1FBHYd4vCbf/W+6OAdcdESUxz23sSr5tcX9+oICu++WzPTh2SS5JbFOsVv1yxrmvkqJB9p/WiAVklDXOJSvRd+2grpXW7KTEQKHIuDaevtKVVxoZMGcyjYPq8ZAouVfDzlHAYygNmOTLDGLWx5/m9UC7DdjtMB55cFVxPmC9KJwHtGXh/Ye6RlnGA+y6On/S2suOCVhwsEkhRSgDeXokNL6aivwBn4oN4G0dZtP3ZLnSJV8nyQhcahuEggUZG49e7Sxm1SW8/SEz3It3fiYPqJ9dHbtOGE403p0dv0P3Jk5gmXgFCn2qGLryvdf2A2MrNm/3GM6F2bYlkgK1Ga27WX48ydQ1nKABE1HcGkZpKTMMX3ZU7yykDwJP6eszIanUoR2BZH0iyuAFD2Anh4k/nMbhyF1GYu35/9ObBynwfzqr30ss7TN9psXniZxMzwLmOSZRdiYzvBRSB8F/K8OqZsR4x1TmFvSJk1dEA6oh54UH2QBeU6JwxkdfkGSk1k3f5VHMrnYTHgOZDLkz330NlbITdqvTX7+hPDaQ4fBn6EPxIGd62ZOLHfrLHC3ohmwnoAO8tYKpaGiumGDbbWJEL6PidWx8Thy1MwYknWi1InYH2icDWYxp+hng9uwWRjXBfjRrBFZ9q5meOfo4YaVdCUEM8R2MaqsJCoDqCVfRBy3h5/8BlumfZ+4Cj3whcIQdNcumPP+opomW2J8Fh/x3SX1EMVU5kRSzXNXGkJvcU0ooyTzkCKL40Otp/1KItiKanL5omuIgHFXCYJLGyRRfDnZOdFOLF8wufeXKTbIN1kKAPcK1tOdCxJxxosfxTgVIsa/ErQxoV7ju5A3CZI76OhytfYsil+Xeypn9YCGdc6cpUrQ6oGhMPo6nLX9Wc2g3NEfHc39sWtUzQYqAyDEFtkus91dpLl6M94wIpIanxQirZP7btrylobcxkR8r6uR01IG7bb9T5HEdmxk633U7oXkMUGEAhzm2XuK1yx/8hXLitnfypRUneFzRau37JE4NWyNfmukwn3JFfnK7OnI4OOStTB0lF4cHxVFgJw+ydKuuCcH9WdPllHcmZls6CUqX3hPvCo/JonONpjxjBZ4UMLBDu78YMYVsykxhIkDn/OLM0Cz6vPn2GtjyU+bM72qu1cZpmJJ30vk2Oj95pgkgeWL7+oWIKTsEjxZVBODpQQDwuA28Z5FM2XiVvN7cgjmJpom8n/mslXrOyyyg+r9rbbuy6BbKCZaHW0Lhmx2HcMN/17ixW8dJigms93PUjoAtclwiftvMXWpy0plQN0dFbDg1JKVfQRxGJwmy3ZviB+7xe7GvLRxWXjD/K+mR996ZLX/7kl9v1r0U2bqvM9B66gogvFs3qBov85n1fYAv9kU5Z+OHur5h8HjoV9R5bWj8jf5HqiMD99P96peLndSXuhwgteEJYbPo5bpTi/FDUU4BUfMxTCOSbg55KDColsg7x+/JECLLvyNA1aeetL2RW1WoLvyXn3fFtEMXTlt3AwO3XzkmkAtcrn/PcAnStsTTYRMjiBijEI5KspMPUtKn47ZSC1sLM2/SzuB/zCNec/fnW2GGk9vGPAJnF/gcpeszuwOtoGvB8uJphwnIZUIZrm2EcVyxJ0d2DfPVMfQjnX8ihBhpn2qp02A9zGfeCRq/yeDcoa03KjteiQzAd489KGeCEodHgUCmD1NMNYi4JkZgZd2Tasvbo+a+nZyFF5OAczqYXKeLitEF45g1CO2+wYwNCT3D678teuCWGeL0Ib3TH9hRSCmR2BDw8duGa+9PV/W9lPKdv6LTWrbJdqZMJEeT3D8Xc8nRt3dUTlNCBk9bDj6zFJEMg9D/lY3GL2SyyvNTmu+1M7YVqlqc9l8gP3N1fRgjhuiWkp5tlDusxJPDtem6905WetmJSCcrMe5Pk9JkYZ1zbzoXHPDvsUqhwKttvJqt6Osh3y+t+oFQKEZX874RBjKoNzpKksJueabBojSX8O1axLxd6MsUe4XhSx7JQCPfUQ9/eiRqBQgMTMW5hBIFcEudLBhiBRVII3LnqMLOEeG1xxXA6zIk/6ftcgrhiQhn9rQiseS4sC1u5pReAmPoOJXhHp2IWLIUK2sz3va0qgaG1lJzHdkwJ4pJiJFY/Sr5EVJ7ts6LInt0nODXcGR11DS58/jJnCrwstE1FY1w1HvJIjqsIsXTs+9kyO2vV901+h1eHIPKOXKVNUov6HLfqvD2ecCM0C6ODY5oxsAZZ20Vi1ysvrb3kQXTW+SBN0byyump9t/PnI8V4xFV0+4fGW1qNevDnfYUK/0cujc89Wq6AWJ7Ub7RV65m7EhKSE/SjaSJtp5AvtXKo4FgGqB2aJLruSkpRNnfb1jPm6ion5DjlK72NY0B//zFIFFjlkdQz60Z8J7pwsAhuIIXOtyP6b74pDjXd2RCnQfkgi2/utVlYX5QrHkYuE3b1d92dik83XE6liqwNkf7o3TnTflmPwbgYdZr6S+eSvkV44LhPDPHy0obYGVHrXqHBoAn2GCM67hjad03RxowQU0xM/VVkip/BjGG3LF/llQvHDp7K5O3OFSIciB6s0ypL0F3LcHgb3DdpNvFwMgVzowd2UNPHzUsavglloFkoz+4OUEZxdMDFH46f2qOU5wvQv/LOUgARHW5sUbIymPMpMVs15atAHLdIo7pLOdnXn3wy7DscD2X8FVuy2QlI1o+1F9w8AGWBJmTIdF9ySTpuq37ft7u2oJfljOH5DSoxQANkIs0C3Y8mDw4Dxu3Y3n+WdGj8etor9IShBkTrXTpW0x1Ja5Vaw+mWSeZjDHxX2kelEsCRdu2CnmMakmsHzbYi5GR4BAdFSpAKso3v7gnvI7ixym8Rl+YlPbVSd9/puF0O7GXjPNdiPw+ty+id+lUG1higyJ95fKUZo6LC91aybtmAlzBYeTJYsWQOHuqfLPNMbSRld19UyfoQR9F3vGteWK6Ka8ge1n2eYe/4v9fqrWkmPpnu/3scvMNSrwuLFM9oGgY2lGeCS4hJ8tRV9Wgil5GyTxlAeom069tj0GwMxKYTZo1FLsk5qm3dH0+44XdC3O7YOyhupfsc0WvTX+vk1CV/y/HEW55o0mxzFrSdjln5p0Pr9Tgeeaj75bd5/AFBLAwQUAAIACAAAU35L8AGbtksAAABrAAAAGwAAAHVuaXZlcnNhbC91bml2ZXJzYWwucG5nLnhtbLOxr8jNUShLLSrOzM+zVTLUM1Cyt+PlsikoSi3LTC1XqACKAQUhQEmhEsg1QnDLM1NKMoBCBhYmCMGM1Mz0jBJbJQtDY7igPtBMAFBLAQIAABQAAgAIAP1SfksVDq0oZAQAAAcRAAAdAAAAAAAAAAEAAAAAAAAAAAB1bml2ZXJzYWwvY29tbW9uX21lc3NhZ2VzLmxuZ1BLAQIAABQAAgAIAP1SfksIfgsjKQMAAIYMAAAnAAAAAAAAAAEAAAAAAJ8EAAB1bml2ZXJzYWwvZmxhc2hfcHVibGlzaGluZ19zZXR0aW5ncy54bWxQSwECAAAUAAIACAD9Un5LtfwJZLoCAABVCgAAIQAAAAAAAAABAAAAAAANCAAAdW5pdmVyc2FsL2ZsYXNoX3NraW5fc2V0dGluZ3MueG1sUEsBAgAAFAACAAgA/VJ+SyqWD2f+AgAAlwsAACYAAAAAAAAAAQAAAAAABgsAAHVuaXZlcnNhbC9odG1sX3B1Ymxpc2hpbmdfc2V0dGluZ3MueG1sUEsBAgAAFAACAAgA/VJ+S2hxUpGaAQAAHwYAAB8AAAAAAAAAAQAAAAAASA4AAHVuaXZlcnNhbC9odG1sX3NraW5fc2V0dGluZ3MuanNQSwECAAAUAAIACAD9Un5LPTwv0cEAAADlAQAAGgAAAAAAAAABAAAAAAAfEAAAdW5pdmVyc2FsL2kxOG5fcHJlc2V0cy54bWxQSwECAAAUAAIACAD9Un5LI/NDO3IAAAByAAAAHAAAAAAAAAABAAAAAAAYEQAAdW5pdmVyc2FsL2xvY2FsX3NldHRpbmdzLnhtbFBLAQIAABQAAgAIAESUV0cjtE77+wIAALAIAAAUAAAAAAAAAAEAAAAAAMQRAAB1bml2ZXJzYWwvcGxheWVyLnhtbFBLAQIAABQAAgAIAP1SfkuNMDbvXAgAAJAgAAApAAAAAAAAAAEAAAAAAPEUAAB1bml2ZXJzYWwvc2tpbl9jdXN0b21pemF0aW9uX3NldHRpbmdzLnhtbFBLAQIAABQAAgAIAABTfkvqgaxhNw0AAB0jAAAXAAAAAAAAAAAAAAAAAJQdAAB1bml2ZXJzYWwvdW5pdmVyc2FsLnBuZ1BLAQIAABQAAgAIAABTfkvwAZu2SwAAAGsAAAAbAAAAAAAAAAEAAAAAAAArAAB1bml2ZXJzYWwvdW5pdmVyc2FsLnBuZy54bWxQSwUGAAAAAAsACwBJAwAAhCsAAAAA"/>
  <p:tag name="ISPRING_PRESENTATION_TITLE" val="演示文稿7"/>
  <p:tag name="COMMONDATA" val="eyJoZGlkIjoiMmFjYWE3NTY0MDQ5MmMzNDY4ZjRhMmI2ZmQ5ZDg0OTIifQ=="/>
</p:tagLst>
</file>

<file path=ppt/theme/theme1.xml><?xml version="1.0" encoding="utf-8"?>
<a:theme xmlns:a="http://schemas.openxmlformats.org/drawingml/2006/main" name="PPT定制1801380800">
  <a:themeElements>
    <a:clrScheme name="MC-欧美风主题色">
      <a:dk1>
        <a:srgbClr val="000000"/>
      </a:dk1>
      <a:lt1>
        <a:srgbClr val="FFFFFF"/>
      </a:lt1>
      <a:dk2>
        <a:srgbClr val="44546A"/>
      </a:dk2>
      <a:lt2>
        <a:srgbClr val="E7E6E6"/>
      </a:lt2>
      <a:accent1>
        <a:srgbClr val="002E5F"/>
      </a:accent1>
      <a:accent2>
        <a:srgbClr val="01AAD1"/>
      </a:accent2>
      <a:accent3>
        <a:srgbClr val="AF7C47"/>
      </a:accent3>
      <a:accent4>
        <a:srgbClr val="002E5F"/>
      </a:accent4>
      <a:accent5>
        <a:srgbClr val="01AAD1"/>
      </a:accent5>
      <a:accent6>
        <a:srgbClr val="AF7C47"/>
      </a:accent6>
      <a:hlink>
        <a:srgbClr val="0563C1"/>
      </a:hlink>
      <a:folHlink>
        <a:srgbClr val="954F72"/>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ECB019B1-382A-4266-B25C-5B523AA43C14-1">
      <extobjdata type="ECB019B1-382A-4266-B25C-5B523AA43C14" data="ewoJIkZpbGVJZCIgOiAiMTg3Mzg2MTA3MjQ5IiwKCSJHcm91cElkIiA6ICIxNjczMTU2NDkiLAoJIkltYWdlIiA6ICJpVkJPUncwS0dnb0FBQUFOU1VoRVVnQUFBS2NBQUFCc0NBWUFBQUFQT2FLYkFBQUFDWEJJV1hNQUFBc1RBQUFMRXdFQW1wd1lBQUFHeEVsRVFWUjRuTzNiYjJoVDZ4MEg4Tzl6RW5VTnRzR1lkYTZFenBhclUwcVR0TW5vcWxXeGFrQXZXdmJpM2pzM1JTcFM3SmhZVU1IcFJrWGZxRGlSdmxGaDBzR2NUa1dzT3BIQnBIQzlNOWFZcHUwS1V6dmFUWWxwU2JPVTVrK1RtcE96TjdPelhzY3laL3Q0d3ZmejdqdzVKOC8zOFB3NEorYzhUd0FpSWlJaUlpSWlJaUlpSWlJaUlpSWlJaUlpSWlJaUlpSWlJaUlpSWlJaUlpSWlJaUlpSWlJaUlpSWlJaUlpSWlJaUlpSWlJaUlpSWlJaUlpSWlJam1FN0FBendXYXpGVml0MXMrRkVKOExJYjRId0FMQUlEdlhSMGJWTkcwVXdGZWFwclgzOVBUY2tSM29iWGxYbkU2bmM2WFJhUHh0WFYzZGR6WnYzZ3luMHdtejJReURnYlg1SmxWVkVZMUcwZFhWaFN0WHJxQy92LytQQUg0VUNBVENzclBsSmFmVDJlRHhlREkrbjArajNHV3pXYTJ0clUycnJxNytpOHZsTXNzZXg5Znk1bkxpY0RncUxCYkxIOXJiMitjdVg3NWNkaHhkRVVLZ3BxWUdScVBSNnZQNXZoc0toYTdJemdUa1NYRzZYSzQ1Qm9PaDgvang0OSt1ckt5VUhVZTNIQTRIL0g3L2NnQi9EWVZDZjVhZFI1RWQ0RU5RVmZYSDlmWDF5MWF0V2lVN2lxNFpEQWJzMjdjUG1xYjlEQi9CODBnK1hEa05OcHV0NDhTSkUrWUZDeGJJenFKN1Zxc1ZmWDE5eGFxcStrT2gwRE9aV1hSLzVYUTZuZCszMisybFpXVmxzcVBralMxYnRrRFR0Qi9LenFINzRoUkMvR0RObWpXeVkrUk1WVlcwdHJZaW04MU9hMDhta3poeTVBalM2YlNrWlAvbWRydWhLTW82U0w2MUcyVjIvaUVJSVR5clY2K2U5WDQ3T2pwdzdOaXhuUGYzKy8wQWdPSGhZWFIxZFVGUnBsOFhMbDY4aUhRNmpYbno1bjNRbk85ajRjS0ZLQ3NyKzVhcXFwLzA5UFFNeU02alM0c1hMLzdHaWhVck1xcXFTbmszbU1sa3RFd21vMVZYVjJ1eFdHeHErMTF0cjNtOVhxMjV1WG5hZHdXRFFXM3QyclZhTUJqVVZGWFZHaHNidFhBNFBOdW5OTTJoUTRlMDZ1cnFMMlNPcjY1djYwVkZSWi9ZYkRiRDIxZWgyU0NFZ01GZ21KcDVVaFJsYXZ0ZGJRRFEyTmlJdlh2M29ydTdHM1YxZFhDNVhNaG1zemg2OUNpMmJkdUdrcElTS0lxQ2hvWUduRHAxYXRiUDZVM2w1ZVhJWnJOMm1SbjBmbHRmWURaL05CTWEvMVY3ZXp0YVcxdFJVMU9ERFJzMndPUHg0T1RKay9ENWZGQlZGWjJkbllqRllrZ2tFaGdmSDBkdmJ5OGNEb2VVckdhekdVSUlxYTgvZEYyY2lxSVVGUlFVeUk3eFAzbjY5Q2wyN3R5SmtaRVJsSlNVWVAzNjlWaXlaQWxzTmh1c1Zpc3NGZ3ZNWmpOdTNicUZDeGN1b0sydFRVck9nb0lDQ0NFS3BYVCtMN291VGdCR1dRczZYQzdYdE8xM1RRQzgyZGJVMUlUdDI3Y2pFb21ndExRVTkrN2R3OUtsUytGMnUrRjJ1NzkyN01hTkc3RnUzYm9QSHp4SEJvTUJtcVpKclE5ZEYyYzJtNDFOVEV4STZmdjEwL2ZrNUNScWEydng2TkdqYVN1ZlhDNFg3dCsvRDVQSk5OWFcyOXVMd3NKQ3hPTnhlTDNlcVFKM3VWd29MaTZlOXYxalkyUHdlcjJ6Y0Nidk5qRXhBU0ZFVEZvQTZMdzREUWJEZUNLUmtKb2hIQTZqcUtnb3B5VjVEb2NEbXpadHdvNGRPeENQeDlIUzBnSUFtRHQzTHU3ZXZUdHQzOXJhMmhuSm02dGtNZ2xOMDZRV3A2NmYxZ0g4UFJnTVNnM3c4T0ZEVkZSVTVMei9ybDI3c0dqUklreE9UbUpvYUdnR2svMS9uajkvRGlFRXB5L2ZWeUFRQ0VlajBaZVJTRVJLLzRPRGd6aDc5aXkyYnQyYTh6RWRIUjBZR3h2RDd0MjcwZHpjak1IQndSbE0rUDRHQmdhZ3FtcEFaZ1pkMzlZQlFBanhKNy9mLzVuSDQ1blZmbS9ldkluVHAwK2pxYWtKSzFldXpPbVl5NWN2NCtyVnF6aC8vanlLaTR0aHQ5dFJYbDZPVjY5ZW9hR2hZWVlUNXk2ZFR1UFpzMmZwU0NRaWZkbWNybFZWVlcwOWVQRGdyTStnZUwxZXJidTcrejkrZnU3Y09XMXljbkphMjRNSEQ3VFIwZEd2N2R2UzBwSlQyMng1L1BpeFZsVlYxU2w3YkhWdjJiSmxDK3ZyNjErbFVpbHBnNWx2enB3NW8xVlZWUjJVUGJhNi9zMEpBRStlUElsRW85RmZYN3QyVFhhVXZKQklKSEQ5K3ZXa29paS9rcDFGOThVSkFFS0lFNWN1WFZLVHlhVHNLTHAzKy9adHhPUHgzL245L2xIWldmSmhKVHhDb2RBL0Nnc0xDNGFIaCt2cTYrdGx4OUd0bHk5ZjRzQ0JBOUZVS3ZYRnlNakl1T3c4ZVZHY0FEQThQUHhsSXBId21Fd21tOTF1aHhEUy93S2pLL0Y0SFB2Mzc5ZGV2SGp4azk3ZTNpOWw1d0h5cURnQlpDMFd5Kzk5UHQrbnNWanNtMjYzRzBhajd0K1V6WXJSMFZIczJiTUgvZjM5YllGQTRManNQSy9sVTNFaUhBN0g1OCtmLzV1QmdZR3lPM2Z1VkNpS0lrd21FMHdtRXd2MUxhbFVDa05EUTdoeDR3WU9IejQ4RVF3R2Y5N2QzZjBMMmJuZWxMZjN2c3JLU3RlY09YTitDcUFXUUNrQWZhMnRtM2twQUg4RGNDK1R5Znl5cjYvdjQ1MUxKU0lpSWlJaUlpSWlJaUlpSWlJaUlpSWlJaUlpSWlJaUlpSWlJaUlpSWlJaUlpSWlJaUlpSXBvNS93VGdQdlRFdGhQR0pnQUFBQUJKUlU1RXJrSmdnZz09IiwKCSJUaGVtZSIgOiAiIiwKCSJUeXBlIiA6ICJmbG93IiwKCSJWZXJzaW9uIiA6ICIiCn0K"/>
    </extobj>
  </extobjs>
</s:customData>
</file>

<file path=customXml/itemProps3.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1788</Words>
  <Application>WPS 演示</Application>
  <PresentationFormat>宽屏</PresentationFormat>
  <Paragraphs>114</Paragraphs>
  <Slides>26</Slides>
  <Notes>27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Arial</vt:lpstr>
      <vt:lpstr>宋体</vt:lpstr>
      <vt:lpstr>Wingdings</vt:lpstr>
      <vt:lpstr>方正有猫在_GBK</vt:lpstr>
      <vt:lpstr>方正卡通简体</vt:lpstr>
      <vt:lpstr>微软雅黑</vt:lpstr>
      <vt:lpstr>Arial Unicode MS</vt:lpstr>
      <vt:lpstr>等线</vt:lpstr>
      <vt:lpstr>PPT定制1801380800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演示文稿7</dc:title>
  <dc:creator>柚子设计</dc:creator>
  <cp:keywords>MC-PPT模板</cp:keywords>
  <cp:category>模板</cp:category>
  <cp:lastModifiedBy>木末</cp:lastModifiedBy>
  <cp:revision>730</cp:revision>
  <dcterms:created xsi:type="dcterms:W3CDTF">2017-12-03T06:36:00Z</dcterms:created>
  <dcterms:modified xsi:type="dcterms:W3CDTF">2022-08-21T08:29:28Z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2052-11.1.0.12302</vt:lpwstr>
  </property>
  <property fmtid="{D5CDD505-2E9C-101B-9397-08002B2CF9AE}" pid="3" name="ICV">
    <vt:lpwstr>D37F781E2C2F4E98969D5FE9688F3687</vt:lpwstr>
  </property>
</Properties>
</file>