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312" r:id="rId5"/>
    <p:sldId id="434" r:id="rId6"/>
    <p:sldId id="714" r:id="rId7"/>
    <p:sldId id="715" r:id="rId8"/>
    <p:sldId id="689" r:id="rId9"/>
    <p:sldId id="716" r:id="rId10"/>
    <p:sldId id="717" r:id="rId11"/>
    <p:sldId id="702" r:id="rId12"/>
    <p:sldId id="718" r:id="rId13"/>
    <p:sldId id="326" r:id="rId14"/>
    <p:sldId id="364" r:id="rId15"/>
    <p:sldId id="719" r:id="rId16"/>
    <p:sldId id="720" r:id="rId17"/>
    <p:sldId id="721" r:id="rId18"/>
    <p:sldId id="722" r:id="rId19"/>
    <p:sldId id="502" r:id="rId20"/>
    <p:sldId id="299" r:id="rId21"/>
    <p:sldId id="699" r:id="rId22"/>
    <p:sldId id="674" r:id="rId23"/>
    <p:sldId id="723" r:id="rId24"/>
    <p:sldId id="503" r:id="rId25"/>
    <p:sldId id="56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FBC55F-DD96-4490-A841-EF275A8885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59330"/>
            <a:ext cx="12192000" cy="69173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415291" y="2571367"/>
            <a:ext cx="7123814" cy="171577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比较的学问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内置的运算函数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0" y="2707005"/>
            <a:ext cx="809879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</a:t>
            </a:r>
            <a:r>
              <a:rPr lang="en-US" altLang="zh-CN" sz="2000" dirty="0"/>
              <a:t>IDLE</a:t>
            </a:r>
            <a:r>
              <a:rPr lang="zh-CN" altLang="en-US" sz="2000" dirty="0"/>
              <a:t>编辑器中录入以上程序，并运行程序，输出以下结果：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3618865"/>
            <a:ext cx="1042479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字符串的格式化输出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333" y="2856803"/>
            <a:ext cx="2820331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表</a:t>
            </a:r>
            <a:r>
              <a:rPr lang="en-US" altLang="zh-CN" dirty="0"/>
              <a:t>6-4 Python</a:t>
            </a:r>
            <a:r>
              <a:rPr lang="zh-CN" altLang="en-US" dirty="0"/>
              <a:t>常用占位符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3765" y="1896110"/>
            <a:ext cx="1078801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的字符串格式化方法主要分为两种，分别为占位符（ </a:t>
            </a:r>
            <a:r>
              <a:rPr lang="en-US" altLang="zh-CN" sz="2000" dirty="0"/>
              <a:t>%</a:t>
            </a:r>
            <a:r>
              <a:rPr lang="zh-CN" altLang="en-US" sz="2000" dirty="0"/>
              <a:t>）和</a:t>
            </a:r>
            <a:r>
              <a:rPr lang="en-US" altLang="zh-CN" sz="2000" dirty="0"/>
              <a:t>format</a:t>
            </a:r>
            <a:r>
              <a:rPr lang="zh-CN" altLang="en-US" sz="2000" dirty="0"/>
              <a:t>方式。占位符（ </a:t>
            </a:r>
            <a:r>
              <a:rPr lang="en-US" altLang="zh-CN" sz="2000" dirty="0"/>
              <a:t>%</a:t>
            </a:r>
            <a:r>
              <a:rPr lang="zh-CN" altLang="en-US" sz="2000" dirty="0"/>
              <a:t>）起到格式占位的作用，表示在该位置有输入或输出。常用占位符情况如表</a:t>
            </a:r>
            <a:r>
              <a:rPr lang="en-US" altLang="zh-CN" sz="2000" dirty="0"/>
              <a:t>6-4</a:t>
            </a:r>
            <a:r>
              <a:rPr lang="zh-CN" altLang="en-US" sz="2000" dirty="0"/>
              <a:t>所示。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45" y="3411147"/>
            <a:ext cx="5272768" cy="3181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字符串的格式化输出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5045" y="2132965"/>
            <a:ext cx="963866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</a:t>
            </a:r>
            <a:r>
              <a:rPr lang="en-US" altLang="zh-CN" sz="2000" dirty="0"/>
              <a:t>IDLE</a:t>
            </a:r>
            <a:r>
              <a:rPr lang="zh-CN" altLang="en-US" sz="2000" dirty="0"/>
              <a:t>的交互式环境下，编写</a:t>
            </a:r>
            <a:r>
              <a:rPr lang="en-US" altLang="zh-CN" sz="2000" dirty="0"/>
              <a:t>Python</a:t>
            </a:r>
            <a:r>
              <a:rPr lang="zh-CN" altLang="en-US" sz="2000" dirty="0"/>
              <a:t>语句，体验表</a:t>
            </a:r>
            <a:r>
              <a:rPr lang="en-US" altLang="zh-CN" sz="2000" dirty="0"/>
              <a:t>6-4</a:t>
            </a:r>
            <a:r>
              <a:rPr lang="zh-CN" altLang="en-US" sz="2000" dirty="0"/>
              <a:t>中占位符的作用。示例如下：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32" y="2763418"/>
            <a:ext cx="4230613" cy="29163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94764" y="5806563"/>
            <a:ext cx="80105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可以看出，可以通过</a:t>
            </a:r>
            <a:r>
              <a:rPr lang="en-US" altLang="zh-CN" sz="2000" dirty="0"/>
              <a:t>%n.mf</a:t>
            </a:r>
            <a:r>
              <a:rPr lang="zh-CN" altLang="en-US" sz="2000" dirty="0"/>
              <a:t>的设置，控制数据显示的精度和位数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T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恤的选择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T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恤的选择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58557" y="2826185"/>
            <a:ext cx="6163607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实践任务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：应用“</a:t>
            </a:r>
            <a:r>
              <a:rPr lang="en-US" altLang="zh-CN" sz="2000" dirty="0">
                <a:solidFill>
                  <a:srgbClr val="FF0000"/>
                </a:solidFill>
              </a:rPr>
              <a:t>&lt;”</a:t>
            </a:r>
            <a:r>
              <a:rPr lang="zh-CN" altLang="en-US" sz="2000" dirty="0">
                <a:solidFill>
                  <a:srgbClr val="FF0000"/>
                </a:solidFill>
              </a:rPr>
              <a:t>运算符，打印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zh-CN" altLang="en-US" sz="2000" dirty="0">
                <a:solidFill>
                  <a:srgbClr val="FF0000"/>
                </a:solidFill>
              </a:rPr>
              <a:t>恤的</a:t>
            </a:r>
            <a:r>
              <a:rPr lang="en-US" altLang="zh-CN" sz="2000" dirty="0">
                <a:solidFill>
                  <a:srgbClr val="FF0000"/>
                </a:solidFill>
              </a:rPr>
              <a:t>s</a:t>
            </a:r>
            <a:r>
              <a:rPr lang="zh-CN" altLang="en-US" sz="2000" dirty="0">
                <a:solidFill>
                  <a:srgbClr val="FF0000"/>
                </a:solidFill>
              </a:rPr>
              <a:t>码信息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8556" y="2080294"/>
            <a:ext cx="10379699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任务要求：</a:t>
            </a:r>
            <a:r>
              <a:rPr lang="zh-CN" altLang="en-US" sz="2400" dirty="0"/>
              <a:t>设计一个小程序，根据同学们的身高自动推荐</a:t>
            </a:r>
            <a:r>
              <a:rPr lang="en-US" altLang="zh-CN" sz="2400" dirty="0"/>
              <a:t>T</a:t>
            </a:r>
            <a:r>
              <a:rPr lang="zh-CN" altLang="en-US" sz="2400" dirty="0"/>
              <a:t>恤的尺码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4906" y="3666265"/>
            <a:ext cx="21907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程序代码示例：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91" y="4351808"/>
            <a:ext cx="5518557" cy="14160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36560" y="3666264"/>
            <a:ext cx="21907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316" y="4597842"/>
            <a:ext cx="38004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T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恤的选择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07741" y="2269373"/>
            <a:ext cx="6745939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实践任务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FF0000"/>
                </a:solidFill>
              </a:rPr>
              <a:t>：应用“</a:t>
            </a:r>
            <a:r>
              <a:rPr lang="en-US" altLang="zh-CN" sz="2000" dirty="0">
                <a:solidFill>
                  <a:srgbClr val="FF0000"/>
                </a:solidFill>
              </a:rPr>
              <a:t>&lt;=”</a:t>
            </a:r>
            <a:r>
              <a:rPr lang="zh-CN" altLang="en-US" sz="2000" dirty="0">
                <a:solidFill>
                  <a:srgbClr val="FF0000"/>
                </a:solidFill>
              </a:rPr>
              <a:t>运算符，打印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zh-CN" altLang="en-US" sz="2000" dirty="0">
                <a:solidFill>
                  <a:srgbClr val="FF0000"/>
                </a:solidFill>
              </a:rPr>
              <a:t>恤的</a:t>
            </a:r>
            <a:r>
              <a:rPr lang="en-US" altLang="zh-CN" sz="2000" dirty="0">
                <a:solidFill>
                  <a:srgbClr val="FF0000"/>
                </a:solidFill>
              </a:rPr>
              <a:t>s</a:t>
            </a:r>
            <a:r>
              <a:rPr lang="zh-CN" altLang="en-US" sz="2000" dirty="0">
                <a:solidFill>
                  <a:srgbClr val="FF0000"/>
                </a:solidFill>
              </a:rPr>
              <a:t>码</a:t>
            </a:r>
            <a:r>
              <a:rPr lang="en-US" altLang="zh-CN" sz="2000" dirty="0">
                <a:solidFill>
                  <a:srgbClr val="FF0000"/>
                </a:solidFill>
              </a:rPr>
              <a:t>m</a:t>
            </a:r>
            <a:r>
              <a:rPr lang="zh-CN" altLang="en-US" sz="2000" dirty="0">
                <a:solidFill>
                  <a:srgbClr val="FF0000"/>
                </a:solidFill>
              </a:rPr>
              <a:t>码信息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7216" y="3179444"/>
            <a:ext cx="21907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程序代码示例：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13090" y="3179443"/>
            <a:ext cx="21907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10" y="4041550"/>
            <a:ext cx="4345639" cy="1809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67" y="4386382"/>
            <a:ext cx="4303970" cy="11192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T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恤的选择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82366" y="2077603"/>
            <a:ext cx="6745939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实践任务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：应用“</a:t>
            </a:r>
            <a:r>
              <a:rPr lang="en-US" altLang="zh-CN" sz="2000" dirty="0">
                <a:solidFill>
                  <a:srgbClr val="FF0000"/>
                </a:solidFill>
              </a:rPr>
              <a:t>&gt;”</a:t>
            </a:r>
            <a:r>
              <a:rPr lang="zh-CN" altLang="en-US" sz="2000" dirty="0">
                <a:solidFill>
                  <a:srgbClr val="FF0000"/>
                </a:solidFill>
              </a:rPr>
              <a:t>运算符，打印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zh-CN" altLang="en-US" sz="2000" dirty="0">
                <a:solidFill>
                  <a:srgbClr val="FF0000"/>
                </a:solidFill>
              </a:rPr>
              <a:t>恤的</a:t>
            </a:r>
            <a:r>
              <a:rPr lang="en-US" altLang="zh-CN" sz="2000" dirty="0">
                <a:solidFill>
                  <a:srgbClr val="FF0000"/>
                </a:solidFill>
              </a:rPr>
              <a:t>L</a:t>
            </a:r>
            <a:r>
              <a:rPr lang="zh-CN" altLang="en-US" sz="2000" dirty="0">
                <a:solidFill>
                  <a:srgbClr val="FF0000"/>
                </a:solidFill>
              </a:rPr>
              <a:t>码信息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4971" y="2997199"/>
            <a:ext cx="21907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程序代码示例：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08265" y="2997198"/>
            <a:ext cx="21907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48" y="3804870"/>
            <a:ext cx="5129212" cy="18692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05" y="4301193"/>
            <a:ext cx="37433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T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恤的选择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9761" y="2016643"/>
            <a:ext cx="6745939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实践任务</a:t>
            </a:r>
            <a:r>
              <a:rPr lang="en-US" altLang="zh-CN" sz="2200" dirty="0">
                <a:solidFill>
                  <a:srgbClr val="FF0000"/>
                </a:solidFill>
              </a:rPr>
              <a:t>4</a:t>
            </a:r>
            <a:r>
              <a:rPr lang="zh-CN" altLang="en-US" sz="2200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3446" y="3638549"/>
            <a:ext cx="1582082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任务描述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97125" y="2919095"/>
            <a:ext cx="78295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男生和女生喜欢不同颜色的</a:t>
            </a:r>
            <a:r>
              <a:rPr lang="en-US" altLang="zh-CN" sz="2000" dirty="0"/>
              <a:t>T</a:t>
            </a:r>
            <a:r>
              <a:rPr lang="zh-CN" altLang="en-US" sz="2000" dirty="0"/>
              <a:t>恤，设计一个程序同时推荐颜色和尺码，如果是男生购买则推荐蓝色</a:t>
            </a:r>
            <a:r>
              <a:rPr lang="en-US" altLang="zh-CN" sz="2000" dirty="0"/>
              <a:t>T</a:t>
            </a:r>
            <a:r>
              <a:rPr lang="zh-CN" altLang="en-US" sz="2000" dirty="0"/>
              <a:t>恤，女生购买则推荐白色</a:t>
            </a:r>
            <a:r>
              <a:rPr lang="en-US" altLang="zh-CN" sz="2000" dirty="0"/>
              <a:t>T</a:t>
            </a:r>
            <a:r>
              <a:rPr lang="zh-CN" altLang="en-US" sz="2000" dirty="0"/>
              <a:t>恤，尺码的推荐仍沿用身高小于</a:t>
            </a:r>
            <a:r>
              <a:rPr lang="en-US" altLang="zh-CN" sz="2000" dirty="0"/>
              <a:t>150cm</a:t>
            </a:r>
            <a:r>
              <a:rPr lang="zh-CN" altLang="en-US" sz="2000" dirty="0"/>
              <a:t>时推荐</a:t>
            </a:r>
            <a:r>
              <a:rPr lang="en-US" altLang="zh-CN" sz="2000" dirty="0"/>
              <a:t>S</a:t>
            </a:r>
            <a:r>
              <a:rPr lang="zh-CN" altLang="en-US" sz="2000" dirty="0"/>
              <a:t>码，大于</a:t>
            </a:r>
            <a:r>
              <a:rPr lang="en-US" altLang="zh-CN" sz="2000" dirty="0"/>
              <a:t>160cm</a:t>
            </a:r>
            <a:r>
              <a:rPr lang="zh-CN" altLang="en-US" sz="2000" dirty="0"/>
              <a:t>时推荐</a:t>
            </a:r>
            <a:r>
              <a:rPr lang="en-US" altLang="zh-CN" sz="2000" dirty="0"/>
              <a:t>L</a:t>
            </a:r>
            <a:r>
              <a:rPr lang="zh-CN" altLang="en-US" sz="2000" dirty="0"/>
              <a:t>码，在</a:t>
            </a:r>
            <a:r>
              <a:rPr lang="en-US" altLang="zh-CN" sz="2000" dirty="0"/>
              <a:t>150cm</a:t>
            </a:r>
            <a:r>
              <a:rPr lang="zh-CN" altLang="en-US" sz="2000" dirty="0"/>
              <a:t>到</a:t>
            </a:r>
            <a:r>
              <a:rPr lang="en-US" altLang="zh-CN" sz="2000" dirty="0"/>
              <a:t>160cm</a:t>
            </a:r>
            <a:r>
              <a:rPr lang="zh-CN" altLang="en-US" sz="2000" dirty="0"/>
              <a:t>时推荐</a:t>
            </a:r>
            <a:r>
              <a:rPr lang="en-US" altLang="zh-CN" sz="2000" dirty="0"/>
              <a:t>M</a:t>
            </a:r>
            <a:r>
              <a:rPr lang="zh-CN" altLang="en-US" sz="2000" dirty="0"/>
              <a:t>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262" y="433479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T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恤的选择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9761" y="2016643"/>
            <a:ext cx="6745939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实践任务</a:t>
            </a:r>
            <a:r>
              <a:rPr lang="en-US" altLang="zh-CN" sz="2200" dirty="0">
                <a:solidFill>
                  <a:srgbClr val="FF0000"/>
                </a:solidFill>
              </a:rPr>
              <a:t>4</a:t>
            </a:r>
            <a:r>
              <a:rPr lang="zh-CN" altLang="en-US" sz="2200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4561" y="3336289"/>
            <a:ext cx="1582082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参考代码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95" y="2680813"/>
            <a:ext cx="3629025" cy="3593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807" y="4358322"/>
            <a:ext cx="3705225" cy="11906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77200" y="3283584"/>
            <a:ext cx="17240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运行结果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67199" y="3121221"/>
            <a:ext cx="7724775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如何根据身高选衣服呢</a:t>
            </a:r>
            <a:r>
              <a:rPr lang="zh-CN" altLang="en-US" sz="40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ASCII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字符编码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97305" y="2377440"/>
            <a:ext cx="9957435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ASCII</a:t>
            </a:r>
            <a:r>
              <a:rPr lang="zh-CN" altLang="en-US" sz="2200" dirty="0"/>
              <a:t>是美国标准信息交换代码（ </a:t>
            </a:r>
            <a:r>
              <a:rPr lang="en-US" altLang="zh-CN" sz="2200" dirty="0"/>
              <a:t>American Standard Code for Information Interchange</a:t>
            </a:r>
            <a:r>
              <a:rPr lang="zh-CN" altLang="en-US" sz="2200" dirty="0"/>
              <a:t>）的缩写，它由</a:t>
            </a:r>
            <a:r>
              <a:rPr lang="en-US" altLang="zh-CN" sz="2200" dirty="0"/>
              <a:t>128</a:t>
            </a:r>
            <a:r>
              <a:rPr lang="zh-CN" altLang="en-US" sz="2200" dirty="0"/>
              <a:t>个字符组成，包括大小写字母、数字</a:t>
            </a:r>
            <a:r>
              <a:rPr lang="en-US" altLang="zh-CN" sz="2200" dirty="0"/>
              <a:t>0~9</a:t>
            </a:r>
            <a:r>
              <a:rPr lang="zh-CN" altLang="en-US" sz="2200" dirty="0"/>
              <a:t>、标点符号、非打印字符（换行符、制表符等</a:t>
            </a:r>
            <a:r>
              <a:rPr lang="en-US" altLang="zh-CN" sz="2200" dirty="0"/>
              <a:t>4</a:t>
            </a:r>
            <a:r>
              <a:rPr lang="zh-CN" altLang="en-US" sz="2200" dirty="0"/>
              <a:t>个）以及控制字符（退格、响铃等）组成。由于它是针对英语设计的，当处理带有音调标号（如汉语的拼音）的亚洲文字时就会出现问题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212" y="460276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Unicode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8111" y="2114086"/>
            <a:ext cx="10927804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</a:rPr>
              <a:t>Unicode </a:t>
            </a:r>
            <a:r>
              <a:rPr lang="zh-CN" altLang="en-US" sz="2200" dirty="0"/>
              <a:t>是为了解决传统的字符编码方案的局限而产生的，它为每种语言中的每个字符设定了统一并且唯一的二进制编码，以满足跨语言、跨平台进行文本转换、处理的要求。 </a:t>
            </a:r>
            <a:r>
              <a:rPr lang="en-US" altLang="zh-CN" sz="2200" dirty="0"/>
              <a:t>Unicode </a:t>
            </a:r>
            <a:r>
              <a:rPr lang="zh-CN" altLang="en-US" sz="2200" dirty="0"/>
              <a:t>编码共有三种具体实现方式，分别为</a:t>
            </a:r>
            <a:r>
              <a:rPr lang="en-US" altLang="zh-CN" sz="2200" dirty="0"/>
              <a:t>UTF-8</a:t>
            </a:r>
            <a:r>
              <a:rPr lang="zh-CN" altLang="en-US" sz="2200" dirty="0"/>
              <a:t>、 </a:t>
            </a:r>
            <a:r>
              <a:rPr lang="en-US" altLang="zh-CN" sz="2200" dirty="0"/>
              <a:t>UTF-16</a:t>
            </a:r>
            <a:r>
              <a:rPr lang="zh-CN" altLang="en-US" sz="2200" dirty="0"/>
              <a:t>、 </a:t>
            </a:r>
            <a:r>
              <a:rPr lang="en-US" altLang="zh-CN" sz="2200" dirty="0"/>
              <a:t>UTF-32</a:t>
            </a:r>
            <a:r>
              <a:rPr lang="zh-CN" altLang="en-US" sz="2200" dirty="0"/>
              <a:t>，其中</a:t>
            </a:r>
            <a:r>
              <a:rPr lang="en-US" altLang="zh-CN" sz="2200" dirty="0"/>
              <a:t>UTF-8</a:t>
            </a:r>
            <a:r>
              <a:rPr lang="zh-CN" altLang="en-US" sz="2200" dirty="0"/>
              <a:t>占用一到四个字节， </a:t>
            </a:r>
            <a:r>
              <a:rPr lang="en-US" altLang="zh-CN" sz="2200" dirty="0"/>
              <a:t>UTF-16</a:t>
            </a:r>
            <a:r>
              <a:rPr lang="zh-CN" altLang="en-US" sz="2200" dirty="0"/>
              <a:t>占用二或四个字节， </a:t>
            </a:r>
            <a:r>
              <a:rPr lang="en-US" altLang="zh-CN" sz="2200" dirty="0"/>
              <a:t>UTF-32</a:t>
            </a:r>
            <a:r>
              <a:rPr lang="zh-CN" altLang="en-US" sz="2200" dirty="0"/>
              <a:t>占用四个字节。 </a:t>
            </a:r>
            <a:r>
              <a:rPr lang="en-US" altLang="zh-CN" sz="2200" dirty="0"/>
              <a:t>Unicode</a:t>
            </a:r>
            <a:r>
              <a:rPr lang="zh-CN" altLang="en-US" sz="2200" dirty="0"/>
              <a:t>码在全球范围的信息交换领域均有广泛的应用。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23861" y="4842726"/>
            <a:ext cx="1064205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Unicode</a:t>
            </a:r>
            <a:r>
              <a:rPr lang="zh-CN" altLang="en-US" sz="2000" dirty="0"/>
              <a:t>码扩展自</a:t>
            </a:r>
            <a:r>
              <a:rPr lang="en-US" altLang="zh-CN" sz="2000" dirty="0"/>
              <a:t>ASCII</a:t>
            </a:r>
            <a:r>
              <a:rPr lang="zh-CN" altLang="en-US" sz="2000" dirty="0"/>
              <a:t>字元集。在严格的</a:t>
            </a:r>
            <a:r>
              <a:rPr lang="en-US" altLang="zh-CN" sz="2000" dirty="0"/>
              <a:t>ASCII</a:t>
            </a:r>
            <a:r>
              <a:rPr lang="zh-CN" altLang="en-US" sz="2000" dirty="0"/>
              <a:t>中，每个字元用</a:t>
            </a:r>
            <a:r>
              <a:rPr lang="en-US" altLang="zh-CN" sz="2000" dirty="0"/>
              <a:t>7</a:t>
            </a:r>
            <a:r>
              <a:rPr lang="zh-CN" altLang="en-US" sz="2000" dirty="0"/>
              <a:t>位元表示，</a:t>
            </a:r>
            <a:r>
              <a:rPr lang="en-US" altLang="zh-CN" sz="2000" dirty="0"/>
              <a:t>Unicode</a:t>
            </a:r>
            <a:r>
              <a:rPr lang="zh-CN" altLang="en-US" sz="2000" dirty="0"/>
              <a:t>使用全</a:t>
            </a:r>
            <a:r>
              <a:rPr lang="en-US" altLang="zh-CN" sz="2000" dirty="0"/>
              <a:t>16</a:t>
            </a:r>
            <a:r>
              <a:rPr lang="zh-CN" altLang="en-US" sz="2000" dirty="0"/>
              <a:t>位元字元集。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3.3 UTF-8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2360" y="2307590"/>
            <a:ext cx="9987280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UTF-8</a:t>
            </a:r>
            <a:r>
              <a:rPr lang="zh-CN" altLang="en-US" sz="2200" dirty="0"/>
              <a:t>（ </a:t>
            </a:r>
            <a:r>
              <a:rPr lang="en-US" altLang="zh-CN" sz="2200" dirty="0"/>
              <a:t>8</a:t>
            </a:r>
            <a:r>
              <a:rPr lang="zh-CN" altLang="en-US" sz="2200" dirty="0"/>
              <a:t>位元， </a:t>
            </a:r>
            <a:r>
              <a:rPr lang="en-US" altLang="zh-CN" sz="2200" dirty="0"/>
              <a:t>Universal Character Set/Unicode Transformation Format</a:t>
            </a:r>
            <a:r>
              <a:rPr lang="zh-CN" altLang="en-US" sz="2200" dirty="0"/>
              <a:t>）是针对</a:t>
            </a:r>
            <a:r>
              <a:rPr lang="en-US" altLang="zh-CN" sz="2200" dirty="0"/>
              <a:t>Unicode</a:t>
            </a:r>
            <a:r>
              <a:rPr lang="zh-CN" altLang="en-US" sz="2200" dirty="0"/>
              <a:t>的一种可变长度字符编码。它可以用来表示</a:t>
            </a:r>
            <a:r>
              <a:rPr lang="en-US" altLang="zh-CN" sz="2200" dirty="0"/>
              <a:t>Unicode</a:t>
            </a:r>
            <a:r>
              <a:rPr lang="zh-CN" altLang="en-US" sz="2200" dirty="0"/>
              <a:t>标准中的任何字符，而且其编码中的第一个字节仍与</a:t>
            </a:r>
            <a:r>
              <a:rPr lang="en-US" altLang="zh-CN" sz="2200" dirty="0"/>
              <a:t>ASCII</a:t>
            </a:r>
            <a:r>
              <a:rPr lang="zh-CN" altLang="en-US" sz="2200" dirty="0"/>
              <a:t>相容，使得原来处理</a:t>
            </a:r>
            <a:r>
              <a:rPr lang="en-US" altLang="zh-CN" sz="2200" dirty="0"/>
              <a:t>ASCII</a:t>
            </a:r>
            <a:r>
              <a:rPr lang="zh-CN" altLang="en-US" sz="2200" dirty="0"/>
              <a:t>字符的软件无须或只进行少部分修改后，便可继续使用。因此，它逐渐成为电子邮件、网页及其他存储或传送文字的应用中，优先采用的编码。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597" y="455347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3.3 UTF-8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32205" y="2801620"/>
            <a:ext cx="1027430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UTF-8</a:t>
            </a:r>
            <a:r>
              <a:rPr lang="zh-CN" altLang="en-US" sz="2200" dirty="0"/>
              <a:t>是一种变长编码，它需要用</a:t>
            </a:r>
            <a:r>
              <a:rPr lang="en-US" altLang="zh-CN" sz="2200" dirty="0"/>
              <a:t>2</a:t>
            </a:r>
            <a:r>
              <a:rPr lang="zh-CN" altLang="en-US" sz="2200" dirty="0"/>
              <a:t>个字节编码。 </a:t>
            </a:r>
            <a:r>
              <a:rPr lang="en-US" altLang="zh-CN" sz="2200" dirty="0"/>
              <a:t>UTF-8</a:t>
            </a:r>
            <a:r>
              <a:rPr lang="zh-CN" altLang="en-US" sz="2200" dirty="0"/>
              <a:t>编码规则：如果只有一个字节则其最高二进制位为</a:t>
            </a:r>
            <a:r>
              <a:rPr lang="en-US" altLang="zh-CN" sz="2200" dirty="0"/>
              <a:t>0</a:t>
            </a:r>
            <a:r>
              <a:rPr lang="zh-CN" altLang="en-US" sz="2200" dirty="0"/>
              <a:t>；如果是多字节，其第一个字节从最高位开始，连续的二进制位值为</a:t>
            </a:r>
            <a:r>
              <a:rPr lang="en-US" altLang="zh-CN" sz="2200" dirty="0"/>
              <a:t>1</a:t>
            </a:r>
            <a:r>
              <a:rPr lang="zh-CN" altLang="en-US" sz="2200" dirty="0"/>
              <a:t>的个数决定了其编码的字节数，其余各字节均以</a:t>
            </a:r>
            <a:r>
              <a:rPr lang="en-US" altLang="zh-CN" sz="2200" dirty="0"/>
              <a:t>10</a:t>
            </a:r>
            <a:r>
              <a:rPr lang="zh-CN" altLang="en-US" sz="2200" dirty="0"/>
              <a:t>开头。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542" y="441631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24866" y="275026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effectLst/>
                <a:latin typeface="FZLANTY_XIANJW--GB1-0"/>
              </a:rPr>
              <a:t>比较运算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0038" y="3542772"/>
            <a:ext cx="80661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比较运算符、内置运算函数，字符串格式化输出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24231" y="4213432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T </a:t>
            </a:r>
            <a:r>
              <a:rPr lang="zh-CN" altLang="en-US" sz="2800" dirty="0"/>
              <a:t>恤的选择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37385" y="3082290"/>
            <a:ext cx="7946390" cy="16148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请编写一个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程序，能够逐一输入每位评委的打分，自动去掉最高分和最低分，并计算出其余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7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个得分的平均值，把结果输出到屏幕上。（结果精确到小数点后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2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位）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536" y="8243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比较运算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T 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恤的选择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比较运算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比较运算符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590" y="2023110"/>
            <a:ext cx="1092009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语言支持比较运算。用于比较运算的运算符称为比较运算符。通过比较运算符对两个数值、变量、表达式进行比较运算，若比较结果为真，返回</a:t>
            </a:r>
            <a:r>
              <a:rPr lang="en-US" altLang="zh-CN" sz="2000" dirty="0"/>
              <a:t>True</a:t>
            </a:r>
            <a:r>
              <a:rPr lang="zh-CN" altLang="en-US" sz="2000" dirty="0"/>
              <a:t>。若比较结果为假，则返回</a:t>
            </a:r>
            <a:r>
              <a:rPr lang="en-US" altLang="zh-CN" sz="2000" dirty="0"/>
              <a:t>False</a:t>
            </a:r>
            <a:r>
              <a:rPr lang="zh-CN" altLang="en-US" sz="2000" dirty="0"/>
              <a:t>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提供了</a:t>
            </a:r>
            <a:r>
              <a:rPr lang="en-US" altLang="zh-CN" sz="2000" dirty="0"/>
              <a:t>6</a:t>
            </a:r>
            <a:r>
              <a:rPr lang="zh-CN" altLang="en-US" sz="2000" dirty="0"/>
              <a:t>种比较运算符，如表</a:t>
            </a:r>
            <a:r>
              <a:rPr lang="en-US" altLang="zh-CN" sz="2000" dirty="0"/>
              <a:t>6-2</a:t>
            </a:r>
            <a:r>
              <a:rPr lang="zh-CN" altLang="en-US" sz="2000" dirty="0"/>
              <a:t>所示。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11" y="4043207"/>
            <a:ext cx="6439478" cy="25042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67250" y="3499588"/>
            <a:ext cx="3048000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表</a:t>
            </a:r>
            <a:r>
              <a:rPr lang="en-US" altLang="zh-CN" dirty="0"/>
              <a:t>6-2 Python</a:t>
            </a:r>
            <a:r>
              <a:rPr lang="zh-CN" altLang="en-US" dirty="0"/>
              <a:t>比较运算符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比较运算符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90" y="2128520"/>
            <a:ext cx="885888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编写一段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程序，使用和验证表</a:t>
            </a:r>
            <a:r>
              <a:rPr lang="en-US" altLang="zh-CN" sz="2000" dirty="0"/>
              <a:t>6-2</a:t>
            </a:r>
            <a:r>
              <a:rPr lang="zh-CN" altLang="en-US" sz="2000" dirty="0"/>
              <a:t>中所列的比较运算符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79" y="2939415"/>
            <a:ext cx="3093234" cy="3438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50" y="1896745"/>
            <a:ext cx="3338830" cy="46380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85019" y="3743960"/>
            <a:ext cx="1333500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编程示例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比较运算符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6470" y="2270125"/>
            <a:ext cx="767461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</a:t>
            </a:r>
            <a:r>
              <a:rPr lang="en-US" altLang="zh-CN" sz="2000" dirty="0"/>
              <a:t>IDLE</a:t>
            </a:r>
            <a:r>
              <a:rPr lang="zh-CN" altLang="en-US" sz="2000" dirty="0"/>
              <a:t>编辑器中录入以上程序，并运行程序，输出以下结果：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78" y="3014345"/>
            <a:ext cx="3438525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78" y="5871845"/>
            <a:ext cx="3438524" cy="521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内置的运算函数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06352" y="2760584"/>
            <a:ext cx="409110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表</a:t>
            </a:r>
            <a:r>
              <a:rPr lang="en-US" altLang="zh-CN" dirty="0"/>
              <a:t>6-3 Python</a:t>
            </a:r>
            <a:r>
              <a:rPr lang="zh-CN" altLang="en-US" dirty="0"/>
              <a:t>内置的运算函数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0434" y="2050247"/>
            <a:ext cx="1063083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提供了</a:t>
            </a:r>
            <a:r>
              <a:rPr lang="en-US" altLang="zh-CN" sz="2000" dirty="0"/>
              <a:t>6</a:t>
            </a:r>
            <a:r>
              <a:rPr lang="zh-CN" altLang="en-US" sz="2000" dirty="0"/>
              <a:t>个内置的数值运算函数，参与变量或数值间的运算，如表</a:t>
            </a:r>
            <a:r>
              <a:rPr lang="en-US" altLang="zh-CN" sz="2000" dirty="0"/>
              <a:t>6-3</a:t>
            </a:r>
            <a:r>
              <a:rPr lang="zh-CN" altLang="en-US" sz="2000" dirty="0"/>
              <a:t>所示：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3429000"/>
            <a:ext cx="7639050" cy="29334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内置的运算函数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6960" y="2203450"/>
            <a:ext cx="936879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编程练习：利用表</a:t>
            </a:r>
            <a:r>
              <a:rPr lang="en-US" altLang="zh-CN" sz="2000" dirty="0"/>
              <a:t>6-3</a:t>
            </a:r>
            <a:r>
              <a:rPr lang="zh-CN" altLang="en-US" sz="2000" dirty="0"/>
              <a:t>所列的内置运算函数，进行乘方计算的编程，示例如下：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457" y="3063725"/>
            <a:ext cx="6391275" cy="33432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宽屏</PresentationFormat>
  <Paragraphs>95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FZLANTY_XIANJW--GB1-0</vt:lpstr>
      <vt:lpstr>等线</vt:lpstr>
      <vt:lpstr>方正卡通简体</vt:lpstr>
      <vt:lpstr>方正有猫在_GBK</vt:lpstr>
      <vt:lpstr>Arial</vt:lpstr>
      <vt:lpstr>Wingdings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lastModifiedBy>zhou yaya</cp:lastModifiedBy>
  <cp:revision>446</cp:revision>
  <dcterms:created xsi:type="dcterms:W3CDTF">2017-12-03T06:36:00Z</dcterms:created>
  <dcterms:modified xsi:type="dcterms:W3CDTF">2021-03-09T06:01:24Z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