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312" r:id="rId7"/>
    <p:sldId id="434" r:id="rId8"/>
    <p:sldId id="724" r:id="rId9"/>
    <p:sldId id="725" r:id="rId10"/>
    <p:sldId id="726" r:id="rId11"/>
    <p:sldId id="714" r:id="rId12"/>
    <p:sldId id="727" r:id="rId13"/>
    <p:sldId id="728" r:id="rId14"/>
    <p:sldId id="715" r:id="rId15"/>
    <p:sldId id="729" r:id="rId16"/>
    <p:sldId id="730" r:id="rId17"/>
    <p:sldId id="689" r:id="rId18"/>
    <p:sldId id="731" r:id="rId19"/>
    <p:sldId id="732" r:id="rId20"/>
    <p:sldId id="733" r:id="rId21"/>
    <p:sldId id="734" r:id="rId22"/>
    <p:sldId id="326" r:id="rId23"/>
    <p:sldId id="364" r:id="rId24"/>
    <p:sldId id="735" r:id="rId25"/>
    <p:sldId id="502" r:id="rId26"/>
    <p:sldId id="299" r:id="rId27"/>
    <p:sldId id="699" r:id="rId28"/>
    <p:sldId id="503" r:id="rId29"/>
    <p:sldId id="567" r:id="rId30"/>
    <p:sldId id="737"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 shu" initials="X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9615"/>
    <a:srgbClr val="FF9933"/>
    <a:srgbClr val="E99E17"/>
    <a:srgbClr val="00A9D0"/>
    <a:srgbClr val="44BE9B"/>
    <a:srgbClr val="F3F3F3"/>
    <a:srgbClr val="F7FCFE"/>
    <a:srgbClr val="FFFFFC"/>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88" autoAdjust="0"/>
    <p:restoredTop sz="94618" autoAdjust="0"/>
  </p:normalViewPr>
  <p:slideViewPr>
    <p:cSldViewPr snapToGrid="0" showGuides="1">
      <p:cViewPr varScale="1">
        <p:scale>
          <a:sx n="91" d="100"/>
          <a:sy n="91" d="100"/>
        </p:scale>
        <p:origin x="56" y="244"/>
      </p:cViewPr>
      <p:guideLst>
        <p:guide orient="horz" pos="129"/>
        <p:guide orient="horz" pos="4205"/>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2.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圆角 2"/>
          <p:cNvSpPr/>
          <p:nvPr userDrawn="1"/>
        </p:nvSpPr>
        <p:spPr>
          <a:xfrm>
            <a:off x="562175" y="719807"/>
            <a:ext cx="11393714" cy="60814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
        <p:nvSpPr>
          <p:cNvPr id="3" name="矩形: 圆角 2"/>
          <p:cNvSpPr/>
          <p:nvPr userDrawn="1"/>
        </p:nvSpPr>
        <p:spPr>
          <a:xfrm>
            <a:off x="497198" y="707234"/>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3" name="矩形: 圆角 2"/>
          <p:cNvSpPr/>
          <p:nvPr userDrawn="1"/>
        </p:nvSpPr>
        <p:spPr>
          <a:xfrm>
            <a:off x="590695"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3" name="矩形: 圆角 2"/>
          <p:cNvSpPr/>
          <p:nvPr userDrawn="1"/>
        </p:nvSpPr>
        <p:spPr>
          <a:xfrm>
            <a:off x="526903"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3" name="矩形: 圆角 2"/>
          <p:cNvSpPr/>
          <p:nvPr userDrawn="1"/>
        </p:nvSpPr>
        <p:spPr>
          <a:xfrm>
            <a:off x="519812" y="684365"/>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3" name="矩形: 圆角 2"/>
          <p:cNvSpPr/>
          <p:nvPr userDrawn="1"/>
        </p:nvSpPr>
        <p:spPr>
          <a:xfrm>
            <a:off x="491460" y="703776"/>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8"/>
          <a:stretch>
            <a:fillRect/>
          </a:stretch>
        </p:blipFill>
        <p:spPr>
          <a:xfrm>
            <a:off x="1" y="0"/>
            <a:ext cx="12192000" cy="69243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xml"/><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3.xml"/><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3.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2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3.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4.xml"/><Relationship Id="rId2" Type="http://schemas.openxmlformats.org/officeDocument/2006/relationships/image" Target="../media/image34.png"/><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6"/>
          <p:cNvSpPr txBox="1"/>
          <p:nvPr>
            <p:custDataLst>
              <p:tags r:id="rId1"/>
            </p:custDataLst>
          </p:nvPr>
        </p:nvSpPr>
        <p:spPr>
          <a:xfrm>
            <a:off x="276226" y="2729482"/>
            <a:ext cx="7123814" cy="1715770"/>
          </a:xfrm>
          <a:prstGeom prst="rect">
            <a:avLst/>
          </a:prstGeom>
          <a:noFill/>
        </p:spPr>
        <p:txBody>
          <a:bodyPr wrap="square" rtlCol="0" anchor="ctr">
            <a:spAutoFit/>
            <a:scene3d>
              <a:camera prst="orthographicFront"/>
              <a:lightRig rig="threePt" dir="t"/>
            </a:scene3d>
          </a:bodyPr>
          <a:lstStyle/>
          <a:p>
            <a:pPr algn="ctr">
              <a:lnSpc>
                <a:spcPct val="120000"/>
              </a:lnSpc>
            </a:pPr>
            <a:r>
              <a:rPr lang="zh-CN" alt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有猫在_GBK" panose="02000000000000000000" pitchFamily="2" charset="-122"/>
                <a:ea typeface="方正有猫在_GBK" panose="02000000000000000000" pitchFamily="2" charset="-122"/>
              </a:rPr>
              <a:t>挑战运算</a:t>
            </a:r>
            <a:endParaRPr lang="zh-CN" alt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有猫在_GBK" panose="02000000000000000000" pitchFamily="2" charset="-122"/>
              <a:ea typeface="方正有猫在_GBK"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a:t>
            </a:r>
            <a:r>
              <a:rPr lang="zh-CN" altLang="en-US" sz="5400" b="1" kern="0" dirty="0">
                <a:latin typeface="方正卡通简体" panose="02000000000000000000" pitchFamily="2" charset="-122"/>
                <a:ea typeface="方正卡通简体" panose="02000000000000000000" pitchFamily="2" charset="-122"/>
                <a:cs typeface="+mn-ea"/>
                <a:sym typeface="+mn-lt"/>
              </a:rPr>
              <a:t>字符串索引（排序）</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913765" y="2292985"/>
            <a:ext cx="10592435" cy="1476375"/>
          </a:xfrm>
          <a:prstGeom prst="rect">
            <a:avLst/>
          </a:prstGeom>
          <a:noFill/>
        </p:spPr>
        <p:txBody>
          <a:bodyPr wrap="square">
            <a:spAutoFit/>
          </a:bodyPr>
          <a:lstStyle/>
          <a:p>
            <a:pPr>
              <a:lnSpc>
                <a:spcPct val="150000"/>
              </a:lnSpc>
            </a:pPr>
            <a:r>
              <a:rPr lang="zh-CN" altLang="en-US" sz="2000" dirty="0"/>
              <a:t>字符串包含两种序号体系：正向递增序号和反向递减序号。如果字符串长度为</a:t>
            </a:r>
            <a:r>
              <a:rPr lang="en-US" altLang="zh-CN" sz="2000" dirty="0"/>
              <a:t>L</a:t>
            </a:r>
            <a:r>
              <a:rPr lang="zh-CN" altLang="en-US" sz="2000" dirty="0"/>
              <a:t>，正向递增时，以最左侧字符序号为</a:t>
            </a:r>
            <a:r>
              <a:rPr lang="en-US" altLang="zh-CN" sz="2000" dirty="0"/>
              <a:t>0</a:t>
            </a:r>
            <a:r>
              <a:rPr lang="zh-CN" altLang="en-US" sz="2000" dirty="0"/>
              <a:t>，向右依次增加，最右侧字符序号为</a:t>
            </a:r>
            <a:r>
              <a:rPr lang="en-US" altLang="zh-CN" sz="2000" dirty="0"/>
              <a:t>L-1</a:t>
            </a:r>
            <a:r>
              <a:rPr lang="zh-CN" altLang="en-US" sz="2000" dirty="0"/>
              <a:t>。反向递减时，以最右侧字符序号为</a:t>
            </a:r>
            <a:r>
              <a:rPr lang="en-US" altLang="zh-CN" sz="2000" dirty="0"/>
              <a:t>-1</a:t>
            </a:r>
            <a:r>
              <a:rPr lang="zh-CN" altLang="en-US" sz="2000" dirty="0"/>
              <a:t>，向左依次递减，最左侧字符序号为</a:t>
            </a:r>
            <a:r>
              <a:rPr lang="en-US" altLang="zh-CN" sz="2000" dirty="0"/>
              <a:t>-L</a:t>
            </a:r>
            <a:r>
              <a:rPr lang="zh-CN" altLang="en-US" sz="2000" dirty="0"/>
              <a:t>。如图所示。</a:t>
            </a:r>
            <a:endParaRPr lang="zh-CN" altLang="en-US" sz="2000" dirty="0"/>
          </a:p>
        </p:txBody>
      </p:sp>
      <p:sp>
        <p:nvSpPr>
          <p:cNvPr id="13" name="文本框 12"/>
          <p:cNvSpPr txBox="1"/>
          <p:nvPr/>
        </p:nvSpPr>
        <p:spPr>
          <a:xfrm>
            <a:off x="913765" y="3917315"/>
            <a:ext cx="10492740" cy="1014730"/>
          </a:xfrm>
          <a:prstGeom prst="rect">
            <a:avLst/>
          </a:prstGeom>
          <a:noFill/>
        </p:spPr>
        <p:txBody>
          <a:bodyPr wrap="square">
            <a:spAutoFit/>
          </a:bodyPr>
          <a:lstStyle/>
          <a:p>
            <a:pPr>
              <a:lnSpc>
                <a:spcPct val="150000"/>
              </a:lnSpc>
            </a:pPr>
            <a:r>
              <a:rPr lang="zh-CN" altLang="en-US" sz="2000" dirty="0"/>
              <a:t>字符串从左到右索引，默认从</a:t>
            </a:r>
            <a:r>
              <a:rPr lang="en-US" altLang="zh-CN" sz="2000" dirty="0"/>
              <a:t>0</a:t>
            </a:r>
            <a:r>
              <a:rPr lang="zh-CN" altLang="en-US" sz="2000" dirty="0"/>
              <a:t>开始的，最大范围是字符串长度少</a:t>
            </a:r>
            <a:r>
              <a:rPr lang="en-US" altLang="zh-CN" sz="2000" dirty="0"/>
              <a:t>1</a:t>
            </a:r>
            <a:r>
              <a:rPr lang="zh-CN" altLang="en-US" sz="2000" dirty="0"/>
              <a:t>，即</a:t>
            </a:r>
            <a:r>
              <a:rPr lang="en-US" altLang="zh-CN" sz="2000" dirty="0"/>
              <a:t>L-1</a:t>
            </a:r>
            <a:r>
              <a:rPr lang="zh-CN" altLang="en-US" sz="2000" dirty="0"/>
              <a:t>。字符串从右到左索引，默认从</a:t>
            </a:r>
            <a:r>
              <a:rPr lang="en-US" altLang="zh-CN" sz="2000" dirty="0"/>
              <a:t>-1</a:t>
            </a:r>
            <a:r>
              <a:rPr lang="zh-CN" altLang="en-US" sz="2000" dirty="0"/>
              <a:t>开始的。例如： </a:t>
            </a:r>
            <a:r>
              <a:rPr lang="en-US" altLang="zh-CN" sz="2000" dirty="0"/>
              <a:t>Str1[-1]</a:t>
            </a:r>
            <a:r>
              <a:rPr lang="zh-CN" altLang="en-US" sz="2000" dirty="0"/>
              <a:t>表示字符串</a:t>
            </a:r>
            <a:r>
              <a:rPr lang="en-US" altLang="zh-CN" sz="2000" dirty="0"/>
              <a:t>Str1</a:t>
            </a:r>
            <a:r>
              <a:rPr lang="zh-CN" altLang="en-US" sz="2000" dirty="0"/>
              <a:t>的最后一个字符。</a:t>
            </a:r>
            <a:endParaRPr lang="zh-CN" altLang="en-US" sz="2000" dirty="0"/>
          </a:p>
        </p:txBody>
      </p:sp>
      <p:pic>
        <p:nvPicPr>
          <p:cNvPr id="2" name="图片 1"/>
          <p:cNvPicPr>
            <a:picLocks noChangeAspect="1"/>
          </p:cNvPicPr>
          <p:nvPr/>
        </p:nvPicPr>
        <p:blipFill>
          <a:blip r:embed="rId1"/>
          <a:stretch>
            <a:fillRect/>
          </a:stretch>
        </p:blipFill>
        <p:spPr>
          <a:xfrm>
            <a:off x="9726472" y="4524662"/>
            <a:ext cx="1780186" cy="21520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a:t>
            </a:r>
            <a:r>
              <a:rPr lang="zh-CN" altLang="en-US" sz="5400" b="1" kern="0" dirty="0">
                <a:latin typeface="方正卡通简体" panose="02000000000000000000" pitchFamily="2" charset="-122"/>
                <a:ea typeface="方正卡通简体" panose="02000000000000000000" pitchFamily="2" charset="-122"/>
                <a:cs typeface="+mn-ea"/>
                <a:sym typeface="+mn-lt"/>
              </a:rPr>
              <a:t>字符串索引（排序）</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410970" y="2444750"/>
            <a:ext cx="9369425" cy="1476375"/>
          </a:xfrm>
          <a:prstGeom prst="rect">
            <a:avLst/>
          </a:prstGeom>
          <a:noFill/>
        </p:spPr>
        <p:txBody>
          <a:bodyPr wrap="square">
            <a:spAutoFit/>
          </a:bodyPr>
          <a:lstStyle/>
          <a:p>
            <a:pPr>
              <a:lnSpc>
                <a:spcPct val="150000"/>
              </a:lnSpc>
            </a:pPr>
            <a:r>
              <a:rPr lang="en-US" altLang="zh-CN" sz="2000" dirty="0"/>
              <a:t>Python</a:t>
            </a:r>
            <a:r>
              <a:rPr lang="zh-CN" altLang="en-US" sz="2000" dirty="0"/>
              <a:t>字符串也提供区间访问方式，采用</a:t>
            </a:r>
            <a:r>
              <a:rPr lang="en-US" altLang="zh-CN" sz="2000" dirty="0"/>
              <a:t>[M</a:t>
            </a:r>
            <a:r>
              <a:rPr lang="zh-CN" altLang="en-US" sz="2000" dirty="0"/>
              <a:t>： </a:t>
            </a:r>
            <a:r>
              <a:rPr lang="en-US" altLang="zh-CN" sz="2000" dirty="0"/>
              <a:t>N]</a:t>
            </a:r>
            <a:r>
              <a:rPr lang="zh-CN" altLang="en-US" sz="2000" dirty="0"/>
              <a:t>形式，即表示提取字符串从</a:t>
            </a:r>
            <a:r>
              <a:rPr lang="en-US" altLang="zh-CN" sz="2000" dirty="0"/>
              <a:t>M</a:t>
            </a:r>
            <a:r>
              <a:rPr lang="zh-CN" altLang="en-US" sz="2000" dirty="0"/>
              <a:t>到</a:t>
            </a:r>
            <a:r>
              <a:rPr lang="en-US" altLang="zh-CN" sz="2000" dirty="0"/>
              <a:t>N</a:t>
            </a:r>
            <a:r>
              <a:rPr lang="zh-CN" altLang="en-US" sz="2000" dirty="0"/>
              <a:t>的子字符串。其中， </a:t>
            </a:r>
            <a:r>
              <a:rPr lang="en-US" altLang="zh-CN" sz="2000" dirty="0"/>
              <a:t>M</a:t>
            </a:r>
            <a:r>
              <a:rPr lang="zh-CN" altLang="en-US" sz="2000" dirty="0"/>
              <a:t>、 </a:t>
            </a:r>
            <a:r>
              <a:rPr lang="en-US" altLang="zh-CN" sz="2000" dirty="0"/>
              <a:t>N</a:t>
            </a:r>
            <a:r>
              <a:rPr lang="zh-CN" altLang="en-US" sz="2000" dirty="0"/>
              <a:t>为字符串的索引序号。以这种方式获取的子字符串包含起始序号的字符，但不包含结尾序号的字符。例如：</a:t>
            </a:r>
            <a:endParaRPr lang="zh-CN" altLang="en-US" sz="2000" dirty="0"/>
          </a:p>
        </p:txBody>
      </p:sp>
      <p:pic>
        <p:nvPicPr>
          <p:cNvPr id="2" name="图片 1"/>
          <p:cNvPicPr>
            <a:picLocks noChangeAspect="1"/>
          </p:cNvPicPr>
          <p:nvPr/>
        </p:nvPicPr>
        <p:blipFill>
          <a:blip r:embed="rId1"/>
          <a:stretch>
            <a:fillRect/>
          </a:stretch>
        </p:blipFill>
        <p:spPr>
          <a:xfrm>
            <a:off x="9482632" y="4524662"/>
            <a:ext cx="1780186" cy="2152075"/>
          </a:xfrm>
          <a:prstGeom prst="rect">
            <a:avLst/>
          </a:prstGeom>
        </p:spPr>
      </p:pic>
      <p:pic>
        <p:nvPicPr>
          <p:cNvPr id="4" name="图片 3"/>
          <p:cNvPicPr>
            <a:picLocks noChangeAspect="1"/>
          </p:cNvPicPr>
          <p:nvPr/>
        </p:nvPicPr>
        <p:blipFill>
          <a:blip r:embed="rId2"/>
          <a:stretch>
            <a:fillRect/>
          </a:stretch>
        </p:blipFill>
        <p:spPr>
          <a:xfrm>
            <a:off x="4590415" y="4200207"/>
            <a:ext cx="2552700" cy="14763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a:t>
            </a:r>
            <a:r>
              <a:rPr lang="zh-CN" altLang="en-US" sz="5400" b="1" kern="0" dirty="0">
                <a:latin typeface="方正卡通简体" panose="02000000000000000000" pitchFamily="2" charset="-122"/>
                <a:ea typeface="方正卡通简体" panose="02000000000000000000" pitchFamily="2" charset="-122"/>
                <a:cs typeface="+mn-ea"/>
                <a:sym typeface="+mn-lt"/>
              </a:rPr>
              <a:t>字符串的输出</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992505" y="2035810"/>
            <a:ext cx="10348595" cy="1938020"/>
          </a:xfrm>
          <a:prstGeom prst="rect">
            <a:avLst/>
          </a:prstGeom>
          <a:noFill/>
        </p:spPr>
        <p:txBody>
          <a:bodyPr wrap="square">
            <a:spAutoFit/>
          </a:bodyPr>
          <a:lstStyle/>
          <a:p>
            <a:pPr>
              <a:lnSpc>
                <a:spcPct val="150000"/>
              </a:lnSpc>
            </a:pPr>
            <a:r>
              <a:rPr lang="en-US" altLang="zh-CN" sz="2000" dirty="0"/>
              <a:t>Python</a:t>
            </a:r>
            <a:r>
              <a:rPr lang="zh-CN" altLang="en-US" sz="2000" dirty="0"/>
              <a:t>提供了一个内置函数</a:t>
            </a:r>
            <a:r>
              <a:rPr lang="en-US" altLang="zh-CN" sz="2000" dirty="0"/>
              <a:t>print()</a:t>
            </a:r>
            <a:r>
              <a:rPr lang="zh-CN" altLang="en-US" sz="2000" dirty="0"/>
              <a:t>用来输出字符串信息。当输出纯字符串信息时，直接将待输出文本内容传递给</a:t>
            </a:r>
            <a:r>
              <a:rPr lang="en-US" altLang="zh-CN" sz="2000" dirty="0"/>
              <a:t>print()</a:t>
            </a:r>
            <a:r>
              <a:rPr lang="zh-CN" altLang="en-US" sz="2000" dirty="0"/>
              <a:t>函数即可。当输出字符串变量时，可以将变量传递给</a:t>
            </a:r>
            <a:r>
              <a:rPr lang="en-US" altLang="zh-CN" sz="2000" dirty="0"/>
              <a:t>print()</a:t>
            </a:r>
            <a:r>
              <a:rPr lang="zh-CN" altLang="en-US" sz="2000" dirty="0"/>
              <a:t>函数，也可以采用格式化的输出方式。字符串格式化输出的方法将在后续课程中介绍。 </a:t>
            </a:r>
            <a:r>
              <a:rPr lang="en-US" altLang="zh-CN" sz="2000" dirty="0"/>
              <a:t>Python</a:t>
            </a:r>
            <a:r>
              <a:rPr lang="zh-CN" altLang="en-US" sz="2000" dirty="0"/>
              <a:t>的示例如下：</a:t>
            </a:r>
            <a:endParaRPr lang="zh-CN" altLang="en-US" sz="2000" dirty="0"/>
          </a:p>
        </p:txBody>
      </p:sp>
      <p:pic>
        <p:nvPicPr>
          <p:cNvPr id="4" name="图片 3"/>
          <p:cNvPicPr>
            <a:picLocks noChangeAspect="1"/>
          </p:cNvPicPr>
          <p:nvPr/>
        </p:nvPicPr>
        <p:blipFill>
          <a:blip r:embed="rId1"/>
          <a:stretch>
            <a:fillRect/>
          </a:stretch>
        </p:blipFill>
        <p:spPr>
          <a:xfrm>
            <a:off x="4045585" y="3742055"/>
            <a:ext cx="4100830" cy="2840355"/>
          </a:xfrm>
          <a:prstGeom prst="rect">
            <a:avLst/>
          </a:prstGeom>
        </p:spPr>
      </p:pic>
      <p:pic>
        <p:nvPicPr>
          <p:cNvPr id="8" name="图片 7"/>
          <p:cNvPicPr>
            <a:picLocks noChangeAspect="1"/>
          </p:cNvPicPr>
          <p:nvPr/>
        </p:nvPicPr>
        <p:blipFill>
          <a:blip r:embed="rId2"/>
          <a:stretch>
            <a:fillRect/>
          </a:stretch>
        </p:blipFill>
        <p:spPr>
          <a:xfrm>
            <a:off x="9482632" y="4524662"/>
            <a:ext cx="1780186" cy="21520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a:t>
            </a:r>
            <a:r>
              <a:rPr lang="zh-CN" altLang="en-US" sz="5400" b="1" kern="0" dirty="0">
                <a:latin typeface="方正卡通简体" panose="02000000000000000000" pitchFamily="2" charset="-122"/>
                <a:ea typeface="方正卡通简体" panose="02000000000000000000" pitchFamily="2" charset="-122"/>
                <a:cs typeface="+mn-ea"/>
                <a:sym typeface="+mn-lt"/>
              </a:rPr>
              <a:t>字符串的输出</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846580" y="2308225"/>
            <a:ext cx="4907280" cy="553085"/>
          </a:xfrm>
          <a:prstGeom prst="rect">
            <a:avLst/>
          </a:prstGeom>
          <a:noFill/>
        </p:spPr>
        <p:txBody>
          <a:bodyPr wrap="square">
            <a:spAutoFit/>
          </a:bodyPr>
          <a:lstStyle/>
          <a:p>
            <a:pPr>
              <a:lnSpc>
                <a:spcPct val="150000"/>
              </a:lnSpc>
            </a:pPr>
            <a:r>
              <a:rPr lang="zh-CN" altLang="en-US" sz="2000" dirty="0"/>
              <a:t>以上实例输出结果：</a:t>
            </a:r>
            <a:endParaRPr lang="zh-CN" altLang="en-US" sz="2000" dirty="0"/>
          </a:p>
        </p:txBody>
      </p:sp>
      <p:pic>
        <p:nvPicPr>
          <p:cNvPr id="3" name="图片 2"/>
          <p:cNvPicPr>
            <a:picLocks noChangeAspect="1"/>
          </p:cNvPicPr>
          <p:nvPr/>
        </p:nvPicPr>
        <p:blipFill>
          <a:blip r:embed="rId1"/>
          <a:stretch>
            <a:fillRect/>
          </a:stretch>
        </p:blipFill>
        <p:spPr>
          <a:xfrm>
            <a:off x="4825047" y="3039110"/>
            <a:ext cx="2543175" cy="1981200"/>
          </a:xfrm>
          <a:prstGeom prst="rect">
            <a:avLst/>
          </a:prstGeom>
        </p:spPr>
      </p:pic>
      <p:pic>
        <p:nvPicPr>
          <p:cNvPr id="6" name="图片 5"/>
          <p:cNvPicPr>
            <a:picLocks noChangeAspect="1"/>
          </p:cNvPicPr>
          <p:nvPr/>
        </p:nvPicPr>
        <p:blipFill>
          <a:blip r:embed="rId2"/>
          <a:stretch>
            <a:fillRect/>
          </a:stretch>
        </p:blipFill>
        <p:spPr>
          <a:xfrm>
            <a:off x="4825047" y="4991185"/>
            <a:ext cx="2543175" cy="928890"/>
          </a:xfrm>
          <a:prstGeom prst="rect">
            <a:avLst/>
          </a:prstGeom>
        </p:spPr>
      </p:pic>
      <p:pic>
        <p:nvPicPr>
          <p:cNvPr id="9" name="图片 8"/>
          <p:cNvPicPr>
            <a:picLocks noChangeAspect="1"/>
          </p:cNvPicPr>
          <p:nvPr/>
        </p:nvPicPr>
        <p:blipFill>
          <a:blip r:embed="rId3"/>
          <a:stretch>
            <a:fillRect/>
          </a:stretch>
        </p:blipFill>
        <p:spPr>
          <a:xfrm>
            <a:off x="9482632" y="4524662"/>
            <a:ext cx="1780186" cy="21520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a:t>
            </a:r>
            <a:r>
              <a:rPr lang="zh-CN" altLang="en-US" sz="5400" b="1" kern="0" dirty="0">
                <a:latin typeface="方正卡通简体" panose="02000000000000000000" pitchFamily="2" charset="-122"/>
                <a:ea typeface="方正卡通简体" panose="02000000000000000000" pitchFamily="2" charset="-122"/>
                <a:cs typeface="+mn-ea"/>
                <a:sym typeface="+mn-lt"/>
              </a:rPr>
              <a:t>字符串的输出</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845863" y="1968416"/>
            <a:ext cx="10764181" cy="499111"/>
          </a:xfrm>
          <a:prstGeom prst="rect">
            <a:avLst/>
          </a:prstGeom>
          <a:noFill/>
        </p:spPr>
        <p:txBody>
          <a:bodyPr wrap="square">
            <a:spAutoFit/>
          </a:bodyPr>
          <a:lstStyle/>
          <a:p>
            <a:pPr>
              <a:lnSpc>
                <a:spcPct val="150000"/>
              </a:lnSpc>
            </a:pPr>
            <a:r>
              <a:rPr lang="zh-CN" altLang="en-US" sz="2000" dirty="0"/>
              <a:t>利用</a:t>
            </a:r>
            <a:r>
              <a:rPr lang="en-US" altLang="zh-CN" sz="2000" dirty="0"/>
              <a:t>print()</a:t>
            </a:r>
            <a:r>
              <a:rPr lang="zh-CN" altLang="en-US" sz="2000" dirty="0"/>
              <a:t>函数还可以输出数值型变量以及计算表达式的值，例如以下代码：</a:t>
            </a:r>
            <a:endParaRPr lang="zh-CN" altLang="en-US" sz="2000" dirty="0"/>
          </a:p>
        </p:txBody>
      </p:sp>
      <p:pic>
        <p:nvPicPr>
          <p:cNvPr id="9" name="图片 8"/>
          <p:cNvPicPr>
            <a:picLocks noChangeAspect="1"/>
          </p:cNvPicPr>
          <p:nvPr/>
        </p:nvPicPr>
        <p:blipFill>
          <a:blip r:embed="rId1"/>
          <a:stretch>
            <a:fillRect/>
          </a:stretch>
        </p:blipFill>
        <p:spPr>
          <a:xfrm>
            <a:off x="9482632" y="4524662"/>
            <a:ext cx="1780186" cy="2152075"/>
          </a:xfrm>
          <a:prstGeom prst="rect">
            <a:avLst/>
          </a:prstGeom>
        </p:spPr>
      </p:pic>
      <p:pic>
        <p:nvPicPr>
          <p:cNvPr id="4" name="图片 3"/>
          <p:cNvPicPr>
            <a:picLocks noChangeAspect="1"/>
          </p:cNvPicPr>
          <p:nvPr/>
        </p:nvPicPr>
        <p:blipFill>
          <a:blip r:embed="rId2"/>
          <a:stretch>
            <a:fillRect/>
          </a:stretch>
        </p:blipFill>
        <p:spPr>
          <a:xfrm>
            <a:off x="4505325" y="2732087"/>
            <a:ext cx="3181350" cy="1895475"/>
          </a:xfrm>
          <a:prstGeom prst="rect">
            <a:avLst/>
          </a:prstGeom>
        </p:spPr>
      </p:pic>
      <p:pic>
        <p:nvPicPr>
          <p:cNvPr id="7" name="图片 6"/>
          <p:cNvPicPr>
            <a:picLocks noChangeAspect="1"/>
          </p:cNvPicPr>
          <p:nvPr/>
        </p:nvPicPr>
        <p:blipFill>
          <a:blip r:embed="rId3"/>
          <a:stretch>
            <a:fillRect/>
          </a:stretch>
        </p:blipFill>
        <p:spPr>
          <a:xfrm>
            <a:off x="4505501" y="4837814"/>
            <a:ext cx="2329357" cy="1716368"/>
          </a:xfrm>
          <a:prstGeom prst="rect">
            <a:avLst/>
          </a:prstGeom>
        </p:spPr>
      </p:pic>
      <p:sp>
        <p:nvSpPr>
          <p:cNvPr id="13" name="文本框 12"/>
          <p:cNvSpPr txBox="1"/>
          <p:nvPr/>
        </p:nvSpPr>
        <p:spPr>
          <a:xfrm>
            <a:off x="1770380" y="5322569"/>
            <a:ext cx="2371259" cy="400110"/>
          </a:xfrm>
          <a:prstGeom prst="rect">
            <a:avLst/>
          </a:prstGeom>
          <a:noFill/>
        </p:spPr>
        <p:txBody>
          <a:bodyPr wrap="square">
            <a:spAutoFit/>
          </a:bodyPr>
          <a:lstStyle/>
          <a:p>
            <a:r>
              <a:rPr lang="zh-CN" altLang="en-US" sz="2000" dirty="0"/>
              <a:t>运行结果：</a:t>
            </a:r>
            <a:endParaRPr lang="zh-CN"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a:t>
            </a:r>
            <a:r>
              <a:rPr lang="zh-CN" altLang="en-US" sz="5400" b="1" kern="0" dirty="0">
                <a:latin typeface="方正卡通简体" panose="02000000000000000000" pitchFamily="2" charset="-122"/>
                <a:ea typeface="方正卡通简体" panose="02000000000000000000" pitchFamily="2" charset="-122"/>
                <a:cs typeface="+mn-ea"/>
                <a:sym typeface="+mn-lt"/>
              </a:rPr>
              <a:t>基本的字符串操作符</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3967262" y="3007599"/>
            <a:ext cx="4091105" cy="458459"/>
          </a:xfrm>
          <a:prstGeom prst="rect">
            <a:avLst/>
          </a:prstGeom>
          <a:noFill/>
        </p:spPr>
        <p:txBody>
          <a:bodyPr wrap="square">
            <a:spAutoFit/>
          </a:bodyPr>
          <a:lstStyle/>
          <a:p>
            <a:pPr>
              <a:lnSpc>
                <a:spcPct val="150000"/>
              </a:lnSpc>
            </a:pPr>
            <a:r>
              <a:rPr lang="zh-CN" altLang="en-US" dirty="0"/>
              <a:t>表</a:t>
            </a:r>
            <a:r>
              <a:rPr lang="en-US" altLang="zh-CN" dirty="0"/>
              <a:t>5-1 Python</a:t>
            </a:r>
            <a:r>
              <a:rPr lang="zh-CN" altLang="en-US" dirty="0"/>
              <a:t>基本的字符串操作符表</a:t>
            </a:r>
            <a:endParaRPr lang="zh-CN" altLang="en-US" dirty="0"/>
          </a:p>
        </p:txBody>
      </p:sp>
      <p:sp>
        <p:nvSpPr>
          <p:cNvPr id="6" name="文本框 5"/>
          <p:cNvSpPr txBox="1"/>
          <p:nvPr/>
        </p:nvSpPr>
        <p:spPr>
          <a:xfrm>
            <a:off x="977265" y="2150110"/>
            <a:ext cx="7431405" cy="553085"/>
          </a:xfrm>
          <a:prstGeom prst="rect">
            <a:avLst/>
          </a:prstGeom>
          <a:noFill/>
        </p:spPr>
        <p:txBody>
          <a:bodyPr wrap="square">
            <a:spAutoFit/>
          </a:bodyPr>
          <a:lstStyle/>
          <a:p>
            <a:pPr>
              <a:lnSpc>
                <a:spcPct val="150000"/>
              </a:lnSpc>
            </a:pPr>
            <a:r>
              <a:rPr lang="en-US" altLang="zh-CN" sz="2000" dirty="0"/>
              <a:t>Python</a:t>
            </a:r>
            <a:r>
              <a:rPr lang="zh-CN" altLang="en-US" sz="2000" dirty="0"/>
              <a:t>提供了</a:t>
            </a:r>
            <a:r>
              <a:rPr lang="en-US" altLang="zh-CN" sz="2000" dirty="0"/>
              <a:t>5</a:t>
            </a:r>
            <a:r>
              <a:rPr lang="zh-CN" altLang="en-US" sz="2000" dirty="0"/>
              <a:t>个基本的字符串操作符，如表</a:t>
            </a:r>
            <a:r>
              <a:rPr lang="en-US" altLang="zh-CN" sz="2000" dirty="0"/>
              <a:t>5-1</a:t>
            </a:r>
            <a:r>
              <a:rPr lang="zh-CN" altLang="en-US" sz="2000" dirty="0"/>
              <a:t>所示：</a:t>
            </a:r>
            <a:endParaRPr lang="zh-CN" altLang="en-US" sz="2000" dirty="0"/>
          </a:p>
        </p:txBody>
      </p:sp>
      <p:pic>
        <p:nvPicPr>
          <p:cNvPr id="4" name="图片 3"/>
          <p:cNvPicPr>
            <a:picLocks noChangeAspect="1"/>
          </p:cNvPicPr>
          <p:nvPr/>
        </p:nvPicPr>
        <p:blipFill>
          <a:blip r:embed="rId1"/>
          <a:stretch>
            <a:fillRect/>
          </a:stretch>
        </p:blipFill>
        <p:spPr>
          <a:xfrm>
            <a:off x="2209800" y="3594734"/>
            <a:ext cx="7772400" cy="22770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a:t>
            </a:r>
            <a:r>
              <a:rPr lang="zh-CN" altLang="en-US" sz="5400" b="1" kern="0" dirty="0">
                <a:latin typeface="方正卡通简体" panose="02000000000000000000" pitchFamily="2" charset="-122"/>
                <a:ea typeface="方正卡通简体" panose="02000000000000000000" pitchFamily="2" charset="-122"/>
                <a:cs typeface="+mn-ea"/>
                <a:sym typeface="+mn-lt"/>
              </a:rPr>
              <a:t>基本的字符串操作符</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1679575" y="2741930"/>
            <a:ext cx="9647555" cy="1014730"/>
          </a:xfrm>
          <a:prstGeom prst="rect">
            <a:avLst/>
          </a:prstGeom>
          <a:noFill/>
        </p:spPr>
        <p:txBody>
          <a:bodyPr wrap="square">
            <a:spAutoFit/>
          </a:bodyPr>
          <a:lstStyle/>
          <a:p>
            <a:pPr>
              <a:lnSpc>
                <a:spcPct val="150000"/>
              </a:lnSpc>
            </a:pPr>
            <a:r>
              <a:rPr lang="en-US" altLang="zh-CN" sz="2000" dirty="0"/>
              <a:t>Python</a:t>
            </a:r>
            <a:r>
              <a:rPr lang="zh-CN" altLang="en-US" sz="2000" dirty="0"/>
              <a:t>不支持单字符类型，单字符在</a:t>
            </a:r>
            <a:r>
              <a:rPr lang="en-US" altLang="zh-CN" sz="2000" dirty="0"/>
              <a:t>Python</a:t>
            </a:r>
            <a:r>
              <a:rPr lang="zh-CN" altLang="en-US" sz="2000" dirty="0"/>
              <a:t>中也是作为一个字符串使用。如果需要从字符串中提取一个字符，可以使用索引操作来截取出字符，例如：</a:t>
            </a:r>
            <a:endParaRPr lang="zh-CN" altLang="en-US" sz="2000" dirty="0"/>
          </a:p>
        </p:txBody>
      </p:sp>
      <p:sp>
        <p:nvSpPr>
          <p:cNvPr id="6" name="文本框 5"/>
          <p:cNvSpPr txBox="1"/>
          <p:nvPr/>
        </p:nvSpPr>
        <p:spPr>
          <a:xfrm>
            <a:off x="913765" y="2065020"/>
            <a:ext cx="5352415" cy="598805"/>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1</a:t>
            </a:r>
            <a:r>
              <a:rPr lang="zh-CN" altLang="en-US" sz="2200" dirty="0">
                <a:solidFill>
                  <a:srgbClr val="FF0000"/>
                </a:solidFill>
              </a:rPr>
              <a:t>）提取单字符</a:t>
            </a:r>
            <a:endParaRPr lang="zh-CN" altLang="en-US" sz="2200" dirty="0">
              <a:solidFill>
                <a:srgbClr val="FF0000"/>
              </a:solidFill>
            </a:endParaRPr>
          </a:p>
        </p:txBody>
      </p:sp>
      <p:pic>
        <p:nvPicPr>
          <p:cNvPr id="7" name="图片 6"/>
          <p:cNvPicPr>
            <a:picLocks noChangeAspect="1"/>
          </p:cNvPicPr>
          <p:nvPr/>
        </p:nvPicPr>
        <p:blipFill>
          <a:blip r:embed="rId1"/>
          <a:stretch>
            <a:fillRect/>
          </a:stretch>
        </p:blipFill>
        <p:spPr>
          <a:xfrm>
            <a:off x="3799205" y="5262368"/>
            <a:ext cx="2810353" cy="639322"/>
          </a:xfrm>
          <a:prstGeom prst="rect">
            <a:avLst/>
          </a:prstGeom>
        </p:spPr>
      </p:pic>
      <p:sp>
        <p:nvSpPr>
          <p:cNvPr id="11" name="文本框 10"/>
          <p:cNvSpPr txBox="1"/>
          <p:nvPr/>
        </p:nvSpPr>
        <p:spPr>
          <a:xfrm>
            <a:off x="1679427" y="5382353"/>
            <a:ext cx="6096000" cy="400110"/>
          </a:xfrm>
          <a:prstGeom prst="rect">
            <a:avLst/>
          </a:prstGeom>
          <a:noFill/>
        </p:spPr>
        <p:txBody>
          <a:bodyPr wrap="square">
            <a:spAutoFit/>
          </a:bodyPr>
          <a:lstStyle/>
          <a:p>
            <a:r>
              <a:rPr lang="zh-CN" altLang="en-US" sz="2000" dirty="0"/>
              <a:t>运行的结果是：</a:t>
            </a:r>
            <a:endParaRPr lang="zh-CN" altLang="en-US" sz="2000" dirty="0"/>
          </a:p>
        </p:txBody>
      </p:sp>
      <p:pic>
        <p:nvPicPr>
          <p:cNvPr id="2" name="图片 1"/>
          <p:cNvPicPr>
            <a:picLocks noChangeAspect="1"/>
          </p:cNvPicPr>
          <p:nvPr/>
        </p:nvPicPr>
        <p:blipFill>
          <a:blip r:embed="rId2"/>
          <a:stretch>
            <a:fillRect/>
          </a:stretch>
        </p:blipFill>
        <p:spPr>
          <a:xfrm>
            <a:off x="4834255" y="3834765"/>
            <a:ext cx="2847975" cy="9715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a:t>
            </a:r>
            <a:r>
              <a:rPr lang="zh-CN" altLang="en-US" sz="5400" b="1" kern="0" dirty="0">
                <a:latin typeface="方正卡通简体" panose="02000000000000000000" pitchFamily="2" charset="-122"/>
                <a:ea typeface="方正卡通简体" panose="02000000000000000000" pitchFamily="2" charset="-122"/>
                <a:cs typeface="+mn-ea"/>
                <a:sym typeface="+mn-lt"/>
              </a:rPr>
              <a:t>基本的字符串操作符</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1323044" y="2846944"/>
            <a:ext cx="10430806" cy="499111"/>
          </a:xfrm>
          <a:prstGeom prst="rect">
            <a:avLst/>
          </a:prstGeom>
          <a:noFill/>
        </p:spPr>
        <p:txBody>
          <a:bodyPr wrap="square">
            <a:spAutoFit/>
          </a:bodyPr>
          <a:lstStyle/>
          <a:p>
            <a:pPr>
              <a:lnSpc>
                <a:spcPct val="150000"/>
              </a:lnSpc>
            </a:pPr>
            <a:r>
              <a:rPr lang="zh-CN" altLang="en-US" sz="2000" dirty="0"/>
              <a:t>如果需要从字符串中提取一个子字符串，则需要使用切片操作来截取出子字符串，例如：</a:t>
            </a:r>
            <a:endParaRPr lang="zh-CN" altLang="en-US" sz="2000" dirty="0"/>
          </a:p>
        </p:txBody>
      </p:sp>
      <p:sp>
        <p:nvSpPr>
          <p:cNvPr id="6" name="文本框 5"/>
          <p:cNvSpPr txBox="1"/>
          <p:nvPr/>
        </p:nvSpPr>
        <p:spPr>
          <a:xfrm>
            <a:off x="852805" y="2134870"/>
            <a:ext cx="4202430" cy="598805"/>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2</a:t>
            </a:r>
            <a:r>
              <a:rPr lang="zh-CN" altLang="en-US" sz="2200" dirty="0">
                <a:solidFill>
                  <a:srgbClr val="FF0000"/>
                </a:solidFill>
              </a:rPr>
              <a:t>）提取子字符串</a:t>
            </a:r>
            <a:endParaRPr lang="zh-CN" altLang="en-US" sz="2200" dirty="0">
              <a:solidFill>
                <a:srgbClr val="FF0000"/>
              </a:solidFill>
            </a:endParaRPr>
          </a:p>
        </p:txBody>
      </p:sp>
      <p:sp>
        <p:nvSpPr>
          <p:cNvPr id="11" name="文本框 10"/>
          <p:cNvSpPr txBox="1"/>
          <p:nvPr/>
        </p:nvSpPr>
        <p:spPr>
          <a:xfrm>
            <a:off x="2071222" y="5206458"/>
            <a:ext cx="2462678" cy="400110"/>
          </a:xfrm>
          <a:prstGeom prst="rect">
            <a:avLst/>
          </a:prstGeom>
          <a:noFill/>
        </p:spPr>
        <p:txBody>
          <a:bodyPr wrap="square">
            <a:spAutoFit/>
          </a:bodyPr>
          <a:lstStyle/>
          <a:p>
            <a:r>
              <a:rPr lang="zh-CN" altLang="en-US" sz="2000" dirty="0"/>
              <a:t>运行的结果是：</a:t>
            </a:r>
            <a:endParaRPr lang="zh-CN" altLang="en-US" sz="2000" dirty="0"/>
          </a:p>
        </p:txBody>
      </p:sp>
      <p:pic>
        <p:nvPicPr>
          <p:cNvPr id="8" name="图片 7"/>
          <p:cNvPicPr>
            <a:picLocks noChangeAspect="1"/>
          </p:cNvPicPr>
          <p:nvPr/>
        </p:nvPicPr>
        <p:blipFill>
          <a:blip r:embed="rId1"/>
          <a:stretch>
            <a:fillRect/>
          </a:stretch>
        </p:blipFill>
        <p:spPr>
          <a:xfrm>
            <a:off x="4617402" y="5154418"/>
            <a:ext cx="2028825" cy="504825"/>
          </a:xfrm>
          <a:prstGeom prst="rect">
            <a:avLst/>
          </a:prstGeom>
        </p:spPr>
      </p:pic>
      <p:pic>
        <p:nvPicPr>
          <p:cNvPr id="13" name="图片 12"/>
          <p:cNvPicPr>
            <a:picLocks noChangeAspect="1"/>
          </p:cNvPicPr>
          <p:nvPr/>
        </p:nvPicPr>
        <p:blipFill>
          <a:blip r:embed="rId2"/>
          <a:stretch>
            <a:fillRect/>
          </a:stretch>
        </p:blipFill>
        <p:spPr>
          <a:xfrm>
            <a:off x="9482632" y="4524662"/>
            <a:ext cx="1780186" cy="2152075"/>
          </a:xfrm>
          <a:prstGeom prst="rect">
            <a:avLst/>
          </a:prstGeom>
        </p:spPr>
      </p:pic>
      <p:pic>
        <p:nvPicPr>
          <p:cNvPr id="2" name="图片 1"/>
          <p:cNvPicPr>
            <a:picLocks noChangeAspect="1"/>
          </p:cNvPicPr>
          <p:nvPr/>
        </p:nvPicPr>
        <p:blipFill>
          <a:blip r:embed="rId3"/>
          <a:stretch>
            <a:fillRect/>
          </a:stretch>
        </p:blipFill>
        <p:spPr>
          <a:xfrm>
            <a:off x="4209415" y="3667760"/>
            <a:ext cx="3638550" cy="952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a:t>
            </a:r>
            <a:r>
              <a:rPr lang="zh-CN" altLang="en-US" sz="5400" b="1" kern="0" dirty="0">
                <a:latin typeface="方正卡通简体" panose="02000000000000000000" pitchFamily="2" charset="-122"/>
                <a:ea typeface="方正卡通简体" panose="02000000000000000000" pitchFamily="2" charset="-122"/>
                <a:cs typeface="+mn-ea"/>
                <a:sym typeface="+mn-lt"/>
              </a:rPr>
              <a:t>基本的字符串操作符</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1357630" y="2834005"/>
            <a:ext cx="9977755" cy="1014730"/>
          </a:xfrm>
          <a:prstGeom prst="rect">
            <a:avLst/>
          </a:prstGeom>
          <a:noFill/>
        </p:spPr>
        <p:txBody>
          <a:bodyPr wrap="square">
            <a:spAutoFit/>
          </a:bodyPr>
          <a:lstStyle/>
          <a:p>
            <a:pPr>
              <a:lnSpc>
                <a:spcPct val="150000"/>
              </a:lnSpc>
            </a:pPr>
            <a:r>
              <a:rPr lang="zh-CN" altLang="en-US" sz="2000" dirty="0"/>
              <a:t>编程中，经常需要对某字符串进行截取并与其他字符串进行连接，可以利用字符串连接等方法实现。例如：</a:t>
            </a:r>
            <a:endParaRPr lang="zh-CN" altLang="en-US" sz="2000" dirty="0"/>
          </a:p>
        </p:txBody>
      </p:sp>
      <p:sp>
        <p:nvSpPr>
          <p:cNvPr id="6" name="文本框 5"/>
          <p:cNvSpPr txBox="1"/>
          <p:nvPr/>
        </p:nvSpPr>
        <p:spPr>
          <a:xfrm>
            <a:off x="913765" y="2139315"/>
            <a:ext cx="8981440" cy="598805"/>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3</a:t>
            </a:r>
            <a:r>
              <a:rPr lang="zh-CN" altLang="en-US" sz="2200" dirty="0">
                <a:solidFill>
                  <a:srgbClr val="FF0000"/>
                </a:solidFill>
              </a:rPr>
              <a:t>）字符串拼接</a:t>
            </a:r>
            <a:endParaRPr lang="zh-CN" altLang="en-US" sz="2200" dirty="0">
              <a:solidFill>
                <a:srgbClr val="FF0000"/>
              </a:solidFill>
            </a:endParaRPr>
          </a:p>
        </p:txBody>
      </p:sp>
      <p:sp>
        <p:nvSpPr>
          <p:cNvPr id="11" name="文本框 10"/>
          <p:cNvSpPr txBox="1"/>
          <p:nvPr/>
        </p:nvSpPr>
        <p:spPr>
          <a:xfrm>
            <a:off x="1357482" y="5229953"/>
            <a:ext cx="2462678" cy="400110"/>
          </a:xfrm>
          <a:prstGeom prst="rect">
            <a:avLst/>
          </a:prstGeom>
          <a:noFill/>
        </p:spPr>
        <p:txBody>
          <a:bodyPr wrap="square">
            <a:spAutoFit/>
          </a:bodyPr>
          <a:lstStyle/>
          <a:p>
            <a:r>
              <a:rPr lang="zh-CN" altLang="en-US" sz="2000" dirty="0"/>
              <a:t>运行的结果是：</a:t>
            </a:r>
            <a:endParaRPr lang="zh-CN" altLang="en-US" sz="2000" dirty="0"/>
          </a:p>
        </p:txBody>
      </p:sp>
      <p:pic>
        <p:nvPicPr>
          <p:cNvPr id="13" name="图片 12"/>
          <p:cNvPicPr>
            <a:picLocks noChangeAspect="1"/>
          </p:cNvPicPr>
          <p:nvPr/>
        </p:nvPicPr>
        <p:blipFill>
          <a:blip r:embed="rId1"/>
          <a:stretch>
            <a:fillRect/>
          </a:stretch>
        </p:blipFill>
        <p:spPr>
          <a:xfrm>
            <a:off x="9482632" y="4524662"/>
            <a:ext cx="1780186" cy="2152075"/>
          </a:xfrm>
          <a:prstGeom prst="rect">
            <a:avLst/>
          </a:prstGeom>
        </p:spPr>
      </p:pic>
      <p:pic>
        <p:nvPicPr>
          <p:cNvPr id="7" name="图片 6"/>
          <p:cNvPicPr>
            <a:picLocks noChangeAspect="1"/>
          </p:cNvPicPr>
          <p:nvPr/>
        </p:nvPicPr>
        <p:blipFill>
          <a:blip r:embed="rId2"/>
          <a:stretch>
            <a:fillRect/>
          </a:stretch>
        </p:blipFill>
        <p:spPr>
          <a:xfrm>
            <a:off x="4202916" y="5229859"/>
            <a:ext cx="2752725" cy="457200"/>
          </a:xfrm>
          <a:prstGeom prst="rect">
            <a:avLst/>
          </a:prstGeom>
        </p:spPr>
      </p:pic>
      <p:pic>
        <p:nvPicPr>
          <p:cNvPr id="2" name="图片 1"/>
          <p:cNvPicPr>
            <a:picLocks noChangeAspect="1"/>
          </p:cNvPicPr>
          <p:nvPr/>
        </p:nvPicPr>
        <p:blipFill>
          <a:blip r:embed="rId3"/>
          <a:stretch>
            <a:fillRect/>
          </a:stretch>
        </p:blipFill>
        <p:spPr>
          <a:xfrm>
            <a:off x="3986530" y="3695700"/>
            <a:ext cx="4219575" cy="10001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a:t>
            </a:r>
            <a:r>
              <a:rPr lang="zh-CN" altLang="en-US" sz="5400" b="1" kern="0" dirty="0">
                <a:latin typeface="方正卡通简体" panose="02000000000000000000" pitchFamily="2" charset="-122"/>
                <a:ea typeface="方正卡通简体" panose="02000000000000000000" pitchFamily="2" charset="-122"/>
                <a:cs typeface="+mn-ea"/>
                <a:sym typeface="+mn-lt"/>
              </a:rPr>
              <a:t>基本的字符串操作符</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3423297" y="3063863"/>
            <a:ext cx="2096431" cy="499111"/>
          </a:xfrm>
          <a:prstGeom prst="rect">
            <a:avLst/>
          </a:prstGeom>
          <a:noFill/>
        </p:spPr>
        <p:txBody>
          <a:bodyPr wrap="square">
            <a:spAutoFit/>
          </a:bodyPr>
          <a:lstStyle/>
          <a:p>
            <a:pPr>
              <a:lnSpc>
                <a:spcPct val="150000"/>
              </a:lnSpc>
            </a:pPr>
            <a:r>
              <a:rPr lang="zh-CN" altLang="en-US" sz="2000" dirty="0"/>
              <a:t>参考程序代码：</a:t>
            </a:r>
            <a:endParaRPr lang="zh-CN" altLang="en-US" sz="2000" dirty="0"/>
          </a:p>
        </p:txBody>
      </p:sp>
      <p:sp>
        <p:nvSpPr>
          <p:cNvPr id="6" name="文本框 5"/>
          <p:cNvSpPr txBox="1"/>
          <p:nvPr/>
        </p:nvSpPr>
        <p:spPr>
          <a:xfrm>
            <a:off x="1160145" y="2263140"/>
            <a:ext cx="6318250" cy="598805"/>
          </a:xfrm>
          <a:prstGeom prst="rect">
            <a:avLst/>
          </a:prstGeom>
          <a:noFill/>
        </p:spPr>
        <p:txBody>
          <a:bodyPr wrap="square">
            <a:spAutoFit/>
          </a:bodyPr>
          <a:lstStyle/>
          <a:p>
            <a:pPr>
              <a:lnSpc>
                <a:spcPct val="150000"/>
              </a:lnSpc>
            </a:pPr>
            <a:r>
              <a:rPr lang="zh-CN" altLang="en-US" sz="2200" dirty="0"/>
              <a:t>编程练习：</a:t>
            </a:r>
            <a:r>
              <a:rPr lang="zh-CN" altLang="en-US" sz="2200" dirty="0">
                <a:solidFill>
                  <a:srgbClr val="FF0000"/>
                </a:solidFill>
              </a:rPr>
              <a:t>应用增量赋值运算符进行计算</a:t>
            </a:r>
            <a:endParaRPr lang="zh-CN" altLang="en-US" sz="2200" dirty="0">
              <a:solidFill>
                <a:srgbClr val="FF0000"/>
              </a:solidFill>
            </a:endParaRPr>
          </a:p>
        </p:txBody>
      </p:sp>
      <p:sp>
        <p:nvSpPr>
          <p:cNvPr id="11" name="文本框 10"/>
          <p:cNvSpPr txBox="1"/>
          <p:nvPr/>
        </p:nvSpPr>
        <p:spPr>
          <a:xfrm>
            <a:off x="7272507" y="3228975"/>
            <a:ext cx="2462678" cy="400110"/>
          </a:xfrm>
          <a:prstGeom prst="rect">
            <a:avLst/>
          </a:prstGeom>
          <a:noFill/>
        </p:spPr>
        <p:txBody>
          <a:bodyPr wrap="square">
            <a:spAutoFit/>
          </a:bodyPr>
          <a:lstStyle/>
          <a:p>
            <a:r>
              <a:rPr lang="zh-CN" altLang="en-US" sz="2000" dirty="0"/>
              <a:t>运行的结果是：</a:t>
            </a:r>
            <a:endParaRPr lang="zh-CN" altLang="en-US" sz="2000" dirty="0"/>
          </a:p>
        </p:txBody>
      </p:sp>
      <p:pic>
        <p:nvPicPr>
          <p:cNvPr id="4" name="图片 3"/>
          <p:cNvPicPr>
            <a:picLocks noChangeAspect="1"/>
          </p:cNvPicPr>
          <p:nvPr/>
        </p:nvPicPr>
        <p:blipFill>
          <a:blip r:embed="rId1"/>
          <a:stretch>
            <a:fillRect/>
          </a:stretch>
        </p:blipFill>
        <p:spPr>
          <a:xfrm>
            <a:off x="3118543" y="3733938"/>
            <a:ext cx="2401141" cy="2555919"/>
          </a:xfrm>
          <a:prstGeom prst="rect">
            <a:avLst/>
          </a:prstGeom>
        </p:spPr>
      </p:pic>
      <p:pic>
        <p:nvPicPr>
          <p:cNvPr id="8" name="图片 7"/>
          <p:cNvPicPr>
            <a:picLocks noChangeAspect="1"/>
          </p:cNvPicPr>
          <p:nvPr/>
        </p:nvPicPr>
        <p:blipFill>
          <a:blip r:embed="rId2"/>
          <a:stretch>
            <a:fillRect/>
          </a:stretch>
        </p:blipFill>
        <p:spPr>
          <a:xfrm>
            <a:off x="7364037" y="4258925"/>
            <a:ext cx="1200150" cy="1504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67199" y="3121221"/>
            <a:ext cx="7724775" cy="615553"/>
          </a:xfrm>
          <a:prstGeom prst="rect">
            <a:avLst/>
          </a:prstGeom>
        </p:spPr>
        <p:txBody>
          <a:bodyPr wrap="square" lIns="0" tIns="0" rIns="0" bIns="0">
            <a:spAutoFit/>
            <a:scene3d>
              <a:camera prst="orthographicFront"/>
              <a:lightRig rig="soft" dir="t">
                <a:rot lat="0" lon="0" rev="15600000"/>
              </a:lightRig>
            </a:scene3d>
            <a:sp3d extrusionH="57150" prstMaterial="softEdge">
              <a:bevelT w="25400" h="38100"/>
            </a:sp3d>
          </a:bodyPr>
          <a:lstStyle/>
          <a:p>
            <a:r>
              <a:rPr lang="zh-CN" altLang="en-US" sz="4000" b="1" dirty="0">
                <a:latin typeface="方正有猫在_GBK" panose="02000000000000000000" pitchFamily="2" charset="-122"/>
                <a:ea typeface="方正有猫在_GBK" panose="02000000000000000000" pitchFamily="2" charset="-122"/>
                <a:cs typeface="+mn-ea"/>
                <a:sym typeface="+mn-lt"/>
              </a:rPr>
              <a:t>怎样使得疫情数据实时显示？</a:t>
            </a:r>
            <a:endParaRPr kumimoji="0" lang="zh-CN" altLang="en-US" sz="4000" b="1" i="0" u="none" strike="noStrike" kern="0" cap="none" spc="0" normalizeH="0" baseline="0" noProof="0" dirty="0">
              <a:solidFill>
                <a:schemeClr val="tx1"/>
              </a:solidFill>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a:blip r:embed="rId1"/>
          <a:stretch>
            <a:fillRect/>
          </a:stretch>
        </p:blipFill>
        <p:spPr>
          <a:xfrm>
            <a:off x="1534201" y="1938430"/>
            <a:ext cx="2143066" cy="29811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74572" y="3212340"/>
            <a:ext cx="5907803" cy="700192"/>
          </a:xfrm>
          <a:prstGeom prst="rect">
            <a:avLst/>
          </a:prstGeom>
        </p:spPr>
        <p:txBody>
          <a:bodyPr wrap="square" lIns="0" tIns="0" rIns="0" bIns="0">
            <a:spAutoFit/>
          </a:bodyPr>
          <a:lstStyle/>
          <a:p>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2. </a:t>
            </a:r>
            <a:r>
              <a:rPr lang="zh-CN" altLang="en-US" sz="4550" b="1" dirty="0">
                <a:solidFill>
                  <a:prstClr val="black"/>
                </a:solidFill>
                <a:latin typeface="方正有猫在_GBK" panose="02000000000000000000" pitchFamily="2" charset="-122"/>
                <a:ea typeface="方正有猫在_GBK" panose="02000000000000000000" pitchFamily="2" charset="-122"/>
                <a:cs typeface="+mn-ea"/>
                <a:sym typeface="+mn-lt"/>
              </a:rPr>
              <a:t>计算打折促销价格</a:t>
            </a:r>
            <a:endParaRPr kumimoji="0" lang="zh-CN" altLang="en-US"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83374" y="1489569"/>
            <a:ext cx="3962573" cy="418420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计算打折促销价格</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13" name="文本框 12"/>
          <p:cNvSpPr txBox="1"/>
          <p:nvPr/>
        </p:nvSpPr>
        <p:spPr>
          <a:xfrm>
            <a:off x="1214427" y="2022619"/>
            <a:ext cx="2401264" cy="580415"/>
          </a:xfrm>
          <a:prstGeom prst="rect">
            <a:avLst/>
          </a:prstGeom>
          <a:noFill/>
        </p:spPr>
        <p:txBody>
          <a:bodyPr wrap="square">
            <a:spAutoFit/>
          </a:bodyPr>
          <a:lstStyle/>
          <a:p>
            <a:pPr>
              <a:lnSpc>
                <a:spcPct val="150000"/>
              </a:lnSpc>
            </a:pPr>
            <a:r>
              <a:rPr lang="zh-CN" altLang="en-US" sz="2400" dirty="0">
                <a:solidFill>
                  <a:srgbClr val="FF0000"/>
                </a:solidFill>
              </a:rPr>
              <a:t>任务描述：</a:t>
            </a:r>
            <a:endParaRPr lang="zh-CN" altLang="en-US" sz="2400" dirty="0"/>
          </a:p>
        </p:txBody>
      </p:sp>
      <p:sp>
        <p:nvSpPr>
          <p:cNvPr id="12" name="文本框 11"/>
          <p:cNvSpPr txBox="1"/>
          <p:nvPr/>
        </p:nvSpPr>
        <p:spPr>
          <a:xfrm>
            <a:off x="2268220" y="2690495"/>
            <a:ext cx="8628380" cy="1476375"/>
          </a:xfrm>
          <a:prstGeom prst="rect">
            <a:avLst/>
          </a:prstGeom>
          <a:noFill/>
        </p:spPr>
        <p:txBody>
          <a:bodyPr wrap="square">
            <a:spAutoFit/>
          </a:bodyPr>
          <a:lstStyle/>
          <a:p>
            <a:pPr>
              <a:lnSpc>
                <a:spcPct val="150000"/>
              </a:lnSpc>
            </a:pP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超市打折促销，商品全部按照原价的</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8.5</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折出售，已知一盒饼干原价</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30</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元，计算打完折之后的单件实付价格，并打印结果的数据类型。如果有</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100</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块钱，计算能买几盒这样的饼干呢，并计算找回的零钱。</a:t>
            </a:r>
            <a:endParaRPr lang="zh-CN" altLang="en-US" dirty="0"/>
          </a:p>
        </p:txBody>
      </p:sp>
      <p:sp>
        <p:nvSpPr>
          <p:cNvPr id="15" name="文本框 14"/>
          <p:cNvSpPr txBox="1"/>
          <p:nvPr/>
        </p:nvSpPr>
        <p:spPr>
          <a:xfrm>
            <a:off x="1214120" y="4377522"/>
            <a:ext cx="2276475" cy="461665"/>
          </a:xfrm>
          <a:prstGeom prst="rect">
            <a:avLst/>
          </a:prstGeom>
          <a:noFill/>
        </p:spPr>
        <p:txBody>
          <a:bodyPr wrap="square">
            <a:spAutoFit/>
          </a:bodyPr>
          <a:lstStyle/>
          <a:p>
            <a:r>
              <a:rPr lang="zh-CN" altLang="en-US" sz="2400" dirty="0">
                <a:solidFill>
                  <a:srgbClr val="FF0000"/>
                </a:solidFill>
              </a:rPr>
              <a:t>设计分析</a:t>
            </a:r>
            <a:endParaRPr lang="zh-CN" altLang="en-US" sz="2400" dirty="0">
              <a:solidFill>
                <a:srgbClr val="FF0000"/>
              </a:solidFill>
            </a:endParaRPr>
          </a:p>
        </p:txBody>
      </p:sp>
      <p:sp>
        <p:nvSpPr>
          <p:cNvPr id="16" name="文本框 15"/>
          <p:cNvSpPr txBox="1"/>
          <p:nvPr/>
        </p:nvSpPr>
        <p:spPr>
          <a:xfrm>
            <a:off x="2190750" y="4939665"/>
            <a:ext cx="8391525" cy="1014730"/>
          </a:xfrm>
          <a:prstGeom prst="rect">
            <a:avLst/>
          </a:prstGeom>
          <a:noFill/>
        </p:spPr>
        <p:txBody>
          <a:bodyPr wrap="square">
            <a:spAutoFit/>
          </a:bodyPr>
          <a:lstStyle/>
          <a:p>
            <a:pPr>
              <a:lnSpc>
                <a:spcPct val="150000"/>
              </a:lnSpc>
            </a:pPr>
            <a:r>
              <a:rPr lang="zh-CN" altLang="en-US" sz="2000" dirty="0"/>
              <a:t>浮点型与整型相乘带的结果为浮点型， </a:t>
            </a:r>
            <a:r>
              <a:rPr lang="en-US" altLang="zh-CN" sz="2000" dirty="0"/>
              <a:t>//</a:t>
            </a:r>
            <a:r>
              <a:rPr lang="zh-CN" altLang="en-US" sz="2000" dirty="0"/>
              <a:t>运算符为除法取整， </a:t>
            </a:r>
            <a:r>
              <a:rPr lang="en-US" altLang="zh-CN" sz="2000" dirty="0"/>
              <a:t>%</a:t>
            </a:r>
            <a:r>
              <a:rPr lang="zh-CN" altLang="en-US" sz="2000" dirty="0"/>
              <a:t>为取余。应用这些运算符参与计算。</a:t>
            </a:r>
            <a:endParaRPr lang="zh-CN" alt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计算打折促销价格</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13" name="文本框 12"/>
          <p:cNvSpPr txBox="1"/>
          <p:nvPr/>
        </p:nvSpPr>
        <p:spPr>
          <a:xfrm>
            <a:off x="2311072" y="2021984"/>
            <a:ext cx="2401264" cy="580415"/>
          </a:xfrm>
          <a:prstGeom prst="rect">
            <a:avLst/>
          </a:prstGeom>
          <a:noFill/>
        </p:spPr>
        <p:txBody>
          <a:bodyPr wrap="square">
            <a:spAutoFit/>
          </a:bodyPr>
          <a:lstStyle/>
          <a:p>
            <a:pPr>
              <a:lnSpc>
                <a:spcPct val="150000"/>
              </a:lnSpc>
            </a:pPr>
            <a:r>
              <a:rPr lang="zh-CN" altLang="en-US" sz="2400" dirty="0">
                <a:solidFill>
                  <a:srgbClr val="FF0000"/>
                </a:solidFill>
              </a:rPr>
              <a:t>参考代码：</a:t>
            </a:r>
            <a:endParaRPr lang="zh-CN" altLang="en-US" sz="2400" dirty="0"/>
          </a:p>
        </p:txBody>
      </p:sp>
      <p:sp>
        <p:nvSpPr>
          <p:cNvPr id="15" name="文本框 14"/>
          <p:cNvSpPr txBox="1"/>
          <p:nvPr/>
        </p:nvSpPr>
        <p:spPr>
          <a:xfrm>
            <a:off x="2310766" y="4829896"/>
            <a:ext cx="2276475" cy="461665"/>
          </a:xfrm>
          <a:prstGeom prst="rect">
            <a:avLst/>
          </a:prstGeom>
          <a:noFill/>
        </p:spPr>
        <p:txBody>
          <a:bodyPr wrap="square">
            <a:spAutoFit/>
          </a:bodyPr>
          <a:lstStyle/>
          <a:p>
            <a:r>
              <a:rPr lang="zh-CN" altLang="en-US" sz="2400" dirty="0">
                <a:solidFill>
                  <a:srgbClr val="FF0000"/>
                </a:solidFill>
              </a:rPr>
              <a:t>运行结果</a:t>
            </a:r>
            <a:endParaRPr lang="zh-CN" altLang="en-US" sz="2400" dirty="0">
              <a:solidFill>
                <a:srgbClr val="FF0000"/>
              </a:solidFill>
            </a:endParaRPr>
          </a:p>
        </p:txBody>
      </p:sp>
      <p:pic>
        <p:nvPicPr>
          <p:cNvPr id="3" name="图片 2"/>
          <p:cNvPicPr>
            <a:picLocks noChangeAspect="1"/>
          </p:cNvPicPr>
          <p:nvPr/>
        </p:nvPicPr>
        <p:blipFill>
          <a:blip r:embed="rId1"/>
          <a:stretch>
            <a:fillRect/>
          </a:stretch>
        </p:blipFill>
        <p:spPr>
          <a:xfrm>
            <a:off x="4570412" y="2021797"/>
            <a:ext cx="4095750" cy="2215495"/>
          </a:xfrm>
          <a:prstGeom prst="rect">
            <a:avLst/>
          </a:prstGeom>
        </p:spPr>
      </p:pic>
      <p:pic>
        <p:nvPicPr>
          <p:cNvPr id="5" name="图片 4"/>
          <p:cNvPicPr>
            <a:picLocks noChangeAspect="1"/>
          </p:cNvPicPr>
          <p:nvPr/>
        </p:nvPicPr>
        <p:blipFill>
          <a:blip r:embed="rId2"/>
          <a:stretch>
            <a:fillRect/>
          </a:stretch>
        </p:blipFill>
        <p:spPr>
          <a:xfrm>
            <a:off x="4570094" y="4829662"/>
            <a:ext cx="3038476" cy="1533707"/>
          </a:xfrm>
          <a:prstGeom prst="rect">
            <a:avLst/>
          </a:prstGeom>
        </p:spPr>
      </p:pic>
      <p:pic>
        <p:nvPicPr>
          <p:cNvPr id="11" name="图片 10"/>
          <p:cNvPicPr>
            <a:picLocks noChangeAspect="1"/>
          </p:cNvPicPr>
          <p:nvPr/>
        </p:nvPicPr>
        <p:blipFill>
          <a:blip r:embed="rId3"/>
          <a:stretch>
            <a:fillRect/>
          </a:stretch>
        </p:blipFill>
        <p:spPr>
          <a:xfrm>
            <a:off x="9463582" y="4291395"/>
            <a:ext cx="1780186" cy="21520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88872" y="3212340"/>
            <a:ext cx="6812630" cy="738664"/>
          </a:xfrm>
          <a:prstGeom prst="rect">
            <a:avLst/>
          </a:prstGeom>
        </p:spPr>
        <p:txBody>
          <a:bodyPr wrap="square" lIns="0" tIns="0" rIns="0" bIns="0">
            <a:spAutoFit/>
          </a:bodyPr>
          <a:lstStyle/>
          <a:p>
            <a:r>
              <a:rPr lang="en-US" altLang="zh-CN" sz="4550" b="1" dirty="0">
                <a:solidFill>
                  <a:prstClr val="black"/>
                </a:solidFill>
                <a:latin typeface="方正有猫在_GBK" panose="02000000000000000000" pitchFamily="2" charset="-122"/>
                <a:ea typeface="方正有猫在_GBK" panose="02000000000000000000" pitchFamily="2" charset="-122"/>
                <a:cs typeface="+mn-ea"/>
                <a:sym typeface="+mn-lt"/>
              </a:rPr>
              <a:t>3</a:t>
            </a:r>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 </a:t>
            </a:r>
            <a:r>
              <a:rPr lang="zh-CN" altLang="en-US" sz="48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54799" y="1489569"/>
            <a:ext cx="3962573" cy="41842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 Python </a:t>
            </a:r>
            <a:r>
              <a:rPr lang="zh-CN" altLang="en-US" sz="4800" b="1" kern="0" dirty="0">
                <a:latin typeface="方正卡通简体" panose="02000000000000000000" pitchFamily="2" charset="-122"/>
                <a:ea typeface="方正卡通简体" panose="02000000000000000000" pitchFamily="2" charset="-122"/>
                <a:cs typeface="+mn-ea"/>
                <a:sym typeface="+mn-lt"/>
              </a:rPr>
              <a:t>之禅</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13765" y="2030730"/>
            <a:ext cx="10836275" cy="1938020"/>
          </a:xfrm>
          <a:prstGeom prst="rect">
            <a:avLst/>
          </a:prstGeom>
          <a:noFill/>
        </p:spPr>
        <p:txBody>
          <a:bodyPr wrap="square">
            <a:spAutoFit/>
          </a:bodyPr>
          <a:lstStyle/>
          <a:p>
            <a:pPr>
              <a:lnSpc>
                <a:spcPct val="150000"/>
              </a:lnSpc>
            </a:pPr>
            <a:r>
              <a:rPr lang="zh-CN" altLang="en-US" sz="2000" dirty="0"/>
              <a:t>青少年学生如何快速提升自己的编程水平和</a:t>
            </a:r>
            <a:r>
              <a:rPr lang="en-US" altLang="zh-CN" sz="2000" dirty="0"/>
              <a:t>Python</a:t>
            </a:r>
            <a:r>
              <a:rPr lang="zh-CN" altLang="en-US" sz="2000" dirty="0"/>
              <a:t>素养，从而写出简洁、优美、通俗易懂的</a:t>
            </a:r>
            <a:r>
              <a:rPr lang="en-US" altLang="zh-CN" sz="2000" dirty="0"/>
              <a:t>Python</a:t>
            </a:r>
            <a:r>
              <a:rPr lang="zh-CN" altLang="en-US" sz="2000" dirty="0"/>
              <a:t>程序？ </a:t>
            </a:r>
            <a:r>
              <a:rPr lang="en-US" altLang="zh-CN" sz="2000" dirty="0"/>
              <a:t>Python</a:t>
            </a:r>
            <a:r>
              <a:rPr lang="zh-CN" altLang="en-US" sz="2000" dirty="0"/>
              <a:t>编译器以内核函数的形式内置了一个有趣的程序，被称为“</a:t>
            </a:r>
            <a:r>
              <a:rPr lang="en-US" altLang="zh-CN" sz="2000" dirty="0"/>
              <a:t>Python</a:t>
            </a:r>
            <a:r>
              <a:rPr lang="zh-CN" altLang="en-US" sz="2000" dirty="0"/>
              <a:t>之禅”，介绍了</a:t>
            </a:r>
            <a:r>
              <a:rPr lang="en-US" altLang="zh-CN" sz="2000" dirty="0"/>
              <a:t>Python</a:t>
            </a:r>
            <a:r>
              <a:rPr lang="zh-CN" altLang="en-US" sz="2000" dirty="0"/>
              <a:t>编程的理念和方法，编程技巧、编程经验之谈。在交互式环境下，执行</a:t>
            </a:r>
            <a:r>
              <a:rPr lang="en-US" altLang="zh-CN" sz="2000" dirty="0"/>
              <a:t>import this</a:t>
            </a:r>
            <a:r>
              <a:rPr lang="zh-CN" altLang="en-US" sz="2000" dirty="0"/>
              <a:t>语句，就会输出一段名为“</a:t>
            </a:r>
            <a:r>
              <a:rPr lang="en-US" altLang="zh-CN" sz="2000" dirty="0"/>
              <a:t>The Zen of Python”</a:t>
            </a:r>
            <a:r>
              <a:rPr lang="zh-CN" altLang="en-US" sz="2000" dirty="0"/>
              <a:t>的诗句般的指南，如</a:t>
            </a:r>
            <a:r>
              <a:rPr lang="zh-CN" sz="2000" dirty="0"/>
              <a:t>下图</a:t>
            </a:r>
            <a:r>
              <a:rPr lang="zh-CN" altLang="en-US" sz="2000" dirty="0"/>
              <a:t>所示</a:t>
            </a:r>
            <a:endParaRPr lang="zh-CN" altLang="en-US" sz="1600" dirty="0"/>
          </a:p>
        </p:txBody>
      </p:sp>
      <p:pic>
        <p:nvPicPr>
          <p:cNvPr id="4" name="图片 3"/>
          <p:cNvPicPr>
            <a:picLocks noChangeAspect="1"/>
          </p:cNvPicPr>
          <p:nvPr/>
        </p:nvPicPr>
        <p:blipFill>
          <a:blip r:embed="rId1"/>
          <a:stretch>
            <a:fillRect/>
          </a:stretch>
        </p:blipFill>
        <p:spPr>
          <a:xfrm>
            <a:off x="4522470" y="4027078"/>
            <a:ext cx="3409950" cy="259581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 Python </a:t>
            </a:r>
            <a:r>
              <a:rPr lang="zh-CN" altLang="en-US" sz="4800" b="1" kern="0" dirty="0">
                <a:latin typeface="方正卡通简体" panose="02000000000000000000" pitchFamily="2" charset="-122"/>
                <a:ea typeface="方正卡通简体" panose="02000000000000000000" pitchFamily="2" charset="-122"/>
                <a:cs typeface="+mn-ea"/>
                <a:sym typeface="+mn-lt"/>
              </a:rPr>
              <a:t>编程经验</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45515" y="2153920"/>
            <a:ext cx="10822305" cy="553085"/>
          </a:xfrm>
          <a:prstGeom prst="rect">
            <a:avLst/>
          </a:prstGeom>
          <a:noFill/>
        </p:spPr>
        <p:txBody>
          <a:bodyPr wrap="square">
            <a:spAutoFit/>
          </a:bodyPr>
          <a:lstStyle/>
          <a:p>
            <a:pPr>
              <a:lnSpc>
                <a:spcPct val="150000"/>
              </a:lnSpc>
            </a:pPr>
            <a:r>
              <a:rPr lang="zh-CN" altLang="en-US" sz="2000" dirty="0"/>
              <a:t>对图中所示的</a:t>
            </a:r>
            <a:r>
              <a:rPr lang="en-US" altLang="zh-CN" sz="2000" dirty="0"/>
              <a:t>Python</a:t>
            </a:r>
            <a:r>
              <a:rPr lang="zh-CN" altLang="en-US" sz="2000" dirty="0"/>
              <a:t>之禅进行总结，可以提炼出</a:t>
            </a:r>
            <a:r>
              <a:rPr lang="en-US" altLang="zh-CN" sz="2000" dirty="0"/>
              <a:t>Python</a:t>
            </a:r>
            <a:r>
              <a:rPr lang="zh-CN" altLang="en-US" sz="2000" dirty="0"/>
              <a:t>编程的理念、方法和经验，大致就是：</a:t>
            </a:r>
            <a:endParaRPr lang="zh-CN" altLang="en-US" sz="2000" dirty="0"/>
          </a:p>
        </p:txBody>
      </p:sp>
      <p:sp>
        <p:nvSpPr>
          <p:cNvPr id="7" name="文本框 6"/>
          <p:cNvSpPr txBox="1"/>
          <p:nvPr/>
        </p:nvSpPr>
        <p:spPr>
          <a:xfrm>
            <a:off x="1187450" y="2970530"/>
            <a:ext cx="10225405" cy="2999740"/>
          </a:xfrm>
          <a:prstGeom prst="rect">
            <a:avLst/>
          </a:prstGeom>
          <a:noFill/>
        </p:spPr>
        <p:txBody>
          <a:bodyPr wrap="square">
            <a:spAutoFit/>
          </a:bodyPr>
          <a:lstStyle/>
          <a:p>
            <a:pPr>
              <a:lnSpc>
                <a:spcPct val="150000"/>
              </a:lnSpc>
            </a:pPr>
            <a:r>
              <a:rPr lang="zh-CN" altLang="en-US" dirty="0">
                <a:solidFill>
                  <a:srgbClr val="FF0000"/>
                </a:solidFill>
              </a:rPr>
              <a:t>（</a:t>
            </a:r>
            <a:r>
              <a:rPr lang="en-US" altLang="zh-CN" dirty="0">
                <a:solidFill>
                  <a:srgbClr val="FF0000"/>
                </a:solidFill>
              </a:rPr>
              <a:t>1</a:t>
            </a:r>
            <a:r>
              <a:rPr lang="zh-CN" altLang="en-US" dirty="0">
                <a:solidFill>
                  <a:srgbClr val="FF0000"/>
                </a:solidFill>
              </a:rPr>
              <a:t>）</a:t>
            </a:r>
            <a:r>
              <a:rPr lang="zh-CN" altLang="en-US" dirty="0"/>
              <a:t>编程之前要先思考，以编写优美的代码为目标，要做总体的设计和规划；</a:t>
            </a:r>
            <a:endParaRPr lang="zh-CN" altLang="en-US" dirty="0"/>
          </a:p>
          <a:p>
            <a:pPr>
              <a:lnSpc>
                <a:spcPct val="150000"/>
              </a:lnSpc>
            </a:pPr>
            <a:r>
              <a:rPr lang="zh-CN" altLang="en-US" dirty="0">
                <a:solidFill>
                  <a:srgbClr val="FF0000"/>
                </a:solidFill>
              </a:rPr>
              <a:t>（</a:t>
            </a:r>
            <a:r>
              <a:rPr lang="en-US" altLang="zh-CN" dirty="0">
                <a:solidFill>
                  <a:srgbClr val="FF0000"/>
                </a:solidFill>
              </a:rPr>
              <a:t>2</a:t>
            </a:r>
            <a:r>
              <a:rPr lang="zh-CN" altLang="en-US" dirty="0">
                <a:solidFill>
                  <a:srgbClr val="FF0000"/>
                </a:solidFill>
              </a:rPr>
              <a:t>）</a:t>
            </a:r>
            <a:r>
              <a:rPr lang="zh-CN" altLang="en-US" dirty="0"/>
              <a:t>编程中要保持统一风格，养成良好习惯，命名要规范，代码行间隔适当，保证可读且易读；</a:t>
            </a:r>
            <a:endParaRPr lang="zh-CN" altLang="en-US" dirty="0"/>
          </a:p>
          <a:p>
            <a:pPr>
              <a:lnSpc>
                <a:spcPct val="150000"/>
              </a:lnSpc>
            </a:pPr>
            <a:r>
              <a:rPr lang="zh-CN" altLang="en-US" dirty="0">
                <a:solidFill>
                  <a:srgbClr val="FF0000"/>
                </a:solidFill>
              </a:rPr>
              <a:t>（</a:t>
            </a:r>
            <a:r>
              <a:rPr lang="en-US" altLang="zh-CN" dirty="0">
                <a:solidFill>
                  <a:srgbClr val="FF0000"/>
                </a:solidFill>
              </a:rPr>
              <a:t>3</a:t>
            </a:r>
            <a:r>
              <a:rPr lang="zh-CN" altLang="en-US" dirty="0">
                <a:solidFill>
                  <a:srgbClr val="FF0000"/>
                </a:solidFill>
              </a:rPr>
              <a:t>）</a:t>
            </a:r>
            <a:r>
              <a:rPr lang="zh-CN" altLang="en-US" dirty="0"/>
              <a:t>程序设计应该简洁，避免逻辑复杂，特别是避免太多层次的嵌套。如果必须采用复杂的逻辑，接口关系也要清晰；</a:t>
            </a:r>
            <a:endParaRPr lang="zh-CN" altLang="en-US" dirty="0"/>
          </a:p>
          <a:p>
            <a:pPr>
              <a:lnSpc>
                <a:spcPct val="150000"/>
              </a:lnSpc>
            </a:pPr>
            <a:r>
              <a:rPr lang="zh-CN" altLang="en-US" sz="1800" dirty="0">
                <a:solidFill>
                  <a:srgbClr val="FF0000"/>
                </a:solidFill>
                <a:sym typeface="+mn-ea"/>
              </a:rPr>
              <a:t>（4）</a:t>
            </a:r>
            <a:r>
              <a:rPr lang="zh-CN" altLang="en-US" sz="1800" dirty="0">
                <a:sym typeface="+mn-ea"/>
              </a:rPr>
              <a:t>每行代码只解决相应问题，不要指望仅有几行代码就解决所有问题，要使程序维护方便；</a:t>
            </a:r>
            <a:endParaRPr lang="zh-CN" altLang="en-US" sz="1800" dirty="0"/>
          </a:p>
          <a:p>
            <a:pPr>
              <a:lnSpc>
                <a:spcPct val="150000"/>
              </a:lnSpc>
            </a:pPr>
            <a:r>
              <a:rPr lang="zh-CN" altLang="en-US" sz="1800" dirty="0">
                <a:solidFill>
                  <a:srgbClr val="FF0000"/>
                </a:solidFill>
                <a:sym typeface="+mn-ea"/>
              </a:rPr>
              <a:t>（5）</a:t>
            </a:r>
            <a:r>
              <a:rPr lang="zh-CN" altLang="en-US" sz="1800" dirty="0">
                <a:sym typeface="+mn-ea"/>
              </a:rPr>
              <a:t>要设计稳定性好的程序，针对各种实现方式，要选取最简明实用的方案。要使用捕获异常机制，不让程序留有因错误退出的可能</a:t>
            </a:r>
            <a:endParaRPr lang="zh-CN" alt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544600" y="982137"/>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小结</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2509651" y="2524207"/>
            <a:ext cx="4335649" cy="669863"/>
          </a:xfrm>
          <a:prstGeom prst="rect">
            <a:avLst/>
          </a:prstGeom>
          <a:noFill/>
        </p:spPr>
        <p:txBody>
          <a:bodyPr wrap="square" rtlCol="0" anchor="ctr">
            <a:spAutoFit/>
          </a:bodyPr>
          <a:lstStyle/>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2800" b="0" i="0" dirty="0">
                <a:effectLst/>
                <a:latin typeface="FZLANTY_XIANJW--GB1-0"/>
              </a:rPr>
              <a:t>字符串</a:t>
            </a:r>
            <a:endParaRPr lang="zh-CN" altLang="en-US" sz="2800" b="0" i="0" dirty="0">
              <a:effectLst/>
              <a:latin typeface="FZLANTY_XIANJW--GB1-0"/>
            </a:endParaRPr>
          </a:p>
        </p:txBody>
      </p:sp>
      <p:pic>
        <p:nvPicPr>
          <p:cNvPr id="2" name="图片 1"/>
          <p:cNvPicPr>
            <a:picLocks noChangeAspect="1"/>
          </p:cNvPicPr>
          <p:nvPr/>
        </p:nvPicPr>
        <p:blipFill>
          <a:blip r:embed="rId1"/>
          <a:stretch>
            <a:fillRect/>
          </a:stretch>
        </p:blipFill>
        <p:spPr>
          <a:xfrm>
            <a:off x="10068649" y="1380351"/>
            <a:ext cx="1061027" cy="2048649"/>
          </a:xfrm>
          <a:prstGeom prst="rect">
            <a:avLst/>
          </a:prstGeom>
        </p:spPr>
      </p:pic>
      <p:sp>
        <p:nvSpPr>
          <p:cNvPr id="7" name="文本框 6"/>
          <p:cNvSpPr txBox="1"/>
          <p:nvPr/>
        </p:nvSpPr>
        <p:spPr>
          <a:xfrm>
            <a:off x="2852928" y="3429107"/>
            <a:ext cx="8066125" cy="539763"/>
          </a:xfrm>
          <a:prstGeom prst="rect">
            <a:avLst/>
          </a:prstGeom>
          <a:noFill/>
        </p:spPr>
        <p:txBody>
          <a:bodyPr wrap="square">
            <a:spAutoFit/>
          </a:bodyPr>
          <a:lstStyle/>
          <a:p>
            <a:pPr>
              <a:lnSpc>
                <a:spcPct val="150000"/>
              </a:lnSpc>
            </a:pPr>
            <a:r>
              <a:rPr lang="zh-CN" altLang="en-US" sz="2200" dirty="0"/>
              <a:t>字符串、索引、输出、基本操作符</a:t>
            </a:r>
            <a:endParaRPr lang="zh-CN" altLang="en-US" sz="2200" dirty="0"/>
          </a:p>
        </p:txBody>
      </p:sp>
      <p:sp>
        <p:nvSpPr>
          <p:cNvPr id="9" name="文本框 8"/>
          <p:cNvSpPr txBox="1"/>
          <p:nvPr/>
        </p:nvSpPr>
        <p:spPr>
          <a:xfrm>
            <a:off x="2501396" y="4196922"/>
            <a:ext cx="6096000" cy="661848"/>
          </a:xfrm>
          <a:prstGeom prst="rect">
            <a:avLst/>
          </a:prstGeom>
          <a:noFill/>
        </p:spPr>
        <p:txBody>
          <a:bodyPr wrap="square">
            <a:spAutoFit/>
          </a:bodyPr>
          <a:lstStyle/>
          <a:p>
            <a:pPr marL="457200" indent="-457200">
              <a:lnSpc>
                <a:spcPct val="150000"/>
              </a:lnSpc>
              <a:buFont typeface="Wingdings" panose="05000000000000000000" pitchFamily="2" charset="2"/>
              <a:buChar char="l"/>
            </a:pPr>
            <a:r>
              <a:rPr lang="zh-CN" altLang="en-US" sz="2800" dirty="0"/>
              <a:t>计算打折促销价格</a:t>
            </a:r>
            <a:endParaRPr lang="zh-CN"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986124" y="1001516"/>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凯撒密码</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725930" y="2226945"/>
            <a:ext cx="9406890" cy="3369310"/>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000" b="0" i="0" dirty="0">
                <a:solidFill>
                  <a:srgbClr val="242021"/>
                </a:solidFill>
                <a:effectLst/>
                <a:latin typeface="FZLANTY_XIANJW--GB1-0"/>
              </a:rPr>
              <a:t>著名的恺撒密码是古罗马帝国的军事家恺撒大帝发明的一种加密方法。恺撒密码的原理很简单：通过把字母移动一定的位数来实现加解密。明文中的所有字母都在字母表上向后（或向前）按照一个固定数目进行偏移后被替换成密文，如图</a:t>
            </a:r>
            <a:r>
              <a:rPr lang="en-US" altLang="zh-CN" sz="2000" b="0" i="0" dirty="0">
                <a:solidFill>
                  <a:srgbClr val="242021"/>
                </a:solidFill>
                <a:effectLst/>
                <a:latin typeface="FZLANTY_XIANJW--GB1-0"/>
              </a:rPr>
              <a:t>5-5</a:t>
            </a:r>
            <a:r>
              <a:rPr lang="zh-CN" altLang="en-US" sz="2000" b="0" i="0" dirty="0">
                <a:solidFill>
                  <a:srgbClr val="242021"/>
                </a:solidFill>
                <a:effectLst/>
                <a:latin typeface="FZLANTY_XIANJW--GB1-0"/>
              </a:rPr>
              <a:t>所示。例如，当偏移量为</a:t>
            </a:r>
            <a:r>
              <a:rPr lang="en-US" altLang="zh-CN" sz="2000" b="0" i="0" dirty="0">
                <a:solidFill>
                  <a:srgbClr val="242021"/>
                </a:solidFill>
                <a:effectLst/>
                <a:latin typeface="FZLANTY_XIANJW--GB1-0"/>
              </a:rPr>
              <a:t>3</a:t>
            </a:r>
            <a:r>
              <a:rPr lang="zh-CN" altLang="en-US" sz="2000" b="0" i="0" dirty="0">
                <a:solidFill>
                  <a:srgbClr val="242021"/>
                </a:solidFill>
                <a:effectLst/>
                <a:latin typeface="FZLANTY_XIANJW--GB1-0"/>
              </a:rPr>
              <a:t>时，所有的字母（不区分大小写） </a:t>
            </a:r>
            <a:r>
              <a:rPr lang="en-US" altLang="zh-CN" sz="2000" b="0" i="0" dirty="0">
                <a:solidFill>
                  <a:srgbClr val="242021"/>
                </a:solidFill>
                <a:effectLst/>
                <a:latin typeface="FZLANTY_XIANJW--GB1-0"/>
              </a:rPr>
              <a:t>A</a:t>
            </a:r>
            <a:r>
              <a:rPr lang="zh-CN" altLang="en-US" sz="2000" b="0" i="0" dirty="0">
                <a:solidFill>
                  <a:srgbClr val="242021"/>
                </a:solidFill>
                <a:effectLst/>
                <a:latin typeface="FZLANTY_XIANJW--GB1-0"/>
              </a:rPr>
              <a:t>被替换成</a:t>
            </a:r>
            <a:r>
              <a:rPr lang="en-US" altLang="zh-CN" sz="2000" b="0" i="0" dirty="0">
                <a:solidFill>
                  <a:srgbClr val="242021"/>
                </a:solidFill>
                <a:effectLst/>
                <a:latin typeface="FZLANTY_XIANJW--GB1-0"/>
              </a:rPr>
              <a:t>D</a:t>
            </a:r>
            <a:r>
              <a:rPr lang="zh-CN" altLang="en-US" sz="2000" b="0" i="0" dirty="0">
                <a:solidFill>
                  <a:srgbClr val="242021"/>
                </a:solidFill>
                <a:effectLst/>
                <a:latin typeface="FZLANTY_XIANJW--GB1-0"/>
              </a:rPr>
              <a:t>，</a:t>
            </a:r>
            <a:r>
              <a:rPr lang="en-US" altLang="zh-CN" sz="2000" b="0" i="0" dirty="0">
                <a:solidFill>
                  <a:srgbClr val="242021"/>
                </a:solidFill>
                <a:effectLst/>
                <a:latin typeface="FZLANTY_XIANJW--GB1-0"/>
              </a:rPr>
              <a:t>B</a:t>
            </a:r>
            <a:r>
              <a:rPr lang="zh-CN" altLang="en-US" sz="2000" b="0" i="0" dirty="0">
                <a:solidFill>
                  <a:srgbClr val="242021"/>
                </a:solidFill>
                <a:effectLst/>
                <a:latin typeface="FZLANTY_XIANJW--GB1-0"/>
              </a:rPr>
              <a:t>被替换成</a:t>
            </a:r>
            <a:r>
              <a:rPr lang="en-US" altLang="zh-CN" sz="2000" b="0" i="0" dirty="0">
                <a:solidFill>
                  <a:srgbClr val="242021"/>
                </a:solidFill>
                <a:effectLst/>
                <a:latin typeface="FZLANTY_XIANJW--GB1-0"/>
              </a:rPr>
              <a:t>E</a:t>
            </a:r>
            <a:r>
              <a:rPr lang="zh-CN" altLang="en-US" sz="2000" b="0" i="0" dirty="0">
                <a:solidFill>
                  <a:srgbClr val="242021"/>
                </a:solidFill>
                <a:effectLst/>
                <a:latin typeface="FZLANTY_XIANJW--GB1-0"/>
              </a:rPr>
              <a:t>， </a:t>
            </a:r>
            <a:r>
              <a:rPr lang="en-US" altLang="zh-CN" sz="2000" b="0" i="0" dirty="0">
                <a:solidFill>
                  <a:srgbClr val="242021"/>
                </a:solidFill>
                <a:effectLst/>
                <a:latin typeface="FZLANTY_XIANJW--GB1-0"/>
              </a:rPr>
              <a:t>Z</a:t>
            </a:r>
            <a:r>
              <a:rPr lang="zh-CN" altLang="en-US" sz="2000" b="0" i="0" dirty="0">
                <a:solidFill>
                  <a:srgbClr val="242021"/>
                </a:solidFill>
                <a:effectLst/>
                <a:latin typeface="FZLANTY_XIANJW--GB1-0"/>
              </a:rPr>
              <a:t>被替换成</a:t>
            </a:r>
            <a:r>
              <a:rPr lang="en-US" altLang="zh-CN" sz="2000" b="0" i="0" dirty="0">
                <a:solidFill>
                  <a:srgbClr val="242021"/>
                </a:solidFill>
                <a:effectLst/>
                <a:latin typeface="FZLANTY_XIANJW--GB1-0"/>
              </a:rPr>
              <a:t>C</a:t>
            </a:r>
            <a:r>
              <a:rPr lang="zh-CN" altLang="en-US" sz="2000" b="0" i="0" dirty="0">
                <a:solidFill>
                  <a:srgbClr val="242021"/>
                </a:solidFill>
                <a:effectLst/>
                <a:latin typeface="FZLANTY_XIANJW--GB1-0"/>
              </a:rPr>
              <a:t>。设原文字符变量为</a:t>
            </a:r>
            <a:r>
              <a:rPr lang="en-US" altLang="zh-CN" sz="2000" b="0" i="0" dirty="0">
                <a:solidFill>
                  <a:srgbClr val="242021"/>
                </a:solidFill>
                <a:effectLst/>
                <a:latin typeface="FZLANTY_XIANJW--GB1-0"/>
              </a:rPr>
              <a:t>S</a:t>
            </a:r>
            <a:r>
              <a:rPr lang="zh-CN" altLang="en-US" sz="2000" b="0" i="0" dirty="0">
                <a:solidFill>
                  <a:srgbClr val="242021"/>
                </a:solidFill>
                <a:effectLst/>
                <a:latin typeface="FZLANTY_XIANJW--GB1-0"/>
              </a:rPr>
              <a:t>，对应的密文字符变量为</a:t>
            </a:r>
            <a:r>
              <a:rPr lang="en-US" altLang="zh-CN" sz="2000" b="0" i="0" dirty="0">
                <a:solidFill>
                  <a:srgbClr val="242021"/>
                </a:solidFill>
                <a:effectLst/>
                <a:latin typeface="FZLANTY_XIANJW--GB1-0"/>
              </a:rPr>
              <a:t>C</a:t>
            </a:r>
            <a:r>
              <a:rPr lang="zh-CN" altLang="en-US" sz="2000" b="0" i="0" dirty="0">
                <a:solidFill>
                  <a:srgbClr val="242021"/>
                </a:solidFill>
                <a:effectLst/>
                <a:latin typeface="FZLANTY_XIANJW--GB1-0"/>
              </a:rPr>
              <a:t>，加密公式定义如下：</a:t>
            </a:r>
            <a:r>
              <a:rPr lang="en-US" altLang="zh-CN" sz="2000" b="0" i="0" dirty="0">
                <a:solidFill>
                  <a:srgbClr val="242021"/>
                </a:solidFill>
                <a:effectLst/>
                <a:latin typeface="FZLANTY_XIANJW--GB1-0"/>
              </a:rPr>
              <a:t>C =</a:t>
            </a:r>
            <a:r>
              <a:rPr lang="zh-CN" altLang="en-US" sz="2000" b="0" i="0" dirty="0">
                <a:solidFill>
                  <a:srgbClr val="242021"/>
                </a:solidFill>
                <a:effectLst/>
                <a:latin typeface="FZLANTY_XIANJW--GB1-0"/>
              </a:rPr>
              <a:t>（ </a:t>
            </a:r>
            <a:r>
              <a:rPr lang="en-US" altLang="zh-CN" sz="2000" b="0" i="0" dirty="0">
                <a:solidFill>
                  <a:srgbClr val="242021"/>
                </a:solidFill>
                <a:effectLst/>
                <a:latin typeface="FZLANTY_XIANJW--GB1-0"/>
              </a:rPr>
              <a:t>S + 3</a:t>
            </a:r>
            <a:r>
              <a:rPr lang="zh-CN" altLang="en-US" sz="2000" b="0" i="0" dirty="0">
                <a:solidFill>
                  <a:srgbClr val="242021"/>
                </a:solidFill>
                <a:effectLst/>
                <a:latin typeface="FZLANTY_XIANJW--GB1-0"/>
              </a:rPr>
              <a:t>） </a:t>
            </a:r>
            <a:r>
              <a:rPr lang="en-US" altLang="zh-CN" sz="2000" b="0" i="0" dirty="0">
                <a:solidFill>
                  <a:srgbClr val="242021"/>
                </a:solidFill>
                <a:effectLst/>
                <a:latin typeface="FZLANTY_XIANJW--GB1-0"/>
              </a:rPr>
              <a:t>mod 26</a:t>
            </a:r>
            <a:endParaRPr lang="en-US" altLang="zh-CN" sz="2000" b="0" i="0" dirty="0">
              <a:solidFill>
                <a:srgbClr val="242021"/>
              </a:solidFill>
              <a:effectLst/>
              <a:latin typeface="FZLANTY_XIANJW--GB1-0"/>
            </a:endParaRPr>
          </a:p>
          <a:p>
            <a:pPr marL="0" marR="0" lvl="0" indent="0" defTabSz="914400" eaLnBrk="1" fontAlgn="auto" latinLnBrk="0" hangingPunct="1">
              <a:lnSpc>
                <a:spcPct val="150000"/>
              </a:lnSpc>
              <a:spcBef>
                <a:spcPts val="0"/>
              </a:spcBef>
              <a:spcAft>
                <a:spcPts val="0"/>
              </a:spcAft>
              <a:buClrTx/>
              <a:buSzTx/>
              <a:buFontTx/>
              <a:buNone/>
              <a:defRPr/>
            </a:pPr>
            <a:r>
              <a:rPr lang="zh-CN" altLang="en-US" sz="2200" b="0" i="0" dirty="0">
                <a:effectLst/>
                <a:latin typeface="FZLANTY_XIANJW--GB1-0"/>
              </a:rPr>
              <a:t>相应的解密公式为：</a:t>
            </a:r>
            <a:r>
              <a:rPr lang="en-US" altLang="zh-CN" sz="2200" b="0" i="0" dirty="0">
                <a:effectLst/>
                <a:latin typeface="FZLANTY_XIANJW--GB1-0"/>
              </a:rPr>
              <a:t>S =</a:t>
            </a:r>
            <a:r>
              <a:rPr lang="zh-CN" altLang="en-US" sz="2200" b="0" i="0" dirty="0">
                <a:effectLst/>
                <a:latin typeface="FZLANTY_XIANJW--GB1-0"/>
              </a:rPr>
              <a:t>（ </a:t>
            </a:r>
            <a:r>
              <a:rPr lang="en-US" altLang="zh-CN" sz="2200" b="0" i="0" dirty="0">
                <a:effectLst/>
                <a:latin typeface="FZLANTY_XIANJW--GB1-0"/>
              </a:rPr>
              <a:t>C - 3</a:t>
            </a:r>
            <a:r>
              <a:rPr lang="zh-CN" altLang="en-US" sz="2200" b="0" i="0" dirty="0">
                <a:effectLst/>
                <a:latin typeface="FZLANTY_XIANJW--GB1-0"/>
              </a:rPr>
              <a:t>） </a:t>
            </a:r>
            <a:r>
              <a:rPr lang="en-US" altLang="zh-CN" sz="2200" b="0" i="0" dirty="0">
                <a:effectLst/>
                <a:latin typeface="FZLANTY_XIANJW--GB1-0"/>
              </a:rPr>
              <a:t>mod 26</a:t>
            </a:r>
            <a:endParaRPr lang="zh-CN" altLang="en-US" sz="2200" b="0" i="0" dirty="0">
              <a:effectLst/>
              <a:latin typeface="FZLANTY_XIANJW--GB1-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986124" y="1001516"/>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课后作业</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525270" y="2292985"/>
            <a:ext cx="8091805" cy="553085"/>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000" b="0" i="0" dirty="0">
                <a:solidFill>
                  <a:srgbClr val="242021"/>
                </a:solidFill>
                <a:effectLst/>
                <a:latin typeface="FZLANTY_XIANJW--GB1-0"/>
              </a:rPr>
              <a:t>请根据上述加密公式，编写</a:t>
            </a:r>
            <a:r>
              <a:rPr lang="en-US" altLang="zh-CN" sz="2000" b="0" i="0" dirty="0">
                <a:solidFill>
                  <a:srgbClr val="242021"/>
                </a:solidFill>
                <a:effectLst/>
                <a:latin typeface="FZLANTY_XIANJW--GB1-0"/>
              </a:rPr>
              <a:t>Python</a:t>
            </a:r>
            <a:r>
              <a:rPr lang="zh-CN" altLang="en-US" sz="2000" b="0" i="0" dirty="0">
                <a:solidFill>
                  <a:srgbClr val="242021"/>
                </a:solidFill>
                <a:effectLst/>
                <a:latin typeface="FZLANTY_XIANJW--GB1-0"/>
              </a:rPr>
              <a:t>程序，将明文</a:t>
            </a:r>
            <a:r>
              <a:rPr lang="en-US" altLang="zh-CN" sz="2000" b="0" i="0" dirty="0">
                <a:solidFill>
                  <a:srgbClr val="242021"/>
                </a:solidFill>
                <a:effectLst/>
                <a:latin typeface="FZLANTY_XIANJW--GB1-0"/>
              </a:rPr>
              <a:t>China</a:t>
            </a:r>
            <a:r>
              <a:rPr lang="zh-CN" altLang="en-US" sz="2000" b="0" i="0" dirty="0">
                <a:solidFill>
                  <a:srgbClr val="242021"/>
                </a:solidFill>
                <a:effectLst/>
                <a:latin typeface="FZLANTY_XIANJW--GB1-0"/>
              </a:rPr>
              <a:t>加密成密文。</a:t>
            </a:r>
            <a:endParaRPr lang="zh-CN" altLang="en-US" sz="2200" b="0" i="0" dirty="0">
              <a:effectLst/>
              <a:latin typeface="FZLANTY_XIANJW--GB1-0"/>
            </a:endParaRPr>
          </a:p>
        </p:txBody>
      </p:sp>
      <p:pic>
        <p:nvPicPr>
          <p:cNvPr id="5" name="图片 4"/>
          <p:cNvPicPr>
            <a:picLocks noChangeAspect="1"/>
          </p:cNvPicPr>
          <p:nvPr/>
        </p:nvPicPr>
        <p:blipFill>
          <a:blip r:embed="rId1"/>
          <a:stretch>
            <a:fillRect/>
          </a:stretch>
        </p:blipFill>
        <p:spPr>
          <a:xfrm>
            <a:off x="10068649" y="1380351"/>
            <a:ext cx="1061027" cy="2048649"/>
          </a:xfrm>
          <a:prstGeom prst="rect">
            <a:avLst/>
          </a:prstGeom>
        </p:spPr>
      </p:pic>
      <p:pic>
        <p:nvPicPr>
          <p:cNvPr id="4" name="图片 3"/>
          <p:cNvPicPr>
            <a:picLocks noChangeAspect="1"/>
          </p:cNvPicPr>
          <p:nvPr/>
        </p:nvPicPr>
        <p:blipFill>
          <a:blip r:embed="rId2"/>
          <a:stretch>
            <a:fillRect/>
          </a:stretch>
        </p:blipFill>
        <p:spPr>
          <a:xfrm>
            <a:off x="4053522" y="3280389"/>
            <a:ext cx="4086225" cy="2221885"/>
          </a:xfrm>
          <a:prstGeom prst="rect">
            <a:avLst/>
          </a:prstGeom>
        </p:spPr>
      </p:pic>
      <p:sp>
        <p:nvSpPr>
          <p:cNvPr id="9" name="文本框 8"/>
          <p:cNvSpPr txBox="1"/>
          <p:nvPr/>
        </p:nvSpPr>
        <p:spPr>
          <a:xfrm>
            <a:off x="4639310" y="5745112"/>
            <a:ext cx="2914650" cy="458459"/>
          </a:xfrm>
          <a:prstGeom prst="rect">
            <a:avLst/>
          </a:prstGeom>
          <a:noFill/>
        </p:spPr>
        <p:txBody>
          <a:bodyPr wrap="square">
            <a:spAutoFit/>
          </a:bodyPr>
          <a:lstStyle/>
          <a:p>
            <a:pPr>
              <a:lnSpc>
                <a:spcPct val="150000"/>
              </a:lnSpc>
            </a:pPr>
            <a:r>
              <a:rPr lang="zh-CN" altLang="en-US" dirty="0"/>
              <a:t>图</a:t>
            </a:r>
            <a:r>
              <a:rPr lang="en-US" altLang="zh-CN" dirty="0"/>
              <a:t>5-5</a:t>
            </a:r>
            <a:r>
              <a:rPr lang="zh-CN" altLang="en-US" dirty="0"/>
              <a:t>　恺撒密码示意图</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180015" y="2014078"/>
            <a:ext cx="4519804" cy="1048976"/>
            <a:chOff x="3920027" y="1008636"/>
            <a:chExt cx="3362664" cy="744699"/>
          </a:xfrm>
        </p:grpSpPr>
        <p:grpSp>
          <p:nvGrpSpPr>
            <p:cNvPr id="11" name="组合 10"/>
            <p:cNvGrpSpPr/>
            <p:nvPr/>
          </p:nvGrpSpPr>
          <p:grpSpPr>
            <a:xfrm>
              <a:off x="3974544" y="1008636"/>
              <a:ext cx="741472" cy="741472"/>
              <a:chOff x="3059832" y="3339719"/>
              <a:chExt cx="3607562" cy="3607562"/>
            </a:xfrm>
          </p:grpSpPr>
          <p:sp>
            <p:nvSpPr>
              <p:cNvPr id="17" name="椭圆 1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12" name="Group 5"/>
            <p:cNvGrpSpPr/>
            <p:nvPr/>
          </p:nvGrpSpPr>
          <p:grpSpPr>
            <a:xfrm>
              <a:off x="3920027" y="1151945"/>
              <a:ext cx="3362664" cy="601390"/>
              <a:chOff x="1438990" y="1392789"/>
              <a:chExt cx="4483553" cy="801851"/>
            </a:xfrm>
          </p:grpSpPr>
          <p:sp>
            <p:nvSpPr>
              <p:cNvPr id="13" name="TextBox 6"/>
              <p:cNvSpPr txBox="1"/>
              <p:nvPr/>
            </p:nvSpPr>
            <p:spPr>
              <a:xfrm>
                <a:off x="1438990" y="1392789"/>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01</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5"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effectLst/>
                    <a:uLnTx/>
                    <a:uFillTx/>
                    <a:latin typeface="方正卡通简体" panose="02000000000000000000" pitchFamily="2" charset="-122"/>
                    <a:ea typeface="方正有猫在_GBK" panose="02000000000000000000" pitchFamily="2" charset="-122"/>
                    <a:cs typeface="+mn-ea"/>
                    <a:sym typeface="+mn-lt"/>
                  </a:rPr>
                  <a:t>字符串</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grpSp>
        <p:nvGrpSpPr>
          <p:cNvPr id="29" name="组合 28"/>
          <p:cNvGrpSpPr/>
          <p:nvPr/>
        </p:nvGrpSpPr>
        <p:grpSpPr>
          <a:xfrm>
            <a:off x="5643397" y="3105564"/>
            <a:ext cx="988629" cy="988629"/>
            <a:chOff x="3059832" y="3339719"/>
            <a:chExt cx="3607562" cy="3607562"/>
          </a:xfrm>
        </p:grpSpPr>
        <p:sp>
          <p:nvSpPr>
            <p:cNvPr id="35" name="椭圆 34"/>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6"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38" name="组合 37"/>
          <p:cNvGrpSpPr/>
          <p:nvPr/>
        </p:nvGrpSpPr>
        <p:grpSpPr>
          <a:xfrm>
            <a:off x="5388218" y="4385767"/>
            <a:ext cx="988629" cy="988629"/>
            <a:chOff x="3059832" y="3339719"/>
            <a:chExt cx="3607562" cy="3607562"/>
          </a:xfrm>
        </p:grpSpPr>
        <p:sp>
          <p:nvSpPr>
            <p:cNvPr id="44" name="椭圆 43"/>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45"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46" name="矩形 45"/>
          <p:cNvSpPr/>
          <p:nvPr/>
        </p:nvSpPr>
        <p:spPr>
          <a:xfrm>
            <a:off x="9031208" y="957655"/>
            <a:ext cx="2202931" cy="995209"/>
          </a:xfrm>
          <a:prstGeom prst="rect">
            <a:avLst/>
          </a:prstGeom>
        </p:spPr>
        <p:txBody>
          <a:bodyPr wrap="square">
            <a:spAutoFit/>
          </a:bodyPr>
          <a:lstStyle/>
          <a:p>
            <a:pPr defTabSz="1245870">
              <a:defRPr/>
            </a:pPr>
            <a:r>
              <a:rPr lang="zh-CN" altLang="en-US" sz="5865" b="1" kern="0" dirty="0">
                <a:latin typeface="方正卡通简体" panose="02000000000000000000" pitchFamily="2" charset="-122"/>
                <a:ea typeface="方正卡通简体" panose="02000000000000000000" pitchFamily="2" charset="-122"/>
                <a:cs typeface="+mn-ea"/>
                <a:sym typeface="+mn-lt"/>
              </a:rPr>
              <a:t>目 录</a:t>
            </a:r>
            <a:endParaRPr lang="zh-CN" altLang="en-US" sz="5865" b="1" kern="0" dirty="0">
              <a:latin typeface="方正卡通简体" panose="02000000000000000000" pitchFamily="2" charset="-122"/>
              <a:ea typeface="方正卡通简体" panose="02000000000000000000" pitchFamily="2" charset="-122"/>
              <a:cs typeface="+mn-ea"/>
              <a:sym typeface="+mn-lt"/>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26743" t="7594" r="40124" b="12128"/>
          <a:stretch>
            <a:fillRect/>
          </a:stretch>
        </p:blipFill>
        <p:spPr>
          <a:xfrm flipH="1">
            <a:off x="669435" y="1441084"/>
            <a:ext cx="3275836" cy="4551324"/>
          </a:xfrm>
          <a:prstGeom prst="rect">
            <a:avLst/>
          </a:prstGeom>
        </p:spPr>
      </p:pic>
      <p:grpSp>
        <p:nvGrpSpPr>
          <p:cNvPr id="3" name="组合 2"/>
          <p:cNvGrpSpPr/>
          <p:nvPr/>
        </p:nvGrpSpPr>
        <p:grpSpPr>
          <a:xfrm>
            <a:off x="4161392" y="3360199"/>
            <a:ext cx="4538429" cy="1046682"/>
            <a:chOff x="5513840" y="3616828"/>
            <a:chExt cx="4538429" cy="1046682"/>
          </a:xfrm>
        </p:grpSpPr>
        <p:grpSp>
          <p:nvGrpSpPr>
            <p:cNvPr id="19" name="组合 18"/>
            <p:cNvGrpSpPr/>
            <p:nvPr/>
          </p:nvGrpSpPr>
          <p:grpSpPr>
            <a:xfrm>
              <a:off x="5513840" y="3674882"/>
              <a:ext cx="1015440" cy="988628"/>
              <a:chOff x="3954436" y="1846512"/>
              <a:chExt cx="761580" cy="741472"/>
            </a:xfrm>
          </p:grpSpPr>
          <p:grpSp>
            <p:nvGrpSpPr>
              <p:cNvPr id="20" name="组合 19"/>
              <p:cNvGrpSpPr/>
              <p:nvPr/>
            </p:nvGrpSpPr>
            <p:grpSpPr>
              <a:xfrm>
                <a:off x="3974544" y="1846512"/>
                <a:ext cx="741472" cy="741472"/>
                <a:chOff x="3059832" y="3339719"/>
                <a:chExt cx="3607562" cy="3607562"/>
              </a:xfrm>
            </p:grpSpPr>
            <p:sp>
              <p:nvSpPr>
                <p:cNvPr id="26" name="椭圆 2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2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2" name="TextBox 11"/>
              <p:cNvSpPr txBox="1"/>
              <p:nvPr/>
            </p:nvSpPr>
            <p:spPr>
              <a:xfrm>
                <a:off x="3954436" y="2008870"/>
                <a:ext cx="623933" cy="563660"/>
              </a:xfrm>
              <a:prstGeom prst="rect">
                <a:avLst/>
              </a:prstGeom>
              <a:noFill/>
            </p:spPr>
            <p:txBody>
              <a:bodyPr wrap="none" anchor="ct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02</a:t>
                </a:r>
                <a:endPar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 name="TextBox 8"/>
            <p:cNvSpPr txBox="1"/>
            <p:nvPr/>
          </p:nvSpPr>
          <p:spPr>
            <a:xfrm>
              <a:off x="6089696" y="3616828"/>
              <a:ext cx="3962573" cy="822958"/>
            </a:xfrm>
            <a:prstGeom prst="rect">
              <a:avLst/>
            </a:prstGeom>
            <a:noFill/>
          </p:spPr>
          <p:txBody>
            <a:bodyPr wrap="none" lIns="480000" tIns="0" rIns="0" bIns="0" anchor="b" anchorCtr="0">
              <a:normAutofit/>
            </a:bodyPr>
            <a:lstStyle/>
            <a:p>
              <a:pPr>
                <a:defRPr/>
              </a:pPr>
              <a:r>
                <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计算打折促销价格</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4" name="组合 23"/>
          <p:cNvGrpSpPr/>
          <p:nvPr/>
        </p:nvGrpSpPr>
        <p:grpSpPr>
          <a:xfrm>
            <a:off x="4217901" y="4555447"/>
            <a:ext cx="4575125" cy="1067958"/>
            <a:chOff x="3878870" y="1008636"/>
            <a:chExt cx="3403822" cy="758175"/>
          </a:xfrm>
        </p:grpSpPr>
        <p:grpSp>
          <p:nvGrpSpPr>
            <p:cNvPr id="25" name="组合 24"/>
            <p:cNvGrpSpPr/>
            <p:nvPr/>
          </p:nvGrpSpPr>
          <p:grpSpPr>
            <a:xfrm>
              <a:off x="3974544" y="1008636"/>
              <a:ext cx="741472" cy="741472"/>
              <a:chOff x="3059832" y="3339719"/>
              <a:chExt cx="3607562" cy="3607562"/>
            </a:xfrm>
          </p:grpSpPr>
          <p:sp>
            <p:nvSpPr>
              <p:cNvPr id="32" name="椭圆 31"/>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3"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8" name="Group 5"/>
            <p:cNvGrpSpPr/>
            <p:nvPr/>
          </p:nvGrpSpPr>
          <p:grpSpPr>
            <a:xfrm>
              <a:off x="3878870" y="1165421"/>
              <a:ext cx="3403822" cy="601390"/>
              <a:chOff x="1384114" y="1410757"/>
              <a:chExt cx="4538429" cy="801851"/>
            </a:xfrm>
          </p:grpSpPr>
          <p:sp>
            <p:nvSpPr>
              <p:cNvPr id="30" name="TextBox 6"/>
              <p:cNvSpPr txBox="1"/>
              <p:nvPr/>
            </p:nvSpPr>
            <p:spPr>
              <a:xfrm>
                <a:off x="1384114" y="1410757"/>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03</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1"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85813" y="3182662"/>
            <a:ext cx="7217479" cy="738664"/>
          </a:xfrm>
          <a:prstGeom prst="rect">
            <a:avLst/>
          </a:prstGeom>
        </p:spPr>
        <p:txBody>
          <a:bodyPr wrap="square" lIns="0" tIns="0" rIns="0" bIns="0">
            <a:spAutoFit/>
          </a:bodyPr>
          <a:lstStyle/>
          <a:p>
            <a:pPr algn="ctr"/>
            <a:r>
              <a:rPr lang="en-US" altLang="zh-CN" sz="4800" b="1" dirty="0">
                <a:latin typeface="方正有猫在_GBK" panose="02000000000000000000" pitchFamily="2" charset="-122"/>
                <a:ea typeface="方正有猫在_GBK" panose="02000000000000000000" pitchFamily="2" charset="-122"/>
                <a:cs typeface="+mn-ea"/>
                <a:sym typeface="+mn-lt"/>
              </a:rPr>
              <a:t>1. </a:t>
            </a:r>
            <a:r>
              <a:rPr lang="zh-CN" altLang="en-US" sz="4800" b="1" dirty="0">
                <a:latin typeface="方正有猫在_GBK" panose="02000000000000000000" pitchFamily="2" charset="-122"/>
                <a:ea typeface="方正有猫在_GBK" panose="02000000000000000000" pitchFamily="2" charset="-122"/>
                <a:cs typeface="+mn-ea"/>
                <a:sym typeface="+mn-lt"/>
              </a:rPr>
              <a:t>字符串</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35051" y="1459891"/>
            <a:ext cx="3962573" cy="41842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Python </a:t>
            </a:r>
            <a:r>
              <a:rPr lang="zh-CN" altLang="en-US" sz="5400" b="1" kern="0" dirty="0">
                <a:latin typeface="方正卡通简体" panose="02000000000000000000" pitchFamily="2" charset="-122"/>
                <a:ea typeface="方正卡通简体" panose="02000000000000000000" pitchFamily="2" charset="-122"/>
                <a:cs typeface="+mn-ea"/>
                <a:sym typeface="+mn-lt"/>
              </a:rPr>
              <a:t>字符串</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913765" y="2033905"/>
            <a:ext cx="10442575" cy="1476375"/>
          </a:xfrm>
          <a:prstGeom prst="rect">
            <a:avLst/>
          </a:prstGeom>
          <a:noFill/>
        </p:spPr>
        <p:txBody>
          <a:bodyPr wrap="square">
            <a:spAutoFit/>
          </a:bodyPr>
          <a:lstStyle/>
          <a:p>
            <a:pPr>
              <a:lnSpc>
                <a:spcPct val="150000"/>
              </a:lnSpc>
            </a:pPr>
            <a:r>
              <a:rPr lang="zh-CN" altLang="en-US" sz="2000" dirty="0"/>
              <a:t>字符串是</a:t>
            </a:r>
            <a:r>
              <a:rPr lang="en-US" altLang="zh-CN" sz="2000" dirty="0"/>
              <a:t>Python</a:t>
            </a:r>
            <a:r>
              <a:rPr lang="zh-CN" altLang="en-US" sz="2000" dirty="0"/>
              <a:t>最常用的数据类型之一，它是由数字、字母、下划线组成的一串字符。存储和处理文本信息是程序设计中会经常遇到的工作， </a:t>
            </a:r>
            <a:r>
              <a:rPr lang="en-US" altLang="zh-CN" sz="2000" dirty="0"/>
              <a:t>Python</a:t>
            </a:r>
            <a:r>
              <a:rPr lang="zh-CN" altLang="en-US" sz="2000" dirty="0"/>
              <a:t>字符串是用来表示文本的数据类型，可以使用单引号、双引号或三引号来创建。一般记为：</a:t>
            </a:r>
            <a:endParaRPr lang="zh-CN" altLang="en-US" sz="2000" dirty="0"/>
          </a:p>
        </p:txBody>
      </p:sp>
      <p:sp>
        <p:nvSpPr>
          <p:cNvPr id="9" name="文本框 8"/>
          <p:cNvSpPr txBox="1"/>
          <p:nvPr/>
        </p:nvSpPr>
        <p:spPr>
          <a:xfrm>
            <a:off x="628649" y="3510388"/>
            <a:ext cx="3724275" cy="539763"/>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1</a:t>
            </a:r>
            <a:r>
              <a:rPr lang="zh-CN" altLang="en-US" sz="2200" dirty="0">
                <a:solidFill>
                  <a:srgbClr val="FF0000"/>
                </a:solidFill>
              </a:rPr>
              <a:t>）单引号创建字符串</a:t>
            </a:r>
            <a:endParaRPr lang="zh-CN" altLang="en-US" sz="2200" dirty="0">
              <a:solidFill>
                <a:srgbClr val="FF0000"/>
              </a:solidFill>
            </a:endParaRPr>
          </a:p>
        </p:txBody>
      </p:sp>
      <p:pic>
        <p:nvPicPr>
          <p:cNvPr id="4" name="图片 3"/>
          <p:cNvPicPr>
            <a:picLocks noChangeAspect="1"/>
          </p:cNvPicPr>
          <p:nvPr/>
        </p:nvPicPr>
        <p:blipFill>
          <a:blip r:embed="rId1"/>
          <a:stretch>
            <a:fillRect/>
          </a:stretch>
        </p:blipFill>
        <p:spPr>
          <a:xfrm>
            <a:off x="7162800" y="3005267"/>
            <a:ext cx="3657600" cy="504825"/>
          </a:xfrm>
          <a:prstGeom prst="rect">
            <a:avLst/>
          </a:prstGeom>
        </p:spPr>
      </p:pic>
      <p:sp>
        <p:nvSpPr>
          <p:cNvPr id="11" name="文本框 10"/>
          <p:cNvSpPr txBox="1"/>
          <p:nvPr/>
        </p:nvSpPr>
        <p:spPr>
          <a:xfrm>
            <a:off x="1099819" y="4225340"/>
            <a:ext cx="10391775" cy="873957"/>
          </a:xfrm>
          <a:prstGeom prst="rect">
            <a:avLst/>
          </a:prstGeom>
          <a:noFill/>
        </p:spPr>
        <p:txBody>
          <a:bodyPr wrap="square">
            <a:spAutoFit/>
          </a:bodyPr>
          <a:lstStyle/>
          <a:p>
            <a:pPr>
              <a:lnSpc>
                <a:spcPct val="150000"/>
              </a:lnSpc>
            </a:pPr>
            <a:r>
              <a:rPr lang="en-US" altLang="zh-CN" dirty="0"/>
              <a:t>Python</a:t>
            </a:r>
            <a:r>
              <a:rPr lang="zh-CN" altLang="en-US" dirty="0"/>
              <a:t>使用一对单引号’‘来定义字符串。例如： </a:t>
            </a:r>
            <a:r>
              <a:rPr lang="en-US" altLang="zh-CN" dirty="0"/>
              <a:t>'Python'</a:t>
            </a:r>
            <a:r>
              <a:rPr lang="zh-CN" altLang="en-US" dirty="0"/>
              <a:t>。通过变量赋值的方法，可以把创建好的字符串赋值给变量。如：</a:t>
            </a:r>
            <a:endParaRPr lang="zh-CN" altLang="en-US" dirty="0"/>
          </a:p>
        </p:txBody>
      </p:sp>
      <p:sp>
        <p:nvSpPr>
          <p:cNvPr id="13" name="文本框 12"/>
          <p:cNvSpPr txBox="1"/>
          <p:nvPr/>
        </p:nvSpPr>
        <p:spPr>
          <a:xfrm>
            <a:off x="1028699" y="5427534"/>
            <a:ext cx="9229725" cy="458459"/>
          </a:xfrm>
          <a:prstGeom prst="rect">
            <a:avLst/>
          </a:prstGeom>
          <a:noFill/>
        </p:spPr>
        <p:txBody>
          <a:bodyPr wrap="square">
            <a:spAutoFit/>
          </a:bodyPr>
          <a:lstStyle/>
          <a:p>
            <a:pPr>
              <a:lnSpc>
                <a:spcPct val="150000"/>
              </a:lnSpc>
            </a:pPr>
            <a:r>
              <a:rPr lang="zh-CN" altLang="en-US" dirty="0"/>
              <a:t>需要注意的是，单字符在</a:t>
            </a:r>
            <a:r>
              <a:rPr lang="en-US" altLang="zh-CN" dirty="0"/>
              <a:t>Python</a:t>
            </a:r>
            <a:r>
              <a:rPr lang="zh-CN" altLang="en-US" dirty="0"/>
              <a:t>中也是作为一个字符串使用。例如：</a:t>
            </a:r>
            <a:endParaRPr lang="zh-CN" altLang="en-US" dirty="0"/>
          </a:p>
        </p:txBody>
      </p:sp>
      <p:pic>
        <p:nvPicPr>
          <p:cNvPr id="8" name="图片 7"/>
          <p:cNvPicPr>
            <a:picLocks noChangeAspect="1"/>
          </p:cNvPicPr>
          <p:nvPr/>
        </p:nvPicPr>
        <p:blipFill>
          <a:blip r:embed="rId2"/>
          <a:stretch>
            <a:fillRect/>
          </a:stretch>
        </p:blipFill>
        <p:spPr>
          <a:xfrm>
            <a:off x="3792220" y="4753175"/>
            <a:ext cx="2085975" cy="476250"/>
          </a:xfrm>
          <a:prstGeom prst="rect">
            <a:avLst/>
          </a:prstGeom>
        </p:spPr>
      </p:pic>
      <p:pic>
        <p:nvPicPr>
          <p:cNvPr id="15" name="图片 14"/>
          <p:cNvPicPr>
            <a:picLocks noChangeAspect="1"/>
          </p:cNvPicPr>
          <p:nvPr/>
        </p:nvPicPr>
        <p:blipFill>
          <a:blip r:embed="rId3"/>
          <a:stretch>
            <a:fillRect/>
          </a:stretch>
        </p:blipFill>
        <p:spPr>
          <a:xfrm>
            <a:off x="8041640" y="5427512"/>
            <a:ext cx="1447800" cy="4667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Python </a:t>
            </a:r>
            <a:r>
              <a:rPr lang="zh-CN" altLang="en-US" sz="5400" b="1" kern="0" dirty="0">
                <a:latin typeface="方正卡通简体" panose="02000000000000000000" pitchFamily="2" charset="-122"/>
                <a:ea typeface="方正卡通简体" panose="02000000000000000000" pitchFamily="2" charset="-122"/>
                <a:cs typeface="+mn-ea"/>
                <a:sym typeface="+mn-lt"/>
              </a:rPr>
              <a:t>字符串</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1139190" y="2188184"/>
            <a:ext cx="3048000" cy="539763"/>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2</a:t>
            </a:r>
            <a:r>
              <a:rPr lang="zh-CN" altLang="en-US" sz="2200" dirty="0">
                <a:solidFill>
                  <a:srgbClr val="FF0000"/>
                </a:solidFill>
              </a:rPr>
              <a:t>）引号字符串</a:t>
            </a:r>
            <a:endParaRPr lang="zh-CN" altLang="en-US" sz="2200" dirty="0">
              <a:solidFill>
                <a:srgbClr val="FF0000"/>
              </a:solidFill>
            </a:endParaRPr>
          </a:p>
        </p:txBody>
      </p:sp>
      <p:sp>
        <p:nvSpPr>
          <p:cNvPr id="11" name="文本框 10"/>
          <p:cNvSpPr txBox="1"/>
          <p:nvPr/>
        </p:nvSpPr>
        <p:spPr>
          <a:xfrm>
            <a:off x="1876425" y="3322320"/>
            <a:ext cx="7807325" cy="553085"/>
          </a:xfrm>
          <a:prstGeom prst="rect">
            <a:avLst/>
          </a:prstGeom>
          <a:noFill/>
        </p:spPr>
        <p:txBody>
          <a:bodyPr wrap="square">
            <a:spAutoFit/>
          </a:bodyPr>
          <a:lstStyle/>
          <a:p>
            <a:pPr>
              <a:lnSpc>
                <a:spcPct val="150000"/>
              </a:lnSpc>
            </a:pPr>
            <a:r>
              <a:rPr lang="en-US" altLang="zh-CN" sz="2000" dirty="0"/>
              <a:t>Python</a:t>
            </a:r>
            <a:r>
              <a:rPr lang="zh-CN" altLang="en-US" sz="2000" dirty="0"/>
              <a:t>也可以使用一对双引号”“来定义字符串。例如</a:t>
            </a:r>
            <a:r>
              <a:rPr lang="zh-CN" altLang="en-US" sz="2000" dirty="0">
                <a:solidFill>
                  <a:srgbClr val="FF0000"/>
                </a:solidFill>
              </a:rPr>
              <a:t>： </a:t>
            </a:r>
            <a:r>
              <a:rPr lang="en-US" altLang="zh-CN" sz="2000" dirty="0">
                <a:solidFill>
                  <a:srgbClr val="FF0000"/>
                </a:solidFill>
              </a:rPr>
              <a:t>"Python"</a:t>
            </a:r>
            <a:r>
              <a:rPr lang="zh-CN" altLang="en-US" sz="2000" dirty="0">
                <a:solidFill>
                  <a:srgbClr val="FF0000"/>
                </a:solidFill>
              </a:rPr>
              <a:t>。</a:t>
            </a:r>
            <a:endParaRPr lang="zh-CN" altLang="en-US" sz="2000" dirty="0">
              <a:solidFill>
                <a:srgbClr val="FF0000"/>
              </a:solidFill>
            </a:endParaRPr>
          </a:p>
        </p:txBody>
      </p:sp>
      <p:sp>
        <p:nvSpPr>
          <p:cNvPr id="13" name="文本框 12"/>
          <p:cNvSpPr txBox="1"/>
          <p:nvPr/>
        </p:nvSpPr>
        <p:spPr>
          <a:xfrm>
            <a:off x="1851025" y="3982720"/>
            <a:ext cx="7999095" cy="1014730"/>
          </a:xfrm>
          <a:prstGeom prst="rect">
            <a:avLst/>
          </a:prstGeom>
          <a:noFill/>
        </p:spPr>
        <p:txBody>
          <a:bodyPr wrap="square">
            <a:spAutoFit/>
          </a:bodyPr>
          <a:lstStyle/>
          <a:p>
            <a:pPr>
              <a:lnSpc>
                <a:spcPct val="150000"/>
              </a:lnSpc>
            </a:pPr>
            <a:r>
              <a:rPr lang="en-US" altLang="zh-CN" sz="2000" dirty="0"/>
              <a:t>Python</a:t>
            </a:r>
            <a:r>
              <a:rPr lang="zh-CN" altLang="en-US" sz="2000" dirty="0"/>
              <a:t>语言中，使用双引号定义的字符串中可以包含单引号，同样，使用单引号定义的字符串中也可以包含双引号。</a:t>
            </a:r>
            <a:endParaRPr lang="zh-CN" altLang="en-US" sz="2000" dirty="0"/>
          </a:p>
        </p:txBody>
      </p:sp>
      <p:pic>
        <p:nvPicPr>
          <p:cNvPr id="2" name="图片 1"/>
          <p:cNvPicPr>
            <a:picLocks noChangeAspect="1"/>
          </p:cNvPicPr>
          <p:nvPr/>
        </p:nvPicPr>
        <p:blipFill>
          <a:blip r:embed="rId1"/>
          <a:stretch>
            <a:fillRect/>
          </a:stretch>
        </p:blipFill>
        <p:spPr>
          <a:xfrm>
            <a:off x="9849840" y="4298978"/>
            <a:ext cx="1780186" cy="21520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Python </a:t>
            </a:r>
            <a:r>
              <a:rPr lang="zh-CN" altLang="en-US" sz="5400" b="1" kern="0" dirty="0">
                <a:latin typeface="方正卡通简体" panose="02000000000000000000" pitchFamily="2" charset="-122"/>
                <a:ea typeface="方正卡通简体" panose="02000000000000000000" pitchFamily="2" charset="-122"/>
                <a:cs typeface="+mn-ea"/>
                <a:sym typeface="+mn-lt"/>
              </a:rPr>
              <a:t>字符串</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523875" y="2036978"/>
            <a:ext cx="3048000" cy="539763"/>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3</a:t>
            </a:r>
            <a:r>
              <a:rPr lang="zh-CN" altLang="en-US" sz="2200" dirty="0">
                <a:solidFill>
                  <a:srgbClr val="FF0000"/>
                </a:solidFill>
              </a:rPr>
              <a:t>）三引号字符串</a:t>
            </a:r>
            <a:endParaRPr lang="zh-CN" altLang="en-US" sz="2200" dirty="0">
              <a:solidFill>
                <a:srgbClr val="FF0000"/>
              </a:solidFill>
            </a:endParaRPr>
          </a:p>
        </p:txBody>
      </p:sp>
      <p:sp>
        <p:nvSpPr>
          <p:cNvPr id="11" name="文本框 10"/>
          <p:cNvSpPr txBox="1"/>
          <p:nvPr/>
        </p:nvSpPr>
        <p:spPr>
          <a:xfrm>
            <a:off x="1025523" y="2577034"/>
            <a:ext cx="10391775" cy="458459"/>
          </a:xfrm>
          <a:prstGeom prst="rect">
            <a:avLst/>
          </a:prstGeom>
          <a:noFill/>
        </p:spPr>
        <p:txBody>
          <a:bodyPr wrap="square">
            <a:spAutoFit/>
          </a:bodyPr>
          <a:lstStyle/>
          <a:p>
            <a:pPr>
              <a:lnSpc>
                <a:spcPct val="150000"/>
              </a:lnSpc>
            </a:pPr>
            <a:r>
              <a:rPr lang="en-US" altLang="zh-CN" dirty="0"/>
              <a:t>Python</a:t>
            </a:r>
            <a:r>
              <a:rPr lang="zh-CN" altLang="en-US" dirty="0"/>
              <a:t>还可以使用一对三单引号</a:t>
            </a:r>
            <a:r>
              <a:rPr lang="en-US" altLang="zh-CN" dirty="0"/>
              <a:t>''' '''</a:t>
            </a:r>
            <a:r>
              <a:rPr lang="zh-CN" altLang="en-US" dirty="0"/>
              <a:t>或三双引号”””“””来定义字符串。例如：</a:t>
            </a:r>
            <a:endParaRPr lang="zh-CN" altLang="en-US" dirty="0">
              <a:solidFill>
                <a:srgbClr val="FF0000"/>
              </a:solidFill>
            </a:endParaRPr>
          </a:p>
        </p:txBody>
      </p:sp>
      <p:sp>
        <p:nvSpPr>
          <p:cNvPr id="13" name="文本框 12"/>
          <p:cNvSpPr txBox="1"/>
          <p:nvPr/>
        </p:nvSpPr>
        <p:spPr>
          <a:xfrm>
            <a:off x="1024888" y="3157466"/>
            <a:ext cx="10391775" cy="922020"/>
          </a:xfrm>
          <a:prstGeom prst="rect">
            <a:avLst/>
          </a:prstGeom>
          <a:noFill/>
        </p:spPr>
        <p:txBody>
          <a:bodyPr wrap="square">
            <a:spAutoFit/>
          </a:bodyPr>
          <a:lstStyle/>
          <a:p>
            <a:pPr>
              <a:lnSpc>
                <a:spcPct val="150000"/>
              </a:lnSpc>
            </a:pPr>
            <a:r>
              <a:rPr lang="en-US" altLang="zh-CN" dirty="0"/>
              <a:t>Python</a:t>
            </a:r>
            <a:r>
              <a:rPr lang="zh-CN" altLang="en-US" dirty="0"/>
              <a:t>字符串中的单引号、双引号只能在一行中使用，遇到跨行的情况就要用到三引号。</a:t>
            </a:r>
            <a:r>
              <a:rPr lang="en-US" altLang="zh-CN" dirty="0"/>
              <a:t>Python</a:t>
            </a:r>
            <a:r>
              <a:rPr lang="zh-CN" altLang="en-US" dirty="0"/>
              <a:t>中三引号允许一个字符串跨多行。三引号可以是</a:t>
            </a:r>
            <a:r>
              <a:rPr lang="en-US" altLang="zh-CN" dirty="0"/>
              <a:t>3</a:t>
            </a:r>
            <a:r>
              <a:rPr lang="zh-CN" altLang="en-US" dirty="0"/>
              <a:t>个连续的单引号或双引号。</a:t>
            </a:r>
            <a:endParaRPr lang="zh-CN" altLang="en-US" dirty="0"/>
          </a:p>
        </p:txBody>
      </p:sp>
      <p:pic>
        <p:nvPicPr>
          <p:cNvPr id="4" name="图片 3"/>
          <p:cNvPicPr>
            <a:picLocks noChangeAspect="1"/>
          </p:cNvPicPr>
          <p:nvPr/>
        </p:nvPicPr>
        <p:blipFill>
          <a:blip r:embed="rId1"/>
          <a:stretch>
            <a:fillRect/>
          </a:stretch>
        </p:blipFill>
        <p:spPr>
          <a:xfrm>
            <a:off x="9539943" y="2622374"/>
            <a:ext cx="2099089" cy="455334"/>
          </a:xfrm>
          <a:prstGeom prst="rect">
            <a:avLst/>
          </a:prstGeom>
        </p:spPr>
      </p:pic>
      <p:sp>
        <p:nvSpPr>
          <p:cNvPr id="12" name="文本框 11"/>
          <p:cNvSpPr txBox="1"/>
          <p:nvPr/>
        </p:nvSpPr>
        <p:spPr>
          <a:xfrm>
            <a:off x="993138" y="4278491"/>
            <a:ext cx="9372601" cy="458459"/>
          </a:xfrm>
          <a:prstGeom prst="rect">
            <a:avLst/>
          </a:prstGeom>
          <a:noFill/>
        </p:spPr>
        <p:txBody>
          <a:bodyPr wrap="square">
            <a:spAutoFit/>
          </a:bodyPr>
          <a:lstStyle/>
          <a:p>
            <a:pPr>
              <a:lnSpc>
                <a:spcPct val="150000"/>
              </a:lnSpc>
            </a:pPr>
            <a:r>
              <a:rPr lang="zh-CN" altLang="en-US" dirty="0"/>
              <a:t>特殊的是，三引号中可以包含换行符、制表符以及其他特殊字符。如：</a:t>
            </a:r>
            <a:endParaRPr lang="zh-CN" altLang="en-US" dirty="0"/>
          </a:p>
        </p:txBody>
      </p:sp>
      <p:pic>
        <p:nvPicPr>
          <p:cNvPr id="7" name="图片 6"/>
          <p:cNvPicPr>
            <a:picLocks noChangeAspect="1"/>
          </p:cNvPicPr>
          <p:nvPr/>
        </p:nvPicPr>
        <p:blipFill>
          <a:blip r:embed="rId2"/>
          <a:stretch>
            <a:fillRect/>
          </a:stretch>
        </p:blipFill>
        <p:spPr>
          <a:xfrm>
            <a:off x="8379778" y="4278491"/>
            <a:ext cx="2928937" cy="486596"/>
          </a:xfrm>
          <a:prstGeom prst="rect">
            <a:avLst/>
          </a:prstGeom>
        </p:spPr>
      </p:pic>
      <p:sp>
        <p:nvSpPr>
          <p:cNvPr id="14" name="文本框 13"/>
          <p:cNvSpPr txBox="1"/>
          <p:nvPr/>
        </p:nvSpPr>
        <p:spPr>
          <a:xfrm>
            <a:off x="913765" y="4976495"/>
            <a:ext cx="10614660" cy="922020"/>
          </a:xfrm>
          <a:prstGeom prst="rect">
            <a:avLst/>
          </a:prstGeom>
          <a:noFill/>
        </p:spPr>
        <p:txBody>
          <a:bodyPr wrap="square">
            <a:spAutoFit/>
          </a:bodyPr>
          <a:lstStyle/>
          <a:p>
            <a:pPr>
              <a:lnSpc>
                <a:spcPct val="150000"/>
              </a:lnSpc>
            </a:pPr>
            <a:r>
              <a:rPr lang="zh-CN" altLang="en-US" dirty="0"/>
              <a:t>其中， </a:t>
            </a:r>
            <a:r>
              <a:rPr lang="en-US" altLang="zh-CN" dirty="0"/>
              <a:t>/n</a:t>
            </a:r>
            <a:r>
              <a:rPr lang="zh-CN" altLang="en-US" dirty="0"/>
              <a:t>是换行符，显示在屏幕上时是另起一行的。当然，使用三引号定义的字符串中可以包含单引号和双引号。需要注意的是，在</a:t>
            </a:r>
            <a:r>
              <a:rPr lang="en-US" altLang="zh-CN" dirty="0"/>
              <a:t>Python</a:t>
            </a:r>
            <a:r>
              <a:rPr lang="zh-CN" altLang="en-US" dirty="0"/>
              <a:t>程序中，三引号也是用来做注释用途的。</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Python </a:t>
            </a:r>
            <a:r>
              <a:rPr lang="zh-CN" altLang="en-US" sz="5400" b="1" kern="0" dirty="0">
                <a:latin typeface="方正卡通简体" panose="02000000000000000000" pitchFamily="2" charset="-122"/>
                <a:ea typeface="方正卡通简体" panose="02000000000000000000" pitchFamily="2" charset="-122"/>
                <a:cs typeface="+mn-ea"/>
                <a:sym typeface="+mn-lt"/>
              </a:rPr>
              <a:t>字符串</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523874" y="1896027"/>
            <a:ext cx="3533775" cy="539763"/>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4</a:t>
            </a:r>
            <a:r>
              <a:rPr lang="zh-CN" altLang="en-US" sz="2200" dirty="0">
                <a:solidFill>
                  <a:srgbClr val="FF0000"/>
                </a:solidFill>
              </a:rPr>
              <a:t>）字符串生成综合练习</a:t>
            </a:r>
            <a:endParaRPr lang="zh-CN" altLang="en-US" sz="2200" dirty="0">
              <a:solidFill>
                <a:srgbClr val="FF0000"/>
              </a:solidFill>
            </a:endParaRPr>
          </a:p>
        </p:txBody>
      </p:sp>
      <p:sp>
        <p:nvSpPr>
          <p:cNvPr id="13" name="文本框 12"/>
          <p:cNvSpPr txBox="1"/>
          <p:nvPr/>
        </p:nvSpPr>
        <p:spPr>
          <a:xfrm>
            <a:off x="968373" y="2435740"/>
            <a:ext cx="10391775" cy="873957"/>
          </a:xfrm>
          <a:prstGeom prst="rect">
            <a:avLst/>
          </a:prstGeom>
          <a:noFill/>
        </p:spPr>
        <p:txBody>
          <a:bodyPr wrap="square">
            <a:spAutoFit/>
          </a:bodyPr>
          <a:lstStyle/>
          <a:p>
            <a:pPr>
              <a:lnSpc>
                <a:spcPct val="150000"/>
              </a:lnSpc>
            </a:pPr>
            <a:r>
              <a:rPr lang="zh-CN" altLang="en-US" dirty="0"/>
              <a:t>观察以下字符串的定义，想想看会生成什么样的字符串。在交互式编程环境中尝试一下，看看输出的结果与预期的是否一致：</a:t>
            </a:r>
            <a:endParaRPr lang="zh-CN" altLang="en-US" dirty="0"/>
          </a:p>
        </p:txBody>
      </p:sp>
      <p:sp>
        <p:nvSpPr>
          <p:cNvPr id="14" name="文本框 13"/>
          <p:cNvSpPr txBox="1"/>
          <p:nvPr/>
        </p:nvSpPr>
        <p:spPr>
          <a:xfrm>
            <a:off x="913765" y="5334000"/>
            <a:ext cx="10593705" cy="922020"/>
          </a:xfrm>
          <a:prstGeom prst="rect">
            <a:avLst/>
          </a:prstGeom>
          <a:noFill/>
        </p:spPr>
        <p:txBody>
          <a:bodyPr wrap="square">
            <a:spAutoFit/>
          </a:bodyPr>
          <a:lstStyle/>
          <a:p>
            <a:pPr>
              <a:lnSpc>
                <a:spcPct val="150000"/>
              </a:lnSpc>
            </a:pPr>
            <a:r>
              <a:rPr lang="zh-CN" altLang="en-US" dirty="0"/>
              <a:t>执行以上语句可以看出，字符串中单引号中可以使用双引号，中间的会当作字符串输出。双引号中可以使用单引号，中间的会当作字符串输出。三单引号和三双引号中间的字符串在输出时保持原来的格式。</a:t>
            </a:r>
            <a:endParaRPr lang="zh-CN" altLang="en-US" dirty="0"/>
          </a:p>
        </p:txBody>
      </p:sp>
      <p:pic>
        <p:nvPicPr>
          <p:cNvPr id="3" name="图片 2"/>
          <p:cNvPicPr>
            <a:picLocks noChangeAspect="1"/>
          </p:cNvPicPr>
          <p:nvPr/>
        </p:nvPicPr>
        <p:blipFill>
          <a:blip r:embed="rId1"/>
          <a:stretch>
            <a:fillRect/>
          </a:stretch>
        </p:blipFill>
        <p:spPr>
          <a:xfrm>
            <a:off x="5214224" y="2985747"/>
            <a:ext cx="2909966" cy="24093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a:t>
            </a:r>
            <a:r>
              <a:rPr lang="zh-CN" altLang="en-US" sz="5400" b="1" kern="0" dirty="0">
                <a:latin typeface="方正卡通简体" panose="02000000000000000000" pitchFamily="2" charset="-122"/>
                <a:ea typeface="方正卡通简体" panose="02000000000000000000" pitchFamily="2" charset="-122"/>
                <a:cs typeface="+mn-ea"/>
                <a:sym typeface="+mn-lt"/>
              </a:rPr>
              <a:t>字符串索引（排序）</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014730" y="2174875"/>
            <a:ext cx="10163175" cy="1014730"/>
          </a:xfrm>
          <a:prstGeom prst="rect">
            <a:avLst/>
          </a:prstGeom>
          <a:noFill/>
        </p:spPr>
        <p:txBody>
          <a:bodyPr wrap="square">
            <a:spAutoFit/>
          </a:bodyPr>
          <a:lstStyle/>
          <a:p>
            <a:pPr>
              <a:lnSpc>
                <a:spcPct val="150000"/>
              </a:lnSpc>
            </a:pPr>
            <a:r>
              <a:rPr lang="zh-CN" altLang="en-US" sz="2000" dirty="0"/>
              <a:t>字符串其实是字符组成的序列，应用中可以按照单个字符或字符片段进行索引。 </a:t>
            </a:r>
            <a:r>
              <a:rPr lang="en-US" altLang="zh-CN" sz="2000" dirty="0"/>
              <a:t>Python</a:t>
            </a:r>
            <a:r>
              <a:rPr lang="zh-CN" altLang="en-US" sz="2000" dirty="0"/>
              <a:t>字符串有</a:t>
            </a:r>
            <a:r>
              <a:rPr lang="en-US" altLang="zh-CN" sz="2000" dirty="0"/>
              <a:t>2</a:t>
            </a:r>
            <a:r>
              <a:rPr lang="zh-CN" altLang="en-US" sz="2000" dirty="0"/>
              <a:t>种序号体系，即正向递增序号和反向递减序号，如图</a:t>
            </a:r>
            <a:r>
              <a:rPr lang="en-US" altLang="zh-CN" sz="2000" dirty="0"/>
              <a:t>5-2</a:t>
            </a:r>
            <a:r>
              <a:rPr lang="zh-CN" altLang="en-US" sz="2000" dirty="0"/>
              <a:t>所示：</a:t>
            </a:r>
            <a:endParaRPr lang="zh-CN" altLang="en-US" sz="2000" dirty="0"/>
          </a:p>
        </p:txBody>
      </p:sp>
      <p:sp>
        <p:nvSpPr>
          <p:cNvPr id="13" name="文本框 12"/>
          <p:cNvSpPr txBox="1"/>
          <p:nvPr/>
        </p:nvSpPr>
        <p:spPr>
          <a:xfrm>
            <a:off x="4361518" y="5975884"/>
            <a:ext cx="3868081" cy="458459"/>
          </a:xfrm>
          <a:prstGeom prst="rect">
            <a:avLst/>
          </a:prstGeom>
          <a:noFill/>
        </p:spPr>
        <p:txBody>
          <a:bodyPr wrap="square">
            <a:spAutoFit/>
          </a:bodyPr>
          <a:lstStyle/>
          <a:p>
            <a:pPr>
              <a:lnSpc>
                <a:spcPct val="150000"/>
              </a:lnSpc>
            </a:pPr>
            <a:r>
              <a:rPr lang="zh-CN" altLang="en-US" dirty="0"/>
              <a:t>图</a:t>
            </a:r>
            <a:r>
              <a:rPr lang="en-US" altLang="zh-CN" dirty="0"/>
              <a:t>5-2 Python</a:t>
            </a:r>
            <a:r>
              <a:rPr lang="zh-CN" altLang="en-US" dirty="0"/>
              <a:t>字符串的序号体系</a:t>
            </a:r>
            <a:endParaRPr lang="zh-CN" altLang="en-US" dirty="0"/>
          </a:p>
        </p:txBody>
      </p:sp>
      <p:pic>
        <p:nvPicPr>
          <p:cNvPr id="3" name="图片 2"/>
          <p:cNvPicPr>
            <a:picLocks noChangeAspect="1"/>
          </p:cNvPicPr>
          <p:nvPr/>
        </p:nvPicPr>
        <p:blipFill>
          <a:blip r:embed="rId1"/>
          <a:stretch>
            <a:fillRect/>
          </a:stretch>
        </p:blipFill>
        <p:spPr>
          <a:xfrm>
            <a:off x="2942403" y="3371850"/>
            <a:ext cx="6449881" cy="2604047"/>
          </a:xfrm>
          <a:prstGeom prst="rect">
            <a:avLst/>
          </a:prstGeom>
        </p:spPr>
      </p:pic>
    </p:spTree>
  </p:cSld>
  <p:clrMapOvr>
    <a:masterClrMapping/>
  </p:clrMapOvr>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9D45DFDA-02B1-4FB7-8B95-2C40A9273BE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P1Sfk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9Un5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P1Sfk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J+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J+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VJ+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VJ+SyPzQztyAAAAcgAAABwAAAB1bml2ZXJzYWwvbG9jYWxfc2V0dGluZ3MueG1ss7GvyM1RKEstKs7Mz7NVMtQzUFJIzUvOT8nMS7dVCg1x07VQUiguScxLSczJz0u1VcrLV1Kwt+OyyclPTswJTi0pASosVijISaxMLQpJzQUySlL9EnOBKp/tmfJ8ya5n09qfr9ivoJGcX1Cpqa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1SfkuNMDbvXAgAAJAgAAApAAAAdW5pdmVyc2FsL3NraW5fY3VzdG9taXphdGlvbl9zZXR0aW5ncy54bWy1Wmtu48gR/r+naChYYAME1oN6OdAooMiWTYxMaUXankkQCC2xbREm2QrZ0owW+pF/uUCQEwRBzhAEyF3yY/caqW6SFilLMmlPxLExrK76qrpe/ZB70ZMbaOuIM9/9iXCXBRbl3A0eo/53CPUWzGPhJKQR5VF1T7l3A4d9MYIHJmhAjTgJHBI6mhiN+jU0lB/U7ahdvQtvzUGzgTpN3MBdpOOWBmOXin6paDCmN+par3oAEeOGdEEDfhy1V82NvhQwgoiG3Agc+rWv5LmzQ/kZXIXEcYEv6reb4tmlWnd6UzyoWW91WnjXUBVFaSOtpdf12q7TueyodYRrzVZN2Q26DaWhoHqrVb9s7+qdRkuBt+FlG1Ca+LKNmp1ms6HvGrgB0khVB3pD23WUy3pdBW24e6nthsNBp1ZD9Xpdaeq7VlsZDmoIuBXAUJWucKCiKwOlvVMHar2roKE2HAybO6zjttZC3QZu12q75mCg1Gp75+5nl3XXnlp4Oqk7XwE8GoKjoyK3qkeSq7dYhyEw29RfeYRTFBCffqj8/O+//vL3f/38t7/88s//oB8WbLX9dSVJUJnMKXtqV54aE4EswPpHsHpVOZKySbuyhZGlI9f5UJmvOWfBxYIFHIy9CFjoE6/S/1WcO8nMikiyDQ3LyD2QBd2r68hPUbFEF+QzPOeEFsxfkWA7Yo/sYk4WT48hWwdOITOX2xUNPTd4Au7aZUfDZxV5bsQNTv2cfbgrnuJiK+hXERXmtbF4Ckl6ZE69VGNNfkrI7VW+7pED0Y0buVyKqnXxnBNdkUeaD0BXFc95mQC05KPWEc/rQpx+5cCuiPJvnGX3yJaGeSVxuzwrxVbrVdl8WoXsUTg7L/d6oJ/lPAbdJ3gUFtbEU0hITFAoLBSlxG1y/voBY/J62Et6PmiB4GabS0KSkJPBTBvfTFTz82w0vhrPBsZVpa/FVYlEWX73Q6Pd/VpvtaF1JYIFoawbdTTKgyEJ1qoVwzLt6Xg0A0A8mpn4k13pi9+lRce39sgwcaWf/Kc0wGSK7yp98buI6O10ik17Zo0MHc8Ma2aObemXEbaxXul/Zmu0JBuKOEMbl35BfEkR9Gc3pCjyXEcOiJ7tBmtaQJ8+vlENczbFlj01NNsYm5W+xcJw+xuJTNZ8CdmzJBFy3IjMPepItZAjclz0F9AuN2gI/vGlC5zMJ25wUUT7VL03zKuZPR6PrBk29ZRS6ePAQXpIhKbyQFPVwlPACAks5G8Tn8nskwhI9bzSINfG1fUIfmxhyLX7uPTgh7/BmgmGkExoUEAQEgdPIess63481YUPQSEiaEWi6AsLnVzSZENXANswtTGkpmZn8G0Bk2JD4N1gAalDF7wA3g22LPUKzwbjT5DjUJvjkkLjj1CSH0sKfcYW1BC2CoiZ6p1xpYqKEGWYFkhagwsi8t3bIrJYgJzw5sZl6wgowsNQJrIao4vSmiz84y0E0lBHJ6o9BgZny7dHd0PBlNCBda6ALmhDGtZFdv14a/x+NlSNEdZnkG76+H5myy4plPpkiwLGEXE2JFhQNKcLsoZK2MKY4zpyTERemvCntfsTIjzpP98nrcvU8afv32BSruEdsQw2zKAM9ikr/pp24bZkBm80ROT6SSuKOODNJlgaNtWpMf42IYpcf+3FXfpbBOrZuLLBetWO9/ureNj+D8ZYcQseGNDRBi4rJYRhJRZLDiyeXilBwxyCukncz6HhiyNqKQBznGCYDL0D5g48lzPkDjxaDuIeDyzDhs3WPZ2L40cBYVmrcdSOx1scEj0KJ/TnUp3TBwb7JY+STbyRgbVLhr9IlDNbpdzSYhv2CAw3AfMxTipA9VxfHKKKwd7e4NQV8WqQm889W3uOrG7PfZIrAvh57dOX+7CHkPmS6pEozet4UfrdOw2JpziN9U7KbSCeC7RwrDL1+a6IWVidatczTTU1LE4Uop694nJQHcInI9uajdSBQIAy8QlfLGEVfhAHveJY8YlAx0MV8JLJW5SEi+V///yP4jAH9sRUlFB/WxYHil90TfyM9weTcRr9sQCOrQ7yovKloGByoEpFi5+vbAMS9JscWUi8LPnMF3dchVRDCSRhVG1b1a5voEosWRRsHcJesCTIjTr9CI1P7vUr/RsSPkHjtBnzygJJz4vc5KVt2B9x19xzA1pS/N0rkZi8bUxmqq7Lsz/UqOcunuLl14EDTHLPhzz2WAZPu1ZN6M4HkNRxeXlMubilXQtaQvy+bwibo2vdM2F/o+IR6OE8d0ET8JB5E3G19fIuFxjETRykcZ+H4kifvmU5oiX7ksSu/0C8CNiypEPWCdgwEZvFBDJPO+SeitpxsrgJ5ZDxjnmwLmjxdDLQefqhlKYN5NVvVsEz7YXlcMxKhjKm74mH/Cb9yl/wZ4iH/JZYU8Zwrntp0+FQVjS9jxuQMEsvEjvgoYHsUglP+pbnERaMxL1slJlIQshz+syhfbk22q5Pk3IWtKzB1RMW94Ln7cuNkJlv5bQj8b1DbmCfvtXz+dvjLvfo6eSW84ASzLpavh+rgITnWAnE3x8cOiOmIr5d0Q8VOIiQxVJ0+qiCEowPFeHO+CuaU3KrtJ+JdpaRlNacF/VlP5ftvJTKQHTxcqpYXOznhXrVF37qVc9FqJfAng5gsPbnNMSQAy50uSRCeWKWfZlehd3JHemB3InRLABfAnYAZ6S0EjKEXGLJbVVaLfFLdhz2ltz16IamrSpDyDjn/Px7EVTH+eRW+Yg+8Gx6J5TSVZD0un0u5ntghn5SSp7IskoORkoWHSfzSM7+SLdKF5+9jUeWo7RNi3TPdmjGD6JePaIKeE95v1fNLrPQo158zXpIA1HAO/lHB/8DUEsDBBQAAgAIAABTfkvqgaxhNw0AAB0jAAAXAAAAdW5pdmVyc2FsL3VuaXZlcnNhbC5wbmftmntU0um6x3G62ozadXTU1HJPLs10tMlSEbdZmpMXvGVqyZhZk/cLaIhA48zorlBnTaZtTSFNRS01DTDw1pAwiUptRbz9ZPaQmqCSEiAisn8001nnrHXW+ef8yx+s33oe3s/7Pu/3vTzP+q3fTXigr8EO0x0QCMTA78ypEAhkcxgEsil7+1bQY37J0Ad86GWG+J6ENA+Zz4PG5qteAV4QyJPiT9djt4C2ftqZyEwIxJCp/emxU8mXIZCDbX6nvMKuxywCAbftZwD2srQ8Vw+tl7LF+HlAms3uiOAzVtVeI6fhXju3BEdsPb33+O7NF01e3yD9prcr+Djsxk5AWXJGoMxeEl+vLMd7rl+pk/kTg54XLA2H84BwwKNe7B5+rOzc8LtFmqAZplpo59kQc9uylCvxYDw3xP96a837pvGfA8y7pJU+Y8TTo5tAdxoaCGS1Gtoh8GqU+wHQAfFsym8ztPNcf+ftrqe1bcLPPgtj66GstdaJhqj+WiPP9db9+qDV68cLcUBZa1uN+cO1/2/Xt9NaB7y0Elj9jaw1fty8Tzv+z6RPwMfO3WFa38k8rbJ/P6ODdJAO0kE6SAfpIB2kg3SQDtJBOkgH6SAdpIN0kA7SQTro/4Do74FsweMPb2GJ/49u3MLhytmK1HMtnSv9oidsi2gAr1E3MZbo4vJQblMVwoOb0w1kaF/7Jk1PL1KPOd7K2ZjpM0YQqDcTJ8qvDggAxelgrubnACtDOwROOSNaYkhSiAuUxqpUD0kKGgRJuWvz9fyFwE1XgydfUJIAZ25C+W1qV09xToAiciPMPKwKKx+X68eIRehsTuY5x853v0YdT5kPwq8Ni+4EwVzTVRWp3c9y3r/25Vfh1ub3CF3vKwR4TT9doxJocLwOJaphfja9PWeQhURgZbxwIWtR1d1cMW09t2zCqMP8/v02qsNc5GCtBrpxp83YFAKZa8Dp4wlO8ddFDfUTM1W8r4FONilmUjr9+qChnTHlHE+6VDpnn8B8n2+Wcj71YZawLKVLNrqHFk5omEwUdk1dFxaKOTNIc5/Hqh22lCFJh7DocHBtdd/1I/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W+6OAdcdESUxz23sSr5tcX9+oICu++WzPTh2SS5JbFOsVv1yxrmvkqJB9p/WiAVklDXOJSvRd+2grpXW7KTEQKHIuDaevtKVVxoZMGcyjYPq8ZAouVfDzlHAYygNmOTLDGLWx5/m9UC7DdjtMB55cFVxPmC9KJwHtGXh/Ye6RlnGA+y6On/S2suOCVhwsEkhRSgDeXokNL6aivwBn4oN4G0dZtP3ZLnSJV8nyQhcahuEggUZG49e7Sxm1SW8/SEz3It3fiYPqJ9dHbtOGE403p0dv0P3Jk5gmXgFCn2qGLryvdf2A2MrNm/3GM6F2bYlkgK1Ga27WX48ydQ1nKABE1HcGkZpKTMMX3ZU7yykDwJP6eszIanUoR2BZH0iyuAFD2Anh4k/nMbhyF1GYu35/9ObBynwfzqr30ss7TN9psXniZxMzwLmOSZRdiYzvBRSB8F/K8OqZsR4x1TmFvSJk1dEA6oh54UH2QBeU6JwxkdfkGSk1k3f5VHMrnYTHgOZDLkz330NlbITdqvTX7+hPDaQ4fBn6EPxIGd62ZOLHfrLHC3ohmwnoAO8tYKpaGiumGDbbWJEL6PidWx8Thy1MwYknWi1InYH2icDWYxp+hng9uwWRjXBfjRrBFZ9q5meOfo4YaVdCUEM8R2MaqsJCoDqCVfRBy3h5/8BlumfZ+4Cj3whcIQdNcumPP+opomW2J8Fh/x3SX1EMVU5kRSzXNXGkJvcU0ooyTzkCKL40Otp/1KItiKanL5omuIgHFXCYJLGyRRfDnZOdFOLF8wufeXKTbIN1kKAPcK1tOdCxJxxosfxTgVIsa/ErQxoV7ju5A3CZI76OhytfYsil+Xeypn9YCGdc6cpUrQ6oGhMPo6nLX9Wc2g3NEfHc39sWtUzQYqAyDEFtkus91dpLl6M94wIpIanxQirZP7btrylobcxkR8r6uR01IG7bb9T5HEdmxk633U7oXkMUGEAhzm2XuK1yx/8hXLitnfypRUneFzRau37JE4NWyNfmukwn3JFfnK7OnI4OOStTB0lF4cHxVFgJw+ydKuuCcH9WdPllHcmZls6CUqX3hPvCo/JonONpjxjBZ4UMLBDu78YMYVsykxhIkDn/OLM0Cz6vPn2GtjyU+bM72qu1cZpmJJ30vk2Oj95pgkgeWL7+oWIKTsEjxZVBODpQQDwuA28Z5FM2XiVvN7cgjmJpom8n/mslXrOyyyg+r9rbbuy6BbKCZaHW0Lhmx2HcMN/17ixW8dJigms93PUjoAtclwiftvMXWpy0plQN0dFbDg1JKVfQRxGJwmy3ZviB+7xe7GvLRxWXjD/K+mR996ZLX/7kl9v1r0U2bqvM9B66gogvFs3qBov85n1fYAv9kU5Z+OHur5h8HjoV9R5bWj8jf5HqiMD99P96peLndSXuhwgteEJYbPo5bpTi/FDUU4BUfMxTCOSbg55KDColsg7x+/JECLLvyNA1aeetL2RW1WoLvyXn3fFtEMXTlt3AwO3XzkmkAtcrn/PcAnStsTTYRMjiBijEI5KspMPUtKn47ZSC1sLM2/SzuB/zCNec/fnW2GGk9vGPAJnF/gcpeszuwOtoGvB8uJphwnIZUIZrm2EcVyxJ0d2DfPVMfQjnX8ihBhpn2qp02A9zGfeCRq/yeDcoa03KjteiQzAd489KGeCEodHgUCmD1NMNYi4JkZgZd2Tasvbo+a+nZyFF5OAczqYXKeLitEF45g1CO2+wYwNCT3D678teuCWGeL0Ib3TH9hRSCmR2BDw8duGa+9PV/W9lPKdv6LTWrbJdqZMJEeT3D8Xc8nRt3dUTlNCBk9bDj6zFJEMg9D/lY3GL2SyyvNTmu+1M7YVqlqc9l8gP3N1fRgjhuiWkp5tlDusxJPDtem6905WetmJSCcrMe5Pk9JkYZ1zbzoXHPDvsUqhwKttvJqt6Osh3y+t+oFQKEZX874RBjKoNzpKksJueabBojSX8O1axLxd6MsUe4XhSx7JQCPfUQ9/eiRqBQgMTMW5hBIFcEudLBhiBRVII3LnqMLOEeG1xxXA6zIk/6ftcgrhiQhn9rQiseS4sC1u5pReAmPoOJXhHp2IWLIUK2sz3va0qgaG1lJzHdkwJ4pJiJFY/Sr5EVJ7ts6LInt0nODXcGR11DS58/jJnCrwstE1FY1w1HvJIjqsIsXTs+9kyO2vV901+h1eHIPKOXKVNUov6HLfqvD2ecCM0C6ODY5oxsAZZ20Vi1ysvrb3kQXTW+SBN0byyump9t/PnI8V4xFV0+4fGW1qNevDnfYUK/0cujc89Wq6AWJ7Ub7RV65m7EhKSE/SjaSJtp5AvtXKo4FgGqB2aJLruSkpRNnfb1jPm6ion5DjlK72NY0B//zFIFFjlkdQz60Z8J7pwsAhuIIXOtyP6b74pDjXd2RCnQfkgi2/utVlYX5QrHkYuE3b1d92dik83XE6liqwNkf7o3TnTflmPwbgYdZr6S+eSvkV44LhPDPHy0obYGVHrXqHBoAn2GCM67hjad03RxowQU0xM/VVkip/BjGG3LF/llQvHDp7K5O3OFSIciB6s0ypL0F3LcHgb3DdpNvFwMgVzowd2UNPHzUsavglloFkoz+4OUEZxdMDFH46f2qOU5wvQv/LOUgARHW5sUbIymPMpMVs15atAHLdIo7pLOdnXn3wy7DscD2X8FVuy2QlI1o+1F9w8AGWBJmTIdF9ySTpuq37ft7u2oJfljOH5DSoxQANkIs0C3Y8mDw4Dxu3Y3n+WdGj8etor9IShBkTrXTpW0x1Ja5Vaw+mWSeZjDHxX2kelEsCRdu2CnmMakmsHzbYi5GR4BAdFSpAKso3v7gnvI7ixym8Rl+YlPbVSd9/puF0O7GXjPNdiPw+ty+id+lUG1higyJ95fKUZo6LC91aybtmAlzBYeTJYsWQOHuqfLPNMbSRld19UyfoQR9F3vGteWK6Ka8ge1n2eYe/4v9fqrWkmPpnu/3scvMNSrwuLFM9oGgY2lGeCS4hJ8tRV9Wgil5GyTxlAeom069tj0GwMxKYTZo1FLsk5qm3dH0+44XdC3O7YOyhupfsc0WvTX+vk1CV/y/HEW55o0mxzFrSdjln5p0Pr9Tgeeaj75bd5/AFBLAwQUAAIACAAAU35L8AGbtksAAABrAAAAGwAAAHVuaXZlcnNhbC91bml2ZXJzYWwucG5nLnhtbLOxr8jNUShLLSrOzM+zVTLUM1Cyt+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VJ+SyqWD2f+AgAAlwsAACYAAAAAAAAAAQAAAAAABgsAAHVuaXZlcnNhbC9odG1sX3B1Ymxpc2hpbmdfc2V0dGluZ3MueG1sUEsBAgAAFAACAAgA/VJ+S2hxUpGaAQAAHwYAAB8AAAAAAAAAAQAAAAAASA4AAHVuaXZlcnNhbC9odG1sX3NraW5fc2V0dGluZ3MuanNQSwECAAAUAAIACAD9Un5LPTwv0cEAAADlAQAAGgAAAAAAAAABAAAAAAAfEAAAdW5pdmVyc2FsL2kxOG5fcHJlc2V0cy54bWxQSwECAAAUAAIACAD9Un5LI/NDO3IAAAByAAAAHAAAAAAAAAABAAAAAAAYEQAAdW5pdmVyc2FsL2xvY2FsX3NldHRpbmdzLnhtbFBLAQIAABQAAgAIAESUV0cjtE77+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
  <p:tag name="ISPRING_PRESENTATION_TITLE" val="演示文稿7"/>
  <p:tag name="KSO_WPP_MARK_KEY" val="610d6015-3574-4be6-b9a9-62595683acac"/>
  <p:tag name="COMMONDATA" val="eyJoZGlkIjoiODY4YzllNWY4NGE1OTQwYTM1NzhhMTdjNGVmYzY2NTEifQ=="/>
</p:tagLst>
</file>

<file path=ppt/theme/theme1.xml><?xml version="1.0" encoding="utf-8"?>
<a:theme xmlns:a="http://schemas.openxmlformats.org/drawingml/2006/main" name="PPT定制1801380800">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2850</Words>
  <Application>WPS 演示</Application>
  <PresentationFormat>宽屏</PresentationFormat>
  <Paragraphs>179</Paragraphs>
  <Slides>28</Slides>
  <Notes>28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Arial</vt:lpstr>
      <vt:lpstr>宋体</vt:lpstr>
      <vt:lpstr>Wingdings</vt:lpstr>
      <vt:lpstr>方正有猫在_GBK</vt:lpstr>
      <vt:lpstr>方正卡通简体</vt:lpstr>
      <vt:lpstr>微软雅黑</vt:lpstr>
      <vt:lpstr>Arial Unicode MS</vt:lpstr>
      <vt:lpstr>等线</vt:lpstr>
      <vt:lpstr>Arial</vt:lpstr>
      <vt:lpstr>FZLANTY_XIANJW--GB1-0</vt:lpstr>
      <vt:lpstr>Calibri</vt:lpstr>
      <vt:lpstr>Segoe Print</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演示文稿7</dc:title>
  <dc:creator>柚子设计</dc:creator>
  <cp:keywords>MC-PPT模板</cp:keywords>
  <cp:category>模板</cp:category>
  <cp:lastModifiedBy>71719</cp:lastModifiedBy>
  <cp:revision>457</cp:revision>
  <dcterms:created xsi:type="dcterms:W3CDTF">2017-12-03T06:36:00Z</dcterms:created>
  <dcterms:modified xsi:type="dcterms:W3CDTF">2022-11-03T01:26:33Z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C489455F8E784A0797FCAA43342F21F8</vt:lpwstr>
  </property>
</Properties>
</file>