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312" r:id="rId7"/>
    <p:sldId id="434" r:id="rId8"/>
    <p:sldId id="738" r:id="rId9"/>
    <p:sldId id="739" r:id="rId10"/>
    <p:sldId id="740" r:id="rId11"/>
    <p:sldId id="724" r:id="rId12"/>
    <p:sldId id="741" r:id="rId13"/>
    <p:sldId id="725" r:id="rId14"/>
    <p:sldId id="742" r:id="rId15"/>
    <p:sldId id="726" r:id="rId16"/>
    <p:sldId id="743" r:id="rId17"/>
    <p:sldId id="744" r:id="rId18"/>
    <p:sldId id="745" r:id="rId19"/>
    <p:sldId id="714" r:id="rId20"/>
    <p:sldId id="746" r:id="rId21"/>
    <p:sldId id="747" r:id="rId22"/>
    <p:sldId id="748" r:id="rId23"/>
    <p:sldId id="749" r:id="rId24"/>
    <p:sldId id="750" r:id="rId25"/>
    <p:sldId id="326" r:id="rId26"/>
    <p:sldId id="364" r:id="rId27"/>
    <p:sldId id="751" r:id="rId28"/>
    <p:sldId id="752" r:id="rId29"/>
    <p:sldId id="753" r:id="rId30"/>
    <p:sldId id="754" r:id="rId31"/>
    <p:sldId id="502" r:id="rId32"/>
    <p:sldId id="299" r:id="rId33"/>
    <p:sldId id="755" r:id="rId34"/>
    <p:sldId id="756" r:id="rId35"/>
    <p:sldId id="757" r:id="rId36"/>
    <p:sldId id="699" r:id="rId37"/>
    <p:sldId id="503" r:id="rId38"/>
    <p:sldId id="567" r:id="rId39"/>
    <p:sldId id="737" r:id="rId40"/>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 shu" initials="X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9615"/>
    <a:srgbClr val="FF9933"/>
    <a:srgbClr val="E99E17"/>
    <a:srgbClr val="00A9D0"/>
    <a:srgbClr val="44BE9B"/>
    <a:srgbClr val="F3F3F3"/>
    <a:srgbClr val="F7FCFE"/>
    <a:srgbClr val="FFFFFC"/>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8" autoAdjust="0"/>
    <p:restoredTop sz="94618" autoAdjust="0"/>
  </p:normalViewPr>
  <p:slideViewPr>
    <p:cSldViewPr snapToGrid="0" showGuides="1">
      <p:cViewPr varScale="1">
        <p:scale>
          <a:sx n="91" d="100"/>
          <a:sy n="91" d="100"/>
        </p:scale>
        <p:origin x="56" y="244"/>
      </p:cViewPr>
      <p:guideLst>
        <p:guide orient="horz" pos="129"/>
        <p:guide orient="horz" pos="4146"/>
        <p:guide pos="230"/>
        <p:guide pos="7449"/>
        <p:guide orient="horz" pos="561"/>
        <p:guide orient="horz" pos="691"/>
        <p:guide orient="horz" pos="4020"/>
        <p:guide orient="horz" pos="3904"/>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tags" Target="tags/tag2.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圆角 2"/>
          <p:cNvSpPr/>
          <p:nvPr userDrawn="1"/>
        </p:nvSpPr>
        <p:spPr>
          <a:xfrm>
            <a:off x="562175" y="719807"/>
            <a:ext cx="11393714" cy="60814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
        <p:nvSpPr>
          <p:cNvPr id="3" name="矩形: 圆角 2"/>
          <p:cNvSpPr/>
          <p:nvPr userDrawn="1"/>
        </p:nvSpPr>
        <p:spPr>
          <a:xfrm>
            <a:off x="497198" y="707234"/>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3" name="矩形: 圆角 2"/>
          <p:cNvSpPr/>
          <p:nvPr userDrawn="1"/>
        </p:nvSpPr>
        <p:spPr>
          <a:xfrm>
            <a:off x="590695"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3" name="矩形: 圆角 2"/>
          <p:cNvSpPr/>
          <p:nvPr userDrawn="1"/>
        </p:nvSpPr>
        <p:spPr>
          <a:xfrm>
            <a:off x="526903"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3" name="矩形: 圆角 2"/>
          <p:cNvSpPr/>
          <p:nvPr userDrawn="1"/>
        </p:nvSpPr>
        <p:spPr>
          <a:xfrm>
            <a:off x="519812" y="684365"/>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3" name="矩形: 圆角 2"/>
          <p:cNvSpPr/>
          <p:nvPr userDrawn="1"/>
        </p:nvSpPr>
        <p:spPr>
          <a:xfrm>
            <a:off x="491460" y="703776"/>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8"/>
          <a:stretch>
            <a:fillRect/>
          </a:stretch>
        </p:blipFill>
        <p:spPr>
          <a:xfrm>
            <a:off x="0" y="-61076"/>
            <a:ext cx="12192000" cy="691907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3.xml"/><Relationship Id="rId2" Type="http://schemas.openxmlformats.org/officeDocument/2006/relationships/image" Target="../media/image25.png"/><Relationship Id="rId1" Type="http://schemas.openxmlformats.org/officeDocument/2006/relationships/image" Target="../media/image24.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3.xml"/><Relationship Id="rId2" Type="http://schemas.openxmlformats.org/officeDocument/2006/relationships/image" Target="../media/image26.png"/><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3.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4.xml"/><Relationship Id="rId2" Type="http://schemas.openxmlformats.org/officeDocument/2006/relationships/image" Target="../media/image29.png"/><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4.xml"/><Relationship Id="rId2" Type="http://schemas.openxmlformats.org/officeDocument/2006/relationships/image" Target="../media/image31.png"/><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6"/>
          <p:cNvSpPr txBox="1"/>
          <p:nvPr>
            <p:custDataLst>
              <p:tags r:id="rId1"/>
            </p:custDataLst>
          </p:nvPr>
        </p:nvSpPr>
        <p:spPr>
          <a:xfrm>
            <a:off x="630352" y="2644775"/>
            <a:ext cx="7123814" cy="1568450"/>
          </a:xfrm>
          <a:prstGeom prst="rect">
            <a:avLst/>
          </a:prstGeom>
          <a:noFill/>
        </p:spPr>
        <p:txBody>
          <a:bodyPr wrap="square" rtlCol="0" anchor="ctr">
            <a:spAutoFit/>
            <a:scene3d>
              <a:camera prst="orthographicFront"/>
              <a:lightRig rig="threePt" dir="t"/>
            </a:scene3d>
          </a:bodyPr>
          <a:lstStyle/>
          <a:p>
            <a:pPr algn="ctr">
              <a:lnSpc>
                <a:spcPct val="120000"/>
              </a:lnSpc>
            </a:pPr>
            <a:r>
              <a:rPr lang="zh-CN" alt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有猫在_GBK" panose="02000000000000000000" pitchFamily="2" charset="-122"/>
                <a:ea typeface="方正有猫在_GBK" panose="02000000000000000000" pitchFamily="2" charset="-122"/>
              </a:rPr>
              <a:t>数据也有“型”</a:t>
            </a:r>
            <a:endParaRPr lang="zh-CN" alt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有猫在_GBK" panose="02000000000000000000" pitchFamily="2" charset="-122"/>
              <a:ea typeface="方正有猫在_GBK"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a:t>
            </a:r>
            <a:r>
              <a:rPr lang="zh-CN" altLang="en-US" sz="5400" b="1" kern="0" dirty="0">
                <a:latin typeface="方正卡通简体" panose="02000000000000000000" pitchFamily="2" charset="-122"/>
                <a:ea typeface="方正卡通简体" panose="02000000000000000000" pitchFamily="2" charset="-122"/>
                <a:cs typeface="+mn-ea"/>
                <a:sym typeface="+mn-lt"/>
              </a:rPr>
              <a:t>整数类型</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1" name="文本框 10"/>
          <p:cNvSpPr txBox="1"/>
          <p:nvPr/>
        </p:nvSpPr>
        <p:spPr>
          <a:xfrm>
            <a:off x="1087755" y="2153285"/>
            <a:ext cx="9846310" cy="1476375"/>
          </a:xfrm>
          <a:prstGeom prst="rect">
            <a:avLst/>
          </a:prstGeom>
          <a:noFill/>
        </p:spPr>
        <p:txBody>
          <a:bodyPr wrap="square">
            <a:spAutoFit/>
          </a:bodyPr>
          <a:lstStyle/>
          <a:p>
            <a:pPr>
              <a:lnSpc>
                <a:spcPct val="150000"/>
              </a:lnSpc>
            </a:pPr>
            <a:r>
              <a:rPr lang="en-US" altLang="zh-CN" sz="2000" dirty="0"/>
              <a:t>Python</a:t>
            </a:r>
            <a:r>
              <a:rPr lang="zh-CN" altLang="en-US" sz="2000" dirty="0"/>
              <a:t>中内置有一个名为</a:t>
            </a:r>
            <a:r>
              <a:rPr lang="en-US" altLang="zh-CN" sz="2000" dirty="0"/>
              <a:t>pow(x,y)</a:t>
            </a:r>
            <a:r>
              <a:rPr lang="zh-CN" altLang="en-US" sz="2000" dirty="0"/>
              <a:t>的函数，用来计算</a:t>
            </a:r>
            <a:r>
              <a:rPr lang="en-US" altLang="zh-CN" sz="2000" dirty="0" err="1"/>
              <a:t>x</a:t>
            </a:r>
            <a:r>
              <a:rPr lang="en-US" altLang="zh-CN" sz="2000" baseline="30000" dirty="0" err="1"/>
              <a:t>y</a:t>
            </a:r>
            <a:r>
              <a:rPr lang="zh-CN" altLang="en-US" sz="2000" dirty="0"/>
              <a:t>的值。利用该函数可以生成一个很大的数。请在交互式编程环境下，利用</a:t>
            </a:r>
            <a:r>
              <a:rPr lang="en-US" altLang="zh-CN" sz="2000" dirty="0"/>
              <a:t>pow(x,y)</a:t>
            </a:r>
            <a:r>
              <a:rPr lang="zh-CN" altLang="en-US" sz="2000" dirty="0"/>
              <a:t>函数生成一个很大的数，体验一下</a:t>
            </a:r>
            <a:r>
              <a:rPr lang="en-US" altLang="zh-CN" sz="2000" dirty="0"/>
              <a:t>Python</a:t>
            </a:r>
            <a:r>
              <a:rPr lang="zh-CN" altLang="en-US" sz="2000" dirty="0"/>
              <a:t>的整数类型的范围。</a:t>
            </a:r>
            <a:endParaRPr lang="zh-CN" altLang="en-US" sz="2000" dirty="0">
              <a:solidFill>
                <a:srgbClr val="FF0000"/>
              </a:solidFill>
            </a:endParaRPr>
          </a:p>
        </p:txBody>
      </p:sp>
      <p:sp>
        <p:nvSpPr>
          <p:cNvPr id="13" name="文本框 12"/>
          <p:cNvSpPr txBox="1"/>
          <p:nvPr/>
        </p:nvSpPr>
        <p:spPr>
          <a:xfrm>
            <a:off x="1087755" y="3887470"/>
            <a:ext cx="8677910" cy="1476375"/>
          </a:xfrm>
          <a:prstGeom prst="rect">
            <a:avLst/>
          </a:prstGeom>
          <a:noFill/>
        </p:spPr>
        <p:txBody>
          <a:bodyPr wrap="square">
            <a:spAutoFit/>
          </a:bodyPr>
          <a:lstStyle/>
          <a:p>
            <a:pPr>
              <a:lnSpc>
                <a:spcPct val="150000"/>
              </a:lnSpc>
            </a:pPr>
            <a:r>
              <a:rPr lang="zh-CN" altLang="en-US" sz="2000" dirty="0"/>
              <a:t>注意： </a:t>
            </a:r>
            <a:r>
              <a:rPr lang="en-US" altLang="zh-CN" sz="2000" dirty="0"/>
              <a:t>long </a:t>
            </a:r>
            <a:r>
              <a:rPr lang="zh-CN" altLang="en-US" sz="2000" dirty="0"/>
              <a:t>类型只存在于 </a:t>
            </a:r>
            <a:r>
              <a:rPr lang="en-US" altLang="zh-CN" sz="2000" dirty="0"/>
              <a:t>Python2.X </a:t>
            </a:r>
            <a:r>
              <a:rPr lang="zh-CN" altLang="en-US" sz="2000" dirty="0"/>
              <a:t>版本中，在 </a:t>
            </a:r>
            <a:r>
              <a:rPr lang="en-US" altLang="zh-CN" sz="2000" dirty="0"/>
              <a:t>Python2.2 </a:t>
            </a:r>
            <a:r>
              <a:rPr lang="zh-CN" altLang="en-US" sz="2000" dirty="0"/>
              <a:t>以后的版本中， </a:t>
            </a:r>
            <a:r>
              <a:rPr lang="en-US" altLang="zh-CN" sz="2000" dirty="0"/>
              <a:t>int </a:t>
            </a:r>
            <a:r>
              <a:rPr lang="zh-CN" altLang="en-US" sz="2000" dirty="0"/>
              <a:t>类型数据溢出后会自动转为</a:t>
            </a:r>
            <a:r>
              <a:rPr lang="en-US" altLang="zh-CN" sz="2000" dirty="0"/>
              <a:t>long</a:t>
            </a:r>
            <a:r>
              <a:rPr lang="zh-CN" altLang="en-US" sz="2000" dirty="0"/>
              <a:t>类型。在 </a:t>
            </a:r>
            <a:r>
              <a:rPr lang="en-US" altLang="zh-CN" sz="2000" dirty="0"/>
              <a:t>Python3.X </a:t>
            </a:r>
            <a:r>
              <a:rPr lang="zh-CN" altLang="en-US" sz="2000" dirty="0"/>
              <a:t>版本中 </a:t>
            </a:r>
            <a:r>
              <a:rPr lang="en-US" altLang="zh-CN" sz="2000" dirty="0"/>
              <a:t>long </a:t>
            </a:r>
            <a:r>
              <a:rPr lang="zh-CN" altLang="en-US" sz="2000" dirty="0"/>
              <a:t>类型被移除，使用 </a:t>
            </a:r>
            <a:r>
              <a:rPr lang="en-US" altLang="zh-CN" sz="2000" dirty="0"/>
              <a:t>int </a:t>
            </a:r>
            <a:r>
              <a:rPr lang="zh-CN" altLang="en-US" sz="2000" dirty="0"/>
              <a:t>替代。</a:t>
            </a:r>
            <a:endParaRPr lang="zh-CN" altLang="en-US" sz="2000" dirty="0"/>
          </a:p>
        </p:txBody>
      </p:sp>
      <p:pic>
        <p:nvPicPr>
          <p:cNvPr id="2" name="图片 1"/>
          <p:cNvPicPr>
            <a:picLocks noChangeAspect="1"/>
          </p:cNvPicPr>
          <p:nvPr/>
        </p:nvPicPr>
        <p:blipFill>
          <a:blip r:embed="rId1"/>
          <a:stretch>
            <a:fillRect/>
          </a:stretch>
        </p:blipFill>
        <p:spPr>
          <a:xfrm>
            <a:off x="9521226" y="4581812"/>
            <a:ext cx="1780186" cy="21520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a:t>
            </a:r>
            <a:r>
              <a:rPr lang="zh-CN" altLang="en-US" sz="5400" b="1" kern="0" dirty="0">
                <a:latin typeface="方正卡通简体" panose="02000000000000000000" pitchFamily="2" charset="-122"/>
                <a:ea typeface="方正卡通简体" panose="02000000000000000000" pitchFamily="2" charset="-122"/>
                <a:cs typeface="+mn-ea"/>
                <a:sym typeface="+mn-lt"/>
              </a:rPr>
              <a:t>浮点类型</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3" name="文本框 12"/>
          <p:cNvSpPr txBox="1"/>
          <p:nvPr/>
        </p:nvSpPr>
        <p:spPr>
          <a:xfrm>
            <a:off x="1043305" y="2329815"/>
            <a:ext cx="10019030" cy="922020"/>
          </a:xfrm>
          <a:prstGeom prst="rect">
            <a:avLst/>
          </a:prstGeom>
          <a:noFill/>
        </p:spPr>
        <p:txBody>
          <a:bodyPr wrap="square">
            <a:spAutoFit/>
          </a:bodyPr>
          <a:lstStyle/>
          <a:p>
            <a:pPr>
              <a:lnSpc>
                <a:spcPct val="150000"/>
              </a:lnSpc>
            </a:pPr>
            <a:r>
              <a:rPr lang="en-US" altLang="zh-CN" dirty="0"/>
              <a:t>Python</a:t>
            </a:r>
            <a:r>
              <a:rPr lang="zh-CN" altLang="en-US" dirty="0"/>
              <a:t>的浮点类型与数学中实数的概念一致，表示带有小数的数值。 </a:t>
            </a:r>
            <a:r>
              <a:rPr lang="en-US" altLang="zh-CN" dirty="0"/>
              <a:t>Python</a:t>
            </a:r>
            <a:r>
              <a:rPr lang="zh-CN" altLang="en-US" dirty="0"/>
              <a:t>语言要求所有浮点数必须带有小数部分，小数部分可以是</a:t>
            </a:r>
            <a:r>
              <a:rPr lang="en-US" altLang="zh-CN" dirty="0"/>
              <a:t>0</a:t>
            </a:r>
            <a:r>
              <a:rPr lang="zh-CN" altLang="en-US" dirty="0"/>
              <a:t>，这样就区分开浮点类型与整数类型。</a:t>
            </a:r>
            <a:endParaRPr lang="zh-CN" altLang="en-US" dirty="0"/>
          </a:p>
        </p:txBody>
      </p:sp>
      <p:sp>
        <p:nvSpPr>
          <p:cNvPr id="12" name="文本框 11"/>
          <p:cNvSpPr txBox="1"/>
          <p:nvPr/>
        </p:nvSpPr>
        <p:spPr>
          <a:xfrm>
            <a:off x="1043622" y="3389722"/>
            <a:ext cx="9372601" cy="1289712"/>
          </a:xfrm>
          <a:prstGeom prst="rect">
            <a:avLst/>
          </a:prstGeom>
          <a:noFill/>
        </p:spPr>
        <p:txBody>
          <a:bodyPr wrap="square">
            <a:spAutoFit/>
          </a:bodyPr>
          <a:lstStyle/>
          <a:p>
            <a:pPr>
              <a:lnSpc>
                <a:spcPct val="150000"/>
              </a:lnSpc>
            </a:pPr>
            <a:r>
              <a:rPr lang="zh-CN" altLang="en-US" dirty="0">
                <a:latin typeface="Times New Roman" panose="02020603050405020304" pitchFamily="18" charset="0"/>
                <a:cs typeface="Times New Roman" panose="02020603050405020304" pitchFamily="18" charset="0"/>
              </a:rPr>
              <a:t>浮点型由整数部分与小数部分组成，可以用十进制数来表示，如： </a:t>
            </a:r>
            <a:r>
              <a:rPr lang="en-US" altLang="zh-CN" dirty="0">
                <a:latin typeface="Times New Roman" panose="02020603050405020304" pitchFamily="18" charset="0"/>
                <a:cs typeface="Times New Roman" panose="02020603050405020304" pitchFamily="18" charset="0"/>
              </a:rPr>
              <a:t>0.0</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3.14159</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—2.18</a:t>
            </a:r>
            <a:endParaRPr lang="en-US" altLang="zh-CN" dirty="0">
              <a:latin typeface="Times New Roman" panose="02020603050405020304" pitchFamily="18" charset="0"/>
              <a:cs typeface="Times New Roman" panose="02020603050405020304" pitchFamily="18" charset="0"/>
            </a:endParaRPr>
          </a:p>
          <a:p>
            <a:pPr>
              <a:lnSpc>
                <a:spcPct val="150000"/>
              </a:lnSpc>
            </a:pPr>
            <a:r>
              <a:rPr lang="zh-CN" altLang="en-US" dirty="0">
                <a:latin typeface="Times New Roman" panose="02020603050405020304" pitchFamily="18" charset="0"/>
                <a:cs typeface="Times New Roman" panose="02020603050405020304" pitchFamily="18" charset="0"/>
              </a:rPr>
              <a:t>浮点型也可以使用科学计数法来表示。如： </a:t>
            </a:r>
            <a:r>
              <a:rPr lang="en-US" altLang="zh-CN" dirty="0">
                <a:latin typeface="Times New Roman" panose="02020603050405020304" pitchFamily="18" charset="0"/>
                <a:cs typeface="Times New Roman" panose="02020603050405020304" pitchFamily="18" charset="0"/>
              </a:rPr>
              <a:t>2.5e2 = 2.5 × 102 = 250</a:t>
            </a:r>
            <a:r>
              <a:rPr lang="zh-CN" altLang="en-US"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a:p>
            <a:pPr>
              <a:lnSpc>
                <a:spcPct val="150000"/>
              </a:lnSpc>
            </a:pPr>
            <a:r>
              <a:rPr lang="zh-CN" altLang="en-US" dirty="0">
                <a:latin typeface="Times New Roman" panose="02020603050405020304" pitchFamily="18" charset="0"/>
                <a:cs typeface="Times New Roman" panose="02020603050405020304" pitchFamily="18" charset="0"/>
              </a:rPr>
              <a:t>科学计数法使用字母</a:t>
            </a:r>
            <a:r>
              <a:rPr lang="en-US" altLang="zh-CN" dirty="0">
                <a:latin typeface="Times New Roman" panose="02020603050405020304" pitchFamily="18" charset="0"/>
                <a:cs typeface="Times New Roman" panose="02020603050405020304" pitchFamily="18" charset="0"/>
              </a:rPr>
              <a:t>e</a:t>
            </a:r>
            <a:r>
              <a:rPr lang="zh-CN" altLang="en-US" dirty="0">
                <a:latin typeface="Times New Roman" panose="02020603050405020304" pitchFamily="18" charset="0"/>
                <a:cs typeface="Times New Roman" panose="02020603050405020304" pitchFamily="18" charset="0"/>
              </a:rPr>
              <a:t>或</a:t>
            </a:r>
            <a:r>
              <a:rPr lang="en-US" altLang="zh-CN" dirty="0">
                <a:latin typeface="Times New Roman" panose="02020603050405020304" pitchFamily="18" charset="0"/>
                <a:cs typeface="Times New Roman" panose="02020603050405020304" pitchFamily="18" charset="0"/>
              </a:rPr>
              <a:t>E</a:t>
            </a:r>
            <a:r>
              <a:rPr lang="zh-CN" altLang="en-US" dirty="0">
                <a:latin typeface="Times New Roman" panose="02020603050405020304" pitchFamily="18" charset="0"/>
                <a:cs typeface="Times New Roman" panose="02020603050405020304" pitchFamily="18" charset="0"/>
              </a:rPr>
              <a:t>作为幂的符号，以</a:t>
            </a:r>
            <a:r>
              <a:rPr lang="en-US" altLang="zh-CN" dirty="0">
                <a:latin typeface="Times New Roman" panose="02020603050405020304" pitchFamily="18" charset="0"/>
                <a:cs typeface="Times New Roman" panose="02020603050405020304" pitchFamily="18" charset="0"/>
              </a:rPr>
              <a:t>10</a:t>
            </a:r>
            <a:r>
              <a:rPr lang="zh-CN" altLang="en-US" dirty="0">
                <a:latin typeface="Times New Roman" panose="02020603050405020304" pitchFamily="18" charset="0"/>
                <a:cs typeface="Times New Roman" panose="02020603050405020304" pitchFamily="18" charset="0"/>
              </a:rPr>
              <a:t>为基数，含义如下：</a:t>
            </a:r>
            <a:r>
              <a:rPr lang="en-US" altLang="zh-CN" dirty="0">
                <a:latin typeface="Times New Roman" panose="02020603050405020304" pitchFamily="18" charset="0"/>
                <a:cs typeface="Times New Roman" panose="02020603050405020304" pitchFamily="18" charset="0"/>
              </a:rPr>
              <a:t>&lt;a&gt;e&lt;b&gt; = a*10</a:t>
            </a:r>
            <a:r>
              <a:rPr lang="en-US" altLang="zh-CN" baseline="30000" dirty="0">
                <a:latin typeface="Times New Roman" panose="02020603050405020304" pitchFamily="18" charset="0"/>
                <a:cs typeface="Times New Roman" panose="02020603050405020304" pitchFamily="18" charset="0"/>
              </a:rPr>
              <a:t>b</a:t>
            </a:r>
            <a:endParaRPr lang="zh-CN" altLang="en-US" baseline="300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1043305" y="4893945"/>
            <a:ext cx="10262235" cy="922020"/>
          </a:xfrm>
          <a:prstGeom prst="rect">
            <a:avLst/>
          </a:prstGeom>
          <a:noFill/>
        </p:spPr>
        <p:txBody>
          <a:bodyPr wrap="square">
            <a:spAutoFit/>
          </a:bodyPr>
          <a:lstStyle/>
          <a:p>
            <a:pPr>
              <a:lnSpc>
                <a:spcPct val="150000"/>
              </a:lnSpc>
            </a:pPr>
            <a:r>
              <a:rPr lang="zh-CN" altLang="en-US" dirty="0"/>
              <a:t>需要注意的是，浮点类型与整数类型在计算机中的处理方式不同，尽管浮点数</a:t>
            </a:r>
            <a:r>
              <a:rPr lang="en-US" altLang="zh-CN" dirty="0"/>
              <a:t>0.0</a:t>
            </a:r>
            <a:r>
              <a:rPr lang="zh-CN" altLang="en-US" dirty="0"/>
              <a:t>与整数</a:t>
            </a:r>
            <a:r>
              <a:rPr lang="en-US" altLang="zh-CN" dirty="0"/>
              <a:t>0</a:t>
            </a:r>
            <a:r>
              <a:rPr lang="zh-CN" altLang="en-US" dirty="0"/>
              <a:t>的值相同，但是它们在计算机内部的表示不同。浮点数的数值范围和小数精度也受到计算机系统的限制。</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a:t>
            </a:r>
            <a:r>
              <a:rPr lang="zh-CN" altLang="en-US" sz="5400" b="1" kern="0" dirty="0">
                <a:latin typeface="方正卡通简体" panose="02000000000000000000" pitchFamily="2" charset="-122"/>
                <a:ea typeface="方正卡通简体" panose="02000000000000000000" pitchFamily="2" charset="-122"/>
                <a:cs typeface="+mn-ea"/>
                <a:sym typeface="+mn-lt"/>
              </a:rPr>
              <a:t>浮点类型</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3" name="文本框 12"/>
          <p:cNvSpPr txBox="1"/>
          <p:nvPr/>
        </p:nvSpPr>
        <p:spPr>
          <a:xfrm>
            <a:off x="1097280" y="2164080"/>
            <a:ext cx="5460365" cy="598805"/>
          </a:xfrm>
          <a:prstGeom prst="rect">
            <a:avLst/>
          </a:prstGeom>
          <a:noFill/>
        </p:spPr>
        <p:txBody>
          <a:bodyPr wrap="square">
            <a:spAutoFit/>
          </a:bodyPr>
          <a:lstStyle/>
          <a:p>
            <a:pPr>
              <a:lnSpc>
                <a:spcPct val="150000"/>
              </a:lnSpc>
            </a:pPr>
            <a:r>
              <a:rPr lang="zh-CN" altLang="en-US" sz="2200" dirty="0"/>
              <a:t>编程练习</a:t>
            </a:r>
            <a:r>
              <a:rPr lang="en-US" altLang="zh-CN" sz="2200" dirty="0"/>
              <a:t>3</a:t>
            </a:r>
            <a:r>
              <a:rPr lang="zh-CN" altLang="en-US" sz="2200" dirty="0"/>
              <a:t>： </a:t>
            </a:r>
            <a:r>
              <a:rPr lang="en-US" altLang="zh-CN" sz="2200" dirty="0">
                <a:solidFill>
                  <a:srgbClr val="FF0000"/>
                </a:solidFill>
              </a:rPr>
              <a:t>int</a:t>
            </a:r>
            <a:r>
              <a:rPr lang="zh-CN" altLang="en-US" sz="2200" dirty="0">
                <a:solidFill>
                  <a:srgbClr val="FF0000"/>
                </a:solidFill>
              </a:rPr>
              <a:t>和</a:t>
            </a:r>
            <a:r>
              <a:rPr lang="en-US" altLang="zh-CN" sz="2200" dirty="0">
                <a:solidFill>
                  <a:srgbClr val="FF0000"/>
                </a:solidFill>
              </a:rPr>
              <a:t>float</a:t>
            </a:r>
            <a:r>
              <a:rPr lang="zh-CN" altLang="en-US" sz="2200" dirty="0">
                <a:solidFill>
                  <a:srgbClr val="FF0000"/>
                </a:solidFill>
              </a:rPr>
              <a:t>相互转换</a:t>
            </a:r>
            <a:endParaRPr lang="zh-CN" altLang="en-US" sz="2200" dirty="0">
              <a:solidFill>
                <a:srgbClr val="FF0000"/>
              </a:solidFill>
            </a:endParaRPr>
          </a:p>
        </p:txBody>
      </p:sp>
      <p:sp>
        <p:nvSpPr>
          <p:cNvPr id="14" name="文本框 13"/>
          <p:cNvSpPr txBox="1"/>
          <p:nvPr/>
        </p:nvSpPr>
        <p:spPr>
          <a:xfrm>
            <a:off x="7524432" y="3097622"/>
            <a:ext cx="2852738" cy="499111"/>
          </a:xfrm>
          <a:prstGeom prst="rect">
            <a:avLst/>
          </a:prstGeom>
          <a:noFill/>
        </p:spPr>
        <p:txBody>
          <a:bodyPr wrap="square">
            <a:spAutoFit/>
          </a:bodyPr>
          <a:lstStyle/>
          <a:p>
            <a:pPr>
              <a:lnSpc>
                <a:spcPct val="150000"/>
              </a:lnSpc>
            </a:pPr>
            <a:r>
              <a:rPr lang="zh-CN" altLang="en-US" sz="2000" dirty="0"/>
              <a:t>程序运行结果如下：</a:t>
            </a:r>
            <a:endParaRPr lang="zh-CN" altLang="en-US" sz="2000" dirty="0"/>
          </a:p>
        </p:txBody>
      </p:sp>
      <p:pic>
        <p:nvPicPr>
          <p:cNvPr id="5" name="图片 4"/>
          <p:cNvPicPr>
            <a:picLocks noChangeAspect="1"/>
          </p:cNvPicPr>
          <p:nvPr/>
        </p:nvPicPr>
        <p:blipFill>
          <a:blip r:embed="rId1"/>
          <a:stretch>
            <a:fillRect/>
          </a:stretch>
        </p:blipFill>
        <p:spPr>
          <a:xfrm>
            <a:off x="7628572" y="4200524"/>
            <a:ext cx="2405063" cy="1092029"/>
          </a:xfrm>
          <a:prstGeom prst="rect">
            <a:avLst/>
          </a:prstGeom>
        </p:spPr>
      </p:pic>
      <p:sp>
        <p:nvSpPr>
          <p:cNvPr id="2" name="文本框 1"/>
          <p:cNvSpPr txBox="1"/>
          <p:nvPr/>
        </p:nvSpPr>
        <p:spPr>
          <a:xfrm>
            <a:off x="3155315" y="3096638"/>
            <a:ext cx="2976563" cy="499624"/>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cs typeface="Times New Roman" panose="02020603050405020304" pitchFamily="18" charset="0"/>
              </a:rPr>
              <a:t>参考程序代码</a:t>
            </a:r>
            <a:endParaRPr lang="zh-CN" altLang="en-US" sz="2000" baseline="30000"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2341584" y="4022725"/>
            <a:ext cx="3629025" cy="1447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a:t>
            </a:r>
            <a:r>
              <a:rPr lang="zh-CN" altLang="en-US" sz="5400" b="1" kern="0" dirty="0">
                <a:latin typeface="方正卡通简体" panose="02000000000000000000" pitchFamily="2" charset="-122"/>
                <a:ea typeface="方正卡通简体" panose="02000000000000000000" pitchFamily="2" charset="-122"/>
                <a:cs typeface="+mn-ea"/>
                <a:sym typeface="+mn-lt"/>
              </a:rPr>
              <a:t>基本的算术运算符</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3" name="文本框 12"/>
          <p:cNvSpPr txBox="1"/>
          <p:nvPr/>
        </p:nvSpPr>
        <p:spPr>
          <a:xfrm>
            <a:off x="899795" y="1896110"/>
            <a:ext cx="10687050" cy="1476375"/>
          </a:xfrm>
          <a:prstGeom prst="rect">
            <a:avLst/>
          </a:prstGeom>
          <a:noFill/>
        </p:spPr>
        <p:txBody>
          <a:bodyPr wrap="square">
            <a:spAutoFit/>
          </a:bodyPr>
          <a:lstStyle/>
          <a:p>
            <a:pPr>
              <a:lnSpc>
                <a:spcPct val="150000"/>
              </a:lnSpc>
            </a:pPr>
            <a:r>
              <a:rPr lang="en-US" altLang="zh-CN" sz="2000" dirty="0"/>
              <a:t>Python</a:t>
            </a:r>
            <a:r>
              <a:rPr lang="zh-CN" altLang="en-US" sz="2000" dirty="0"/>
              <a:t>中，运算符是执行算术等运算的专用符号。其中，用于执行普通数学运算的运算符称为“算术运算符”。通过运算符操作的数值或变量，称为操作数。 </a:t>
            </a:r>
            <a:r>
              <a:rPr lang="en-US" altLang="zh-CN" sz="2000" dirty="0"/>
              <a:t>Python</a:t>
            </a:r>
            <a:r>
              <a:rPr lang="zh-CN" altLang="en-US" sz="2000" dirty="0"/>
              <a:t>提供了</a:t>
            </a:r>
            <a:r>
              <a:rPr lang="en-US" altLang="zh-CN" sz="2000" dirty="0"/>
              <a:t>9</a:t>
            </a:r>
            <a:r>
              <a:rPr lang="zh-CN" altLang="en-US" sz="2000" dirty="0"/>
              <a:t>个基本的算术运算符，如表</a:t>
            </a:r>
            <a:r>
              <a:rPr lang="en-US" altLang="zh-CN" sz="2000" dirty="0"/>
              <a:t>4-2</a:t>
            </a:r>
            <a:r>
              <a:rPr lang="zh-CN" altLang="en-US" sz="2000" dirty="0"/>
              <a:t>所示：</a:t>
            </a:r>
            <a:endParaRPr lang="zh-CN" altLang="en-US" sz="2000" dirty="0"/>
          </a:p>
        </p:txBody>
      </p:sp>
      <p:sp>
        <p:nvSpPr>
          <p:cNvPr id="14" name="文本框 13"/>
          <p:cNvSpPr txBox="1"/>
          <p:nvPr/>
        </p:nvSpPr>
        <p:spPr>
          <a:xfrm>
            <a:off x="5113186" y="2976299"/>
            <a:ext cx="4001431" cy="458459"/>
          </a:xfrm>
          <a:prstGeom prst="rect">
            <a:avLst/>
          </a:prstGeom>
          <a:noFill/>
        </p:spPr>
        <p:txBody>
          <a:bodyPr wrap="square">
            <a:spAutoFit/>
          </a:bodyPr>
          <a:lstStyle/>
          <a:p>
            <a:pPr>
              <a:lnSpc>
                <a:spcPct val="150000"/>
              </a:lnSpc>
            </a:pPr>
            <a:r>
              <a:rPr lang="zh-CN" altLang="en-US" dirty="0"/>
              <a:t>表</a:t>
            </a:r>
            <a:r>
              <a:rPr lang="en-US" altLang="zh-CN" dirty="0"/>
              <a:t>4-2 Python</a:t>
            </a:r>
            <a:r>
              <a:rPr lang="zh-CN" altLang="en-US" dirty="0"/>
              <a:t>运算符参照表</a:t>
            </a:r>
            <a:endParaRPr lang="zh-CN" altLang="en-US" dirty="0"/>
          </a:p>
        </p:txBody>
      </p:sp>
      <p:pic>
        <p:nvPicPr>
          <p:cNvPr id="4" name="图片 3"/>
          <p:cNvPicPr>
            <a:picLocks noChangeAspect="1"/>
          </p:cNvPicPr>
          <p:nvPr/>
        </p:nvPicPr>
        <p:blipFill>
          <a:blip r:embed="rId1"/>
          <a:stretch>
            <a:fillRect/>
          </a:stretch>
        </p:blipFill>
        <p:spPr>
          <a:xfrm>
            <a:off x="3211985" y="3467778"/>
            <a:ext cx="6519862" cy="31498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a:t>
            </a:r>
            <a:r>
              <a:rPr lang="zh-CN" altLang="en-US" sz="5400" b="1" kern="0" dirty="0">
                <a:latin typeface="方正卡通简体" panose="02000000000000000000" pitchFamily="2" charset="-122"/>
                <a:ea typeface="方正卡通简体" panose="02000000000000000000" pitchFamily="2" charset="-122"/>
                <a:cs typeface="+mn-ea"/>
                <a:sym typeface="+mn-lt"/>
              </a:rPr>
              <a:t>基本的算术运算符</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3" name="文本框 12"/>
          <p:cNvSpPr txBox="1"/>
          <p:nvPr/>
        </p:nvSpPr>
        <p:spPr>
          <a:xfrm>
            <a:off x="913469" y="2182724"/>
            <a:ext cx="10806115" cy="1884106"/>
          </a:xfrm>
          <a:prstGeom prst="rect">
            <a:avLst/>
          </a:prstGeom>
          <a:noFill/>
        </p:spPr>
        <p:txBody>
          <a:bodyPr wrap="square">
            <a:spAutoFit/>
          </a:bodyPr>
          <a:lstStyle/>
          <a:p>
            <a:pPr>
              <a:lnSpc>
                <a:spcPct val="150000"/>
              </a:lnSpc>
            </a:pPr>
            <a:r>
              <a:rPr lang="zh-CN" altLang="en-US" sz="2000" dirty="0"/>
              <a:t>以上</a:t>
            </a:r>
            <a:r>
              <a:rPr lang="en-US" altLang="zh-CN" sz="2000" dirty="0"/>
              <a:t>9</a:t>
            </a:r>
            <a:r>
              <a:rPr lang="zh-CN" altLang="en-US" sz="2000" dirty="0"/>
              <a:t>个运算符与数学中的计算相对应，运算结果也符合相应数学计算的要求。需要注意的是，算术运算的结果可能会改变操作数变量的数据类型。比如，整数之间的除法，往往计算结果会是浮点数。 </a:t>
            </a:r>
            <a:r>
              <a:rPr lang="en-US" altLang="zh-CN" sz="2000" dirty="0"/>
              <a:t>Python</a:t>
            </a:r>
            <a:r>
              <a:rPr lang="zh-CN" altLang="en-US" sz="2000" dirty="0"/>
              <a:t>中，数据类型之间的相互运算所得出的结果允许是“更宽”一点的数据类型，基本规则包括：</a:t>
            </a:r>
            <a:endParaRPr lang="zh-CN" altLang="en-US" sz="2000" dirty="0"/>
          </a:p>
        </p:txBody>
      </p:sp>
      <p:sp>
        <p:nvSpPr>
          <p:cNvPr id="7" name="文本框 6"/>
          <p:cNvSpPr txBox="1"/>
          <p:nvPr/>
        </p:nvSpPr>
        <p:spPr>
          <a:xfrm>
            <a:off x="1209992" y="4280370"/>
            <a:ext cx="9610725" cy="1422441"/>
          </a:xfrm>
          <a:prstGeom prst="rect">
            <a:avLst/>
          </a:prstGeom>
          <a:noFill/>
        </p:spPr>
        <p:txBody>
          <a:bodyPr wrap="square">
            <a:spAutoFit/>
          </a:bodyPr>
          <a:lstStyle/>
          <a:p>
            <a:pPr>
              <a:lnSpc>
                <a:spcPct val="150000"/>
              </a:lnSpc>
            </a:pPr>
            <a:r>
              <a:rPr lang="zh-CN" altLang="en-US" sz="2000" dirty="0"/>
              <a:t>（</a:t>
            </a:r>
            <a:r>
              <a:rPr lang="en-US" altLang="zh-CN" sz="2000" dirty="0"/>
              <a:t>1</a:t>
            </a:r>
            <a:r>
              <a:rPr lang="zh-CN" altLang="en-US" sz="2000" dirty="0"/>
              <a:t>）整数之间运算，如果数学意义上的结果是整数，则最终结果是整数；</a:t>
            </a:r>
            <a:endParaRPr lang="zh-CN" altLang="en-US" sz="2000" dirty="0"/>
          </a:p>
          <a:p>
            <a:pPr>
              <a:lnSpc>
                <a:spcPct val="150000"/>
              </a:lnSpc>
            </a:pPr>
            <a:r>
              <a:rPr lang="zh-CN" altLang="en-US" sz="2000" dirty="0"/>
              <a:t>（</a:t>
            </a:r>
            <a:r>
              <a:rPr lang="en-US" altLang="zh-CN" sz="2000" dirty="0"/>
              <a:t>2</a:t>
            </a:r>
            <a:r>
              <a:rPr lang="zh-CN" altLang="en-US" sz="2000" dirty="0"/>
              <a:t>）整数之间运算，如果数学意义上的结果是小数，则最终结果是浮点数；</a:t>
            </a:r>
            <a:endParaRPr lang="zh-CN" altLang="en-US" sz="2000" dirty="0"/>
          </a:p>
          <a:p>
            <a:pPr>
              <a:lnSpc>
                <a:spcPct val="150000"/>
              </a:lnSpc>
            </a:pPr>
            <a:r>
              <a:rPr lang="zh-CN" altLang="en-US" sz="2000" dirty="0"/>
              <a:t>（</a:t>
            </a:r>
            <a:r>
              <a:rPr lang="en-US" altLang="zh-CN" sz="2000" dirty="0"/>
              <a:t>3</a:t>
            </a:r>
            <a:r>
              <a:rPr lang="zh-CN" altLang="en-US" sz="2000" dirty="0"/>
              <a:t>）整数与浮点数的混合运算，最终输出的结果是浮点数</a:t>
            </a:r>
            <a:endParaRPr lang="zh-CN" altLang="en-US" sz="2000" dirty="0"/>
          </a:p>
        </p:txBody>
      </p:sp>
      <p:pic>
        <p:nvPicPr>
          <p:cNvPr id="3" name="图片 2"/>
          <p:cNvPicPr>
            <a:picLocks noChangeAspect="1"/>
          </p:cNvPicPr>
          <p:nvPr/>
        </p:nvPicPr>
        <p:blipFill>
          <a:blip r:embed="rId1"/>
          <a:stretch>
            <a:fillRect/>
          </a:stretch>
        </p:blipFill>
        <p:spPr>
          <a:xfrm>
            <a:off x="9940467" y="4460527"/>
            <a:ext cx="1780186" cy="21520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a:t>
            </a:r>
            <a:r>
              <a:rPr lang="zh-CN" altLang="en-US" sz="5400" b="1" kern="0" dirty="0">
                <a:latin typeface="方正卡通简体" panose="02000000000000000000" pitchFamily="2" charset="-122"/>
                <a:ea typeface="方正卡通简体" panose="02000000000000000000" pitchFamily="2" charset="-122"/>
                <a:cs typeface="+mn-ea"/>
                <a:sym typeface="+mn-lt"/>
              </a:rPr>
              <a:t>基本的算术运算符</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3" name="文本框 12"/>
          <p:cNvSpPr txBox="1"/>
          <p:nvPr/>
        </p:nvSpPr>
        <p:spPr>
          <a:xfrm>
            <a:off x="913469" y="2017785"/>
            <a:ext cx="6716056" cy="458459"/>
          </a:xfrm>
          <a:prstGeom prst="rect">
            <a:avLst/>
          </a:prstGeom>
          <a:noFill/>
        </p:spPr>
        <p:txBody>
          <a:bodyPr wrap="square">
            <a:spAutoFit/>
          </a:bodyPr>
          <a:lstStyle/>
          <a:p>
            <a:pPr>
              <a:lnSpc>
                <a:spcPct val="150000"/>
              </a:lnSpc>
            </a:pPr>
            <a:r>
              <a:rPr lang="zh-CN" altLang="en-US" dirty="0"/>
              <a:t>以下示例演示了上表中所有</a:t>
            </a:r>
            <a:r>
              <a:rPr lang="en-US" altLang="zh-CN" dirty="0"/>
              <a:t>Python</a:t>
            </a:r>
            <a:r>
              <a:rPr lang="zh-CN" altLang="en-US" dirty="0"/>
              <a:t>算术运算符的运算操作情况：</a:t>
            </a:r>
            <a:endParaRPr lang="zh-CN" altLang="en-US" dirty="0"/>
          </a:p>
        </p:txBody>
      </p:sp>
      <p:pic>
        <p:nvPicPr>
          <p:cNvPr id="3" name="图片 2"/>
          <p:cNvPicPr>
            <a:picLocks noChangeAspect="1"/>
          </p:cNvPicPr>
          <p:nvPr/>
        </p:nvPicPr>
        <p:blipFill>
          <a:blip r:embed="rId1"/>
          <a:stretch>
            <a:fillRect/>
          </a:stretch>
        </p:blipFill>
        <p:spPr>
          <a:xfrm>
            <a:off x="9587407" y="4486562"/>
            <a:ext cx="1780186" cy="2152075"/>
          </a:xfrm>
          <a:prstGeom prst="rect">
            <a:avLst/>
          </a:prstGeom>
        </p:spPr>
      </p:pic>
      <p:pic>
        <p:nvPicPr>
          <p:cNvPr id="4" name="图片 3"/>
          <p:cNvPicPr>
            <a:picLocks noChangeAspect="1"/>
          </p:cNvPicPr>
          <p:nvPr/>
        </p:nvPicPr>
        <p:blipFill>
          <a:blip r:embed="rId2"/>
          <a:stretch>
            <a:fillRect/>
          </a:stretch>
        </p:blipFill>
        <p:spPr>
          <a:xfrm>
            <a:off x="5496643" y="2598003"/>
            <a:ext cx="2328861" cy="3400137"/>
          </a:xfrm>
          <a:prstGeom prst="rect">
            <a:avLst/>
          </a:prstGeom>
        </p:spPr>
      </p:pic>
      <p:pic>
        <p:nvPicPr>
          <p:cNvPr id="6" name="图片 5"/>
          <p:cNvPicPr>
            <a:picLocks noChangeAspect="1"/>
          </p:cNvPicPr>
          <p:nvPr/>
        </p:nvPicPr>
        <p:blipFill>
          <a:blip r:embed="rId3"/>
          <a:stretch>
            <a:fillRect/>
          </a:stretch>
        </p:blipFill>
        <p:spPr>
          <a:xfrm>
            <a:off x="5496643" y="5998141"/>
            <a:ext cx="2328861" cy="67737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a:t>
            </a:r>
            <a:r>
              <a:rPr lang="zh-CN" altLang="en-US" sz="5400" b="1" kern="0" dirty="0">
                <a:latin typeface="方正卡通简体" panose="02000000000000000000" pitchFamily="2" charset="-122"/>
                <a:ea typeface="方正卡通简体" panose="02000000000000000000" pitchFamily="2" charset="-122"/>
                <a:cs typeface="+mn-ea"/>
                <a:sym typeface="+mn-lt"/>
              </a:rPr>
              <a:t>基本的算术运算符</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3" name="文本框 12"/>
          <p:cNvSpPr txBox="1"/>
          <p:nvPr/>
        </p:nvSpPr>
        <p:spPr>
          <a:xfrm>
            <a:off x="913469" y="2017785"/>
            <a:ext cx="6716056" cy="499111"/>
          </a:xfrm>
          <a:prstGeom prst="rect">
            <a:avLst/>
          </a:prstGeom>
          <a:noFill/>
        </p:spPr>
        <p:txBody>
          <a:bodyPr wrap="square">
            <a:spAutoFit/>
          </a:bodyPr>
          <a:lstStyle/>
          <a:p>
            <a:pPr>
              <a:lnSpc>
                <a:spcPct val="150000"/>
              </a:lnSpc>
            </a:pPr>
            <a:r>
              <a:rPr lang="zh-CN" altLang="en-US" sz="2000" dirty="0"/>
              <a:t>以上程序执行后的输出结果如下：</a:t>
            </a:r>
            <a:endParaRPr lang="zh-CN" altLang="en-US" sz="2000" dirty="0"/>
          </a:p>
        </p:txBody>
      </p:sp>
      <p:pic>
        <p:nvPicPr>
          <p:cNvPr id="3" name="图片 2"/>
          <p:cNvPicPr>
            <a:picLocks noChangeAspect="1"/>
          </p:cNvPicPr>
          <p:nvPr/>
        </p:nvPicPr>
        <p:blipFill>
          <a:blip r:embed="rId1"/>
          <a:stretch>
            <a:fillRect/>
          </a:stretch>
        </p:blipFill>
        <p:spPr>
          <a:xfrm>
            <a:off x="9587407" y="4486562"/>
            <a:ext cx="1780186" cy="2152075"/>
          </a:xfrm>
          <a:prstGeom prst="rect">
            <a:avLst/>
          </a:prstGeom>
        </p:spPr>
      </p:pic>
      <p:pic>
        <p:nvPicPr>
          <p:cNvPr id="5" name="图片 4"/>
          <p:cNvPicPr>
            <a:picLocks noChangeAspect="1"/>
          </p:cNvPicPr>
          <p:nvPr/>
        </p:nvPicPr>
        <p:blipFill>
          <a:blip r:embed="rId2"/>
          <a:stretch>
            <a:fillRect/>
          </a:stretch>
        </p:blipFill>
        <p:spPr>
          <a:xfrm>
            <a:off x="4504859" y="2838450"/>
            <a:ext cx="2724150" cy="34671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 Python </a:t>
            </a:r>
            <a:r>
              <a:rPr lang="zh-CN" altLang="en-US" sz="5400" b="1" kern="0" dirty="0">
                <a:latin typeface="方正卡通简体" panose="02000000000000000000" pitchFamily="2" charset="-122"/>
                <a:ea typeface="方正卡通简体" panose="02000000000000000000" pitchFamily="2" charset="-122"/>
                <a:cs typeface="+mn-ea"/>
                <a:sym typeface="+mn-lt"/>
              </a:rPr>
              <a:t>注释</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177290" y="2551430"/>
            <a:ext cx="10189845" cy="1476375"/>
          </a:xfrm>
          <a:prstGeom prst="rect">
            <a:avLst/>
          </a:prstGeom>
          <a:noFill/>
        </p:spPr>
        <p:txBody>
          <a:bodyPr wrap="square">
            <a:spAutoFit/>
          </a:bodyPr>
          <a:lstStyle/>
          <a:p>
            <a:pPr>
              <a:lnSpc>
                <a:spcPct val="150000"/>
              </a:lnSpc>
            </a:pPr>
            <a:r>
              <a:rPr lang="zh-CN" altLang="en-US" sz="2000" dirty="0"/>
              <a:t>注释是编程时在代码中加入的备注信息，可以是续行、单独一行或多行文本，用来对变量、数据结构、语句、函数或计算方法等进行说明，提升代码的可读性。注释是辅助性文本，只是为了提高程序的可读性，不会被计算机编译或解释执行。</a:t>
            </a:r>
            <a:endParaRPr lang="zh-CN" altLang="en-US" sz="2000" dirty="0"/>
          </a:p>
        </p:txBody>
      </p:sp>
      <p:sp>
        <p:nvSpPr>
          <p:cNvPr id="13" name="文本框 12"/>
          <p:cNvSpPr txBox="1"/>
          <p:nvPr/>
        </p:nvSpPr>
        <p:spPr>
          <a:xfrm>
            <a:off x="2353945" y="4486275"/>
            <a:ext cx="6684645" cy="553085"/>
          </a:xfrm>
          <a:prstGeom prst="rect">
            <a:avLst/>
          </a:prstGeom>
          <a:noFill/>
        </p:spPr>
        <p:txBody>
          <a:bodyPr wrap="square">
            <a:spAutoFit/>
          </a:bodyPr>
          <a:lstStyle/>
          <a:p>
            <a:pPr>
              <a:lnSpc>
                <a:spcPct val="150000"/>
              </a:lnSpc>
            </a:pPr>
            <a:r>
              <a:rPr lang="en-US" altLang="zh-CN" sz="2000" dirty="0"/>
              <a:t>python</a:t>
            </a:r>
            <a:r>
              <a:rPr lang="zh-CN" altLang="en-US" sz="2000" dirty="0"/>
              <a:t>语言有两种注释方法：</a:t>
            </a:r>
            <a:r>
              <a:rPr lang="zh-CN" altLang="en-US" sz="2000" dirty="0">
                <a:solidFill>
                  <a:srgbClr val="FF0000"/>
                </a:solidFill>
              </a:rPr>
              <a:t>单行注释和多行注释</a:t>
            </a:r>
            <a:endParaRPr lang="zh-CN" altLang="en-US" sz="2000" dirty="0">
              <a:solidFill>
                <a:srgbClr val="FF0000"/>
              </a:solidFill>
            </a:endParaRPr>
          </a:p>
        </p:txBody>
      </p:sp>
      <p:pic>
        <p:nvPicPr>
          <p:cNvPr id="6" name="图片 5"/>
          <p:cNvPicPr>
            <a:picLocks noChangeAspect="1"/>
          </p:cNvPicPr>
          <p:nvPr/>
        </p:nvPicPr>
        <p:blipFill>
          <a:blip r:embed="rId1"/>
          <a:stretch>
            <a:fillRect/>
          </a:stretch>
        </p:blipFill>
        <p:spPr>
          <a:xfrm>
            <a:off x="9587407" y="4486562"/>
            <a:ext cx="1780186" cy="21520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 Python </a:t>
            </a:r>
            <a:r>
              <a:rPr lang="zh-CN" altLang="en-US" sz="5400" b="1" kern="0" dirty="0">
                <a:latin typeface="方正卡通简体" panose="02000000000000000000" pitchFamily="2" charset="-122"/>
                <a:ea typeface="方正卡通简体" panose="02000000000000000000" pitchFamily="2" charset="-122"/>
                <a:cs typeface="+mn-ea"/>
                <a:sym typeface="+mn-lt"/>
              </a:rPr>
              <a:t>注释</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770594" y="2017852"/>
            <a:ext cx="3420406" cy="539763"/>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1</a:t>
            </a:r>
            <a:r>
              <a:rPr lang="zh-CN" altLang="en-US" sz="2200" dirty="0">
                <a:solidFill>
                  <a:srgbClr val="FF0000"/>
                </a:solidFill>
              </a:rPr>
              <a:t>）单行注释</a:t>
            </a:r>
            <a:endParaRPr lang="zh-CN" altLang="en-US" sz="2200" dirty="0">
              <a:solidFill>
                <a:srgbClr val="FF0000"/>
              </a:solidFill>
            </a:endParaRPr>
          </a:p>
        </p:txBody>
      </p:sp>
      <p:sp>
        <p:nvSpPr>
          <p:cNvPr id="13" name="文本框 12"/>
          <p:cNvSpPr txBox="1"/>
          <p:nvPr/>
        </p:nvSpPr>
        <p:spPr>
          <a:xfrm>
            <a:off x="1047115" y="2692400"/>
            <a:ext cx="4968240" cy="553085"/>
          </a:xfrm>
          <a:prstGeom prst="rect">
            <a:avLst/>
          </a:prstGeom>
          <a:noFill/>
        </p:spPr>
        <p:txBody>
          <a:bodyPr wrap="square">
            <a:spAutoFit/>
          </a:bodyPr>
          <a:lstStyle/>
          <a:p>
            <a:pPr>
              <a:lnSpc>
                <a:spcPct val="150000"/>
              </a:lnSpc>
            </a:pPr>
            <a:r>
              <a:rPr lang="en-US" altLang="zh-CN" sz="2000" dirty="0"/>
              <a:t>python</a:t>
            </a:r>
            <a:r>
              <a:rPr lang="zh-CN" altLang="en-US" sz="2000" dirty="0"/>
              <a:t>中，单行注释采用 </a:t>
            </a:r>
            <a:r>
              <a:rPr lang="en-US" altLang="zh-CN" sz="2000" dirty="0"/>
              <a:t># </a:t>
            </a:r>
            <a:r>
              <a:rPr lang="zh-CN" altLang="en-US" sz="2000" dirty="0"/>
              <a:t>开头。例如：</a:t>
            </a:r>
            <a:endParaRPr lang="zh-CN" altLang="en-US" sz="2000" dirty="0">
              <a:solidFill>
                <a:srgbClr val="FF0000"/>
              </a:solidFill>
            </a:endParaRPr>
          </a:p>
        </p:txBody>
      </p:sp>
      <p:sp>
        <p:nvSpPr>
          <p:cNvPr id="7" name="文本框 6"/>
          <p:cNvSpPr txBox="1"/>
          <p:nvPr/>
        </p:nvSpPr>
        <p:spPr>
          <a:xfrm>
            <a:off x="1510665" y="4802505"/>
            <a:ext cx="9571990" cy="1014730"/>
          </a:xfrm>
          <a:prstGeom prst="rect">
            <a:avLst/>
          </a:prstGeom>
          <a:noFill/>
        </p:spPr>
        <p:txBody>
          <a:bodyPr wrap="square">
            <a:spAutoFit/>
          </a:bodyPr>
          <a:lstStyle/>
          <a:p>
            <a:pPr>
              <a:lnSpc>
                <a:spcPct val="150000"/>
              </a:lnSpc>
            </a:pPr>
            <a:r>
              <a:rPr lang="zh-CN" altLang="en-US" sz="2000" dirty="0"/>
              <a:t>以上代码段中，体现出单行注释可以独占一行，也可以放在某语句或表达式的行末。连续的独行单行注释起到了多行注释的效果</a:t>
            </a:r>
            <a:endParaRPr lang="zh-CN" altLang="en-US" sz="2000" dirty="0"/>
          </a:p>
        </p:txBody>
      </p:sp>
      <p:pic>
        <p:nvPicPr>
          <p:cNvPr id="4" name="图片 3"/>
          <p:cNvPicPr>
            <a:picLocks noChangeAspect="1"/>
          </p:cNvPicPr>
          <p:nvPr/>
        </p:nvPicPr>
        <p:blipFill>
          <a:blip r:embed="rId1"/>
          <a:stretch>
            <a:fillRect/>
          </a:stretch>
        </p:blipFill>
        <p:spPr>
          <a:xfrm>
            <a:off x="2249537" y="3420110"/>
            <a:ext cx="8092976" cy="11261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 Python </a:t>
            </a:r>
            <a:r>
              <a:rPr lang="zh-CN" altLang="en-US" sz="5400" b="1" kern="0" dirty="0">
                <a:latin typeface="方正卡通简体" panose="02000000000000000000" pitchFamily="2" charset="-122"/>
                <a:ea typeface="方正卡通简体" panose="02000000000000000000" pitchFamily="2" charset="-122"/>
                <a:cs typeface="+mn-ea"/>
                <a:sym typeface="+mn-lt"/>
              </a:rPr>
              <a:t>注释</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770594" y="2017852"/>
            <a:ext cx="3420406" cy="539763"/>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2</a:t>
            </a:r>
            <a:r>
              <a:rPr lang="zh-CN" altLang="en-US" sz="2200" dirty="0">
                <a:solidFill>
                  <a:srgbClr val="FF0000"/>
                </a:solidFill>
              </a:rPr>
              <a:t>）多行注释</a:t>
            </a:r>
            <a:endParaRPr lang="zh-CN" altLang="en-US" sz="2200" dirty="0">
              <a:solidFill>
                <a:srgbClr val="FF0000"/>
              </a:solidFill>
            </a:endParaRPr>
          </a:p>
        </p:txBody>
      </p:sp>
      <p:sp>
        <p:nvSpPr>
          <p:cNvPr id="13" name="文本框 12"/>
          <p:cNvSpPr txBox="1"/>
          <p:nvPr/>
        </p:nvSpPr>
        <p:spPr>
          <a:xfrm>
            <a:off x="1508125" y="2763520"/>
            <a:ext cx="9859010" cy="1014730"/>
          </a:xfrm>
          <a:prstGeom prst="rect">
            <a:avLst/>
          </a:prstGeom>
          <a:noFill/>
        </p:spPr>
        <p:txBody>
          <a:bodyPr wrap="square">
            <a:spAutoFit/>
          </a:bodyPr>
          <a:lstStyle/>
          <a:p>
            <a:pPr>
              <a:lnSpc>
                <a:spcPct val="150000"/>
              </a:lnSpc>
            </a:pPr>
            <a:r>
              <a:rPr lang="en-US" altLang="zh-CN" sz="2000" dirty="0"/>
              <a:t>python</a:t>
            </a:r>
            <a:r>
              <a:rPr lang="zh-CN" altLang="en-US" sz="2000" dirty="0"/>
              <a:t>中，多行注释使用三个单引号</a:t>
            </a:r>
            <a:r>
              <a:rPr lang="en-US" altLang="zh-CN" sz="2000" dirty="0"/>
              <a:t>(''')</a:t>
            </a:r>
            <a:r>
              <a:rPr lang="zh-CN" altLang="en-US" sz="2000" dirty="0"/>
              <a:t>或三个双引号</a:t>
            </a:r>
            <a:r>
              <a:rPr lang="en-US" altLang="zh-CN" sz="2000" dirty="0"/>
              <a:t>(""")</a:t>
            </a:r>
            <a:r>
              <a:rPr lang="zh-CN" altLang="en-US" sz="2000" dirty="0"/>
              <a:t>开头和结尾。例如，可以使用三个单引号进行注释：</a:t>
            </a:r>
            <a:endParaRPr lang="zh-CN" altLang="en-US" sz="2000" dirty="0">
              <a:solidFill>
                <a:srgbClr val="FF0000"/>
              </a:solidFill>
            </a:endParaRPr>
          </a:p>
        </p:txBody>
      </p:sp>
      <p:sp>
        <p:nvSpPr>
          <p:cNvPr id="7" name="文本框 6"/>
          <p:cNvSpPr txBox="1"/>
          <p:nvPr/>
        </p:nvSpPr>
        <p:spPr>
          <a:xfrm>
            <a:off x="1507829" y="4087267"/>
            <a:ext cx="5944531" cy="553085"/>
          </a:xfrm>
          <a:prstGeom prst="rect">
            <a:avLst/>
          </a:prstGeom>
          <a:noFill/>
        </p:spPr>
        <p:txBody>
          <a:bodyPr wrap="square">
            <a:spAutoFit/>
          </a:bodyPr>
          <a:lstStyle/>
          <a:p>
            <a:pPr>
              <a:lnSpc>
                <a:spcPct val="150000"/>
              </a:lnSpc>
            </a:pPr>
            <a:r>
              <a:rPr lang="zh-CN" altLang="en-US" sz="2000" dirty="0"/>
              <a:t>这是多行注释，使用连续三个单引号开头：</a:t>
            </a:r>
            <a:endParaRPr lang="zh-CN" altLang="en-US" sz="2000" dirty="0"/>
          </a:p>
        </p:txBody>
      </p:sp>
      <p:pic>
        <p:nvPicPr>
          <p:cNvPr id="3" name="图片 2"/>
          <p:cNvPicPr>
            <a:picLocks noChangeAspect="1"/>
          </p:cNvPicPr>
          <p:nvPr/>
        </p:nvPicPr>
        <p:blipFill>
          <a:blip r:embed="rId1"/>
          <a:stretch>
            <a:fillRect/>
          </a:stretch>
        </p:blipFill>
        <p:spPr>
          <a:xfrm>
            <a:off x="4581458" y="3335407"/>
            <a:ext cx="2276475" cy="514350"/>
          </a:xfrm>
          <a:prstGeom prst="rect">
            <a:avLst/>
          </a:prstGeom>
        </p:spPr>
      </p:pic>
      <p:pic>
        <p:nvPicPr>
          <p:cNvPr id="6" name="图片 5"/>
          <p:cNvPicPr>
            <a:picLocks noChangeAspect="1"/>
          </p:cNvPicPr>
          <p:nvPr/>
        </p:nvPicPr>
        <p:blipFill>
          <a:blip r:embed="rId2"/>
          <a:stretch>
            <a:fillRect/>
          </a:stretch>
        </p:blipFill>
        <p:spPr>
          <a:xfrm>
            <a:off x="3049587" y="4823201"/>
            <a:ext cx="5915025" cy="14573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22420" y="3278505"/>
            <a:ext cx="7078345" cy="615315"/>
          </a:xfrm>
          <a:prstGeom prst="rect">
            <a:avLst/>
          </a:prstGeom>
        </p:spPr>
        <p:txBody>
          <a:bodyPr wrap="square" lIns="0" tIns="0" rIns="0" bIns="0">
            <a:spAutoFit/>
            <a:scene3d>
              <a:camera prst="orthographicFront"/>
              <a:lightRig rig="soft" dir="t">
                <a:rot lat="0" lon="0" rev="15600000"/>
              </a:lightRig>
            </a:scene3d>
            <a:sp3d extrusionH="57150" prstMaterial="softEdge">
              <a:bevelT w="25400" h="38100"/>
            </a:sp3d>
          </a:bodyPr>
          <a:lstStyle/>
          <a:p>
            <a:r>
              <a:rPr lang="en-US" altLang="zh-CN" sz="4000" b="1" dirty="0">
                <a:latin typeface="方正有猫在_GBK" panose="02000000000000000000" pitchFamily="2" charset="-122"/>
                <a:ea typeface="方正有猫在_GBK" panose="02000000000000000000" pitchFamily="2" charset="-122"/>
                <a:cs typeface="+mn-ea"/>
                <a:sym typeface="+mn-lt"/>
              </a:rPr>
              <a:t>Python</a:t>
            </a:r>
            <a:r>
              <a:rPr lang="zh-CN" altLang="en-US" sz="4000" b="1" dirty="0">
                <a:latin typeface="方正有猫在_GBK" panose="02000000000000000000" pitchFamily="2" charset="-122"/>
                <a:ea typeface="方正有猫在_GBK" panose="02000000000000000000" pitchFamily="2" charset="-122"/>
                <a:cs typeface="+mn-ea"/>
                <a:sym typeface="+mn-lt"/>
              </a:rPr>
              <a:t>编程如何管理数据呢？</a:t>
            </a:r>
            <a:endParaRPr kumimoji="0" lang="zh-CN" altLang="en-US" sz="4000" b="1" i="0" u="none" strike="noStrike" kern="0" cap="none" spc="0" normalizeH="0" baseline="0" noProof="0" dirty="0">
              <a:solidFill>
                <a:schemeClr val="tx1"/>
              </a:solidFill>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a:blip r:embed="rId1"/>
          <a:stretch>
            <a:fillRect/>
          </a:stretch>
        </p:blipFill>
        <p:spPr>
          <a:xfrm>
            <a:off x="1534201" y="1938430"/>
            <a:ext cx="2143066" cy="29811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 Python </a:t>
            </a:r>
            <a:r>
              <a:rPr lang="zh-CN" altLang="en-US" sz="5400" b="1" kern="0" dirty="0">
                <a:latin typeface="方正卡通简体" panose="02000000000000000000" pitchFamily="2" charset="-122"/>
                <a:ea typeface="方正卡通简体" panose="02000000000000000000" pitchFamily="2" charset="-122"/>
                <a:cs typeface="+mn-ea"/>
                <a:sym typeface="+mn-lt"/>
              </a:rPr>
              <a:t>注释</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674074" y="1949589"/>
            <a:ext cx="3420406" cy="539763"/>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2</a:t>
            </a:r>
            <a:r>
              <a:rPr lang="zh-CN" altLang="en-US" sz="2200" dirty="0">
                <a:solidFill>
                  <a:srgbClr val="FF0000"/>
                </a:solidFill>
              </a:rPr>
              <a:t>）多行注释</a:t>
            </a:r>
            <a:endParaRPr lang="zh-CN" altLang="en-US" sz="2200" dirty="0">
              <a:solidFill>
                <a:srgbClr val="FF0000"/>
              </a:solidFill>
            </a:endParaRPr>
          </a:p>
        </p:txBody>
      </p:sp>
      <p:sp>
        <p:nvSpPr>
          <p:cNvPr id="13" name="文本框 12"/>
          <p:cNvSpPr txBox="1"/>
          <p:nvPr/>
        </p:nvSpPr>
        <p:spPr>
          <a:xfrm>
            <a:off x="1077595" y="2794635"/>
            <a:ext cx="5776595" cy="553085"/>
          </a:xfrm>
          <a:prstGeom prst="rect">
            <a:avLst/>
          </a:prstGeom>
          <a:noFill/>
        </p:spPr>
        <p:txBody>
          <a:bodyPr wrap="square">
            <a:spAutoFit/>
          </a:bodyPr>
          <a:lstStyle/>
          <a:p>
            <a:pPr>
              <a:lnSpc>
                <a:spcPct val="150000"/>
              </a:lnSpc>
            </a:pPr>
            <a:r>
              <a:rPr lang="zh-CN" altLang="en-US" sz="2000" dirty="0"/>
              <a:t>也可以使用三个双引号进行注释：</a:t>
            </a:r>
            <a:endParaRPr lang="zh-CN" altLang="en-US" sz="2000" dirty="0">
              <a:solidFill>
                <a:srgbClr val="FF0000"/>
              </a:solidFill>
            </a:endParaRPr>
          </a:p>
        </p:txBody>
      </p:sp>
      <p:sp>
        <p:nvSpPr>
          <p:cNvPr id="7" name="文本框 6"/>
          <p:cNvSpPr txBox="1"/>
          <p:nvPr/>
        </p:nvSpPr>
        <p:spPr>
          <a:xfrm>
            <a:off x="913765" y="4647565"/>
            <a:ext cx="10666730" cy="1014730"/>
          </a:xfrm>
          <a:prstGeom prst="rect">
            <a:avLst/>
          </a:prstGeom>
          <a:noFill/>
        </p:spPr>
        <p:txBody>
          <a:bodyPr wrap="square">
            <a:spAutoFit/>
          </a:bodyPr>
          <a:lstStyle/>
          <a:p>
            <a:pPr>
              <a:lnSpc>
                <a:spcPct val="150000"/>
              </a:lnSpc>
            </a:pPr>
            <a:r>
              <a:rPr lang="zh-CN" altLang="en-US" sz="2000" dirty="0"/>
              <a:t>为了程序阅读具有连贯性，程序中的注释一般采用单行注释，标记在关键代码同行。对于一段关键代码，可以在这段代码前采用一个多行注释给出代码的设计原理等说明信息</a:t>
            </a:r>
            <a:endParaRPr lang="zh-CN" altLang="en-US" sz="2000" dirty="0"/>
          </a:p>
        </p:txBody>
      </p:sp>
      <p:pic>
        <p:nvPicPr>
          <p:cNvPr id="4" name="图片 3"/>
          <p:cNvPicPr>
            <a:picLocks noChangeAspect="1"/>
          </p:cNvPicPr>
          <p:nvPr/>
        </p:nvPicPr>
        <p:blipFill>
          <a:blip r:embed="rId1"/>
          <a:stretch>
            <a:fillRect/>
          </a:stretch>
        </p:blipFill>
        <p:spPr>
          <a:xfrm>
            <a:off x="5136203" y="2614073"/>
            <a:ext cx="3677273" cy="16287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 Python </a:t>
            </a:r>
            <a:r>
              <a:rPr lang="zh-CN" altLang="en-US" sz="5400" b="1" kern="0" dirty="0">
                <a:latin typeface="方正卡通简体" panose="02000000000000000000" pitchFamily="2" charset="-122"/>
                <a:ea typeface="方正卡通简体" panose="02000000000000000000" pitchFamily="2" charset="-122"/>
                <a:cs typeface="+mn-ea"/>
                <a:sym typeface="+mn-lt"/>
              </a:rPr>
              <a:t>注释</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107144" y="2066720"/>
            <a:ext cx="3420406" cy="539763"/>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3</a:t>
            </a:r>
            <a:r>
              <a:rPr lang="zh-CN" altLang="en-US" sz="2200" dirty="0">
                <a:solidFill>
                  <a:srgbClr val="FF0000"/>
                </a:solidFill>
              </a:rPr>
              <a:t>）程序的总体注释</a:t>
            </a:r>
            <a:endParaRPr lang="zh-CN" altLang="en-US" sz="2200" dirty="0">
              <a:solidFill>
                <a:srgbClr val="FF0000"/>
              </a:solidFill>
            </a:endParaRPr>
          </a:p>
        </p:txBody>
      </p:sp>
      <p:sp>
        <p:nvSpPr>
          <p:cNvPr id="13" name="文本框 12"/>
          <p:cNvSpPr txBox="1"/>
          <p:nvPr/>
        </p:nvSpPr>
        <p:spPr>
          <a:xfrm>
            <a:off x="874395" y="2921635"/>
            <a:ext cx="10443845" cy="1014730"/>
          </a:xfrm>
          <a:prstGeom prst="rect">
            <a:avLst/>
          </a:prstGeom>
          <a:noFill/>
        </p:spPr>
        <p:txBody>
          <a:bodyPr wrap="square">
            <a:spAutoFit/>
          </a:bodyPr>
          <a:lstStyle/>
          <a:p>
            <a:pPr>
              <a:lnSpc>
                <a:spcPct val="150000"/>
              </a:lnSpc>
            </a:pPr>
            <a:r>
              <a:rPr lang="zh-CN" altLang="en-US" sz="2000" dirty="0"/>
              <a:t>规范的程序文件的首行一般都会有一段注释，标记该程序的开发者、修改日期、版本、功能、版权声明等信息。例如：</a:t>
            </a:r>
            <a:endParaRPr lang="zh-CN" altLang="en-US" sz="2000" dirty="0">
              <a:solidFill>
                <a:srgbClr val="FF0000"/>
              </a:solidFill>
            </a:endParaRPr>
          </a:p>
        </p:txBody>
      </p:sp>
      <p:pic>
        <p:nvPicPr>
          <p:cNvPr id="3" name="图片 2"/>
          <p:cNvPicPr>
            <a:picLocks noChangeAspect="1"/>
          </p:cNvPicPr>
          <p:nvPr/>
        </p:nvPicPr>
        <p:blipFill>
          <a:blip r:embed="rId1"/>
          <a:stretch>
            <a:fillRect/>
          </a:stretch>
        </p:blipFill>
        <p:spPr>
          <a:xfrm>
            <a:off x="4367699" y="3936406"/>
            <a:ext cx="2857500" cy="1428750"/>
          </a:xfrm>
          <a:prstGeom prst="rect">
            <a:avLst/>
          </a:prstGeom>
        </p:spPr>
      </p:pic>
      <p:pic>
        <p:nvPicPr>
          <p:cNvPr id="5" name="图片 4"/>
          <p:cNvPicPr>
            <a:picLocks noChangeAspect="1"/>
          </p:cNvPicPr>
          <p:nvPr/>
        </p:nvPicPr>
        <p:blipFill>
          <a:blip r:embed="rId2"/>
          <a:stretch>
            <a:fillRect/>
          </a:stretch>
        </p:blipFill>
        <p:spPr>
          <a:xfrm>
            <a:off x="9549307" y="4468188"/>
            <a:ext cx="1780186" cy="21520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1.5 Python </a:t>
            </a:r>
            <a:r>
              <a:rPr lang="zh-CN" altLang="en-US" sz="5400" b="1" kern="0" dirty="0">
                <a:latin typeface="方正卡通简体" panose="02000000000000000000" pitchFamily="2" charset="-122"/>
                <a:ea typeface="方正卡通简体" panose="02000000000000000000" pitchFamily="2" charset="-122"/>
                <a:cs typeface="+mn-ea"/>
                <a:sym typeface="+mn-lt"/>
              </a:rPr>
              <a:t>注释</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972524" y="2302097"/>
            <a:ext cx="5268256" cy="539763"/>
          </a:xfrm>
          <a:prstGeom prst="rect">
            <a:avLst/>
          </a:prstGeom>
          <a:noFill/>
        </p:spPr>
        <p:txBody>
          <a:bodyPr wrap="square">
            <a:spAutoFit/>
          </a:bodyPr>
          <a:lstStyle/>
          <a:p>
            <a:pPr>
              <a:lnSpc>
                <a:spcPct val="150000"/>
              </a:lnSpc>
            </a:pPr>
            <a:r>
              <a:rPr lang="zh-CN" altLang="en-US" sz="2200" dirty="0"/>
              <a:t>编程练习</a:t>
            </a:r>
            <a:r>
              <a:rPr lang="zh-CN" altLang="en-US" sz="2200" dirty="0">
                <a:solidFill>
                  <a:srgbClr val="FF0000"/>
                </a:solidFill>
              </a:rPr>
              <a:t>：给</a:t>
            </a:r>
            <a:r>
              <a:rPr lang="en-US" altLang="zh-CN" sz="2200" dirty="0">
                <a:solidFill>
                  <a:srgbClr val="FF0000"/>
                </a:solidFill>
              </a:rPr>
              <a:t>Python</a:t>
            </a:r>
            <a:r>
              <a:rPr lang="zh-CN" altLang="en-US" sz="2200" dirty="0">
                <a:solidFill>
                  <a:srgbClr val="FF0000"/>
                </a:solidFill>
              </a:rPr>
              <a:t>程序添加注释</a:t>
            </a:r>
            <a:endParaRPr lang="zh-CN" altLang="en-US" sz="2200" dirty="0">
              <a:solidFill>
                <a:srgbClr val="FF0000"/>
              </a:solidFill>
            </a:endParaRPr>
          </a:p>
        </p:txBody>
      </p:sp>
      <p:sp>
        <p:nvSpPr>
          <p:cNvPr id="13" name="文本框 12"/>
          <p:cNvSpPr txBox="1"/>
          <p:nvPr/>
        </p:nvSpPr>
        <p:spPr>
          <a:xfrm>
            <a:off x="3246120" y="3152775"/>
            <a:ext cx="1691005" cy="553085"/>
          </a:xfrm>
          <a:prstGeom prst="rect">
            <a:avLst/>
          </a:prstGeom>
          <a:noFill/>
        </p:spPr>
        <p:txBody>
          <a:bodyPr wrap="square">
            <a:spAutoFit/>
          </a:bodyPr>
          <a:lstStyle/>
          <a:p>
            <a:pPr>
              <a:lnSpc>
                <a:spcPct val="150000"/>
              </a:lnSpc>
            </a:pPr>
            <a:r>
              <a:rPr lang="zh-CN" altLang="en-US" sz="2000" dirty="0"/>
              <a:t>代码示例</a:t>
            </a:r>
            <a:endParaRPr lang="zh-CN" altLang="en-US" sz="2000" dirty="0">
              <a:solidFill>
                <a:srgbClr val="FF0000"/>
              </a:solidFill>
            </a:endParaRPr>
          </a:p>
        </p:txBody>
      </p:sp>
      <p:pic>
        <p:nvPicPr>
          <p:cNvPr id="4" name="图片 3"/>
          <p:cNvPicPr>
            <a:picLocks noChangeAspect="1"/>
          </p:cNvPicPr>
          <p:nvPr/>
        </p:nvPicPr>
        <p:blipFill>
          <a:blip r:embed="rId1"/>
          <a:stretch>
            <a:fillRect/>
          </a:stretch>
        </p:blipFill>
        <p:spPr>
          <a:xfrm>
            <a:off x="1591310" y="3945572"/>
            <a:ext cx="5276850" cy="2028825"/>
          </a:xfrm>
          <a:prstGeom prst="rect">
            <a:avLst/>
          </a:prstGeom>
        </p:spPr>
      </p:pic>
      <p:pic>
        <p:nvPicPr>
          <p:cNvPr id="7" name="图片 6"/>
          <p:cNvPicPr>
            <a:picLocks noChangeAspect="1"/>
          </p:cNvPicPr>
          <p:nvPr/>
        </p:nvPicPr>
        <p:blipFill>
          <a:blip r:embed="rId2"/>
          <a:stretch>
            <a:fillRect/>
          </a:stretch>
        </p:blipFill>
        <p:spPr>
          <a:xfrm>
            <a:off x="7843520" y="4318000"/>
            <a:ext cx="2857500" cy="1005205"/>
          </a:xfrm>
          <a:prstGeom prst="rect">
            <a:avLst/>
          </a:prstGeom>
        </p:spPr>
      </p:pic>
      <p:sp>
        <p:nvSpPr>
          <p:cNvPr id="14" name="文本框 13"/>
          <p:cNvSpPr txBox="1"/>
          <p:nvPr/>
        </p:nvSpPr>
        <p:spPr>
          <a:xfrm>
            <a:off x="8267149" y="3179869"/>
            <a:ext cx="2553166" cy="499111"/>
          </a:xfrm>
          <a:prstGeom prst="rect">
            <a:avLst/>
          </a:prstGeom>
          <a:noFill/>
        </p:spPr>
        <p:txBody>
          <a:bodyPr wrap="square">
            <a:spAutoFit/>
          </a:bodyPr>
          <a:lstStyle/>
          <a:p>
            <a:pPr>
              <a:lnSpc>
                <a:spcPct val="150000"/>
              </a:lnSpc>
            </a:pPr>
            <a:r>
              <a:rPr lang="zh-CN" altLang="en-US" sz="2000" dirty="0"/>
              <a:t>程序运行结果</a:t>
            </a:r>
            <a:endParaRPr lang="zh-CN" alt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74572" y="3212340"/>
            <a:ext cx="5907803" cy="700192"/>
          </a:xfrm>
          <a:prstGeom prst="rect">
            <a:avLst/>
          </a:prstGeom>
        </p:spPr>
        <p:txBody>
          <a:bodyPr wrap="square" lIns="0" tIns="0" rIns="0" bIns="0">
            <a:spAutoFit/>
          </a:bodyPr>
          <a:lstStyle/>
          <a:p>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2. </a:t>
            </a:r>
            <a:r>
              <a:rPr lang="zh-CN" altLang="en-US" sz="4550" b="1" dirty="0">
                <a:solidFill>
                  <a:prstClr val="black"/>
                </a:solidFill>
                <a:latin typeface="方正有猫在_GBK" panose="02000000000000000000" pitchFamily="2" charset="-122"/>
                <a:ea typeface="方正有猫在_GBK" panose="02000000000000000000" pitchFamily="2" charset="-122"/>
                <a:cs typeface="+mn-ea"/>
                <a:sym typeface="+mn-lt"/>
              </a:rPr>
              <a:t>三角形面积</a:t>
            </a:r>
            <a:endParaRPr kumimoji="0" lang="zh-CN" altLang="en-US"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83374" y="1489569"/>
            <a:ext cx="3962573" cy="41842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三角形面积</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148080" y="2496185"/>
            <a:ext cx="9896475" cy="2399665"/>
          </a:xfrm>
          <a:prstGeom prst="rect">
            <a:avLst/>
          </a:prstGeom>
          <a:noFill/>
        </p:spPr>
        <p:txBody>
          <a:bodyPr wrap="square">
            <a:spAutoFit/>
          </a:bodyPr>
          <a:lstStyle/>
          <a:p>
            <a:pPr>
              <a:lnSpc>
                <a:spcPct val="150000"/>
              </a:lnSpc>
            </a:pP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生活中，人们常常会遇到三角形面积计算的问题。通常是采用三角形的底边长</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a</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乘以高</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h</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，再除以</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2</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，来计算三角形的面积，计算公式是： </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S=ah/2</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但是在实际工作中，三角形的边长、夹角甚至中线的长度容易测量得准确，高不容易测量准确。因此，生活中往往利用三角形的边长、中线长和夹角度数等易于得到的数值，在不知道高的情况下计算出三角形的面积。本次编程任务要求利用三角形的三边长度，进行面积计算。</a:t>
            </a:r>
            <a:endParaRPr lang="zh-CN" altLang="en-US" dirty="0"/>
          </a:p>
        </p:txBody>
      </p:sp>
      <p:pic>
        <p:nvPicPr>
          <p:cNvPr id="2" name="图片 1"/>
          <p:cNvPicPr>
            <a:picLocks noChangeAspect="1"/>
          </p:cNvPicPr>
          <p:nvPr/>
        </p:nvPicPr>
        <p:blipFill>
          <a:blip r:embed="rId1"/>
          <a:stretch>
            <a:fillRect/>
          </a:stretch>
        </p:blipFill>
        <p:spPr>
          <a:xfrm>
            <a:off x="9994442" y="4566572"/>
            <a:ext cx="1780186" cy="21520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三角形面积</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928370" y="2164715"/>
            <a:ext cx="10506075" cy="1983740"/>
          </a:xfrm>
          <a:prstGeom prst="rect">
            <a:avLst/>
          </a:prstGeom>
          <a:noFill/>
        </p:spPr>
        <p:txBody>
          <a:bodyPr wrap="square">
            <a:spAutoFit/>
          </a:bodyPr>
          <a:lstStyle/>
          <a:p>
            <a:pPr>
              <a:lnSpc>
                <a:spcPct val="150000"/>
              </a:lnSpc>
            </a:pPr>
            <a:r>
              <a:rPr kumimoji="0" lang="zh-CN" altLang="en-US" sz="22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a:t>
            </a:r>
            <a:r>
              <a:rPr kumimoji="0" lang="en-US" altLang="zh-CN" sz="22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1</a:t>
            </a:r>
            <a:r>
              <a:rPr kumimoji="0" lang="zh-CN" altLang="en-US" sz="22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）海伦公式</a:t>
            </a:r>
            <a:endParaRPr kumimoji="0" lang="zh-CN" altLang="en-US" sz="22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endParaRPr>
          </a:p>
          <a:p>
            <a:pPr>
              <a:lnSpc>
                <a:spcPct val="150000"/>
              </a:lnSpc>
            </a:pP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古希腊数学家海伦（ </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Heron</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，约公元</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50</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年）以解决几何测量问题而闻名。在他的著作</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度量</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一书中，给出了利用三角形的三个边长计算面积的公式，并进行了推导和证明。</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a:p>
            <a:pPr>
              <a:lnSpc>
                <a:spcPct val="150000"/>
              </a:lnSpc>
            </a:pP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如果一个三角形的三边长分别为</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a</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b</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 </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c</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，则三角形的面积</a:t>
            </a:r>
            <a:r>
              <a:rPr kumimoji="0" lang="en-US" altLang="zh-CN"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S</a:t>
            </a:r>
            <a:r>
              <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rPr>
              <a:t>为：</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pic>
        <p:nvPicPr>
          <p:cNvPr id="2" name="图片 1"/>
          <p:cNvPicPr>
            <a:picLocks noChangeAspect="1"/>
          </p:cNvPicPr>
          <p:nvPr/>
        </p:nvPicPr>
        <p:blipFill>
          <a:blip r:embed="rId1"/>
          <a:stretch>
            <a:fillRect/>
          </a:stretch>
        </p:blipFill>
        <p:spPr>
          <a:xfrm>
            <a:off x="9654717" y="4331622"/>
            <a:ext cx="1780186" cy="2152075"/>
          </a:xfrm>
          <a:prstGeom prst="rect">
            <a:avLst/>
          </a:prstGeom>
        </p:spPr>
      </p:pic>
      <p:sp>
        <p:nvSpPr>
          <p:cNvPr id="6" name="文本框 5"/>
          <p:cNvSpPr txBox="1"/>
          <p:nvPr/>
        </p:nvSpPr>
        <p:spPr>
          <a:xfrm>
            <a:off x="4028440" y="5368290"/>
            <a:ext cx="3069590" cy="598805"/>
          </a:xfrm>
          <a:prstGeom prst="rect">
            <a:avLst/>
          </a:prstGeom>
          <a:noFill/>
        </p:spPr>
        <p:txBody>
          <a:bodyPr wrap="square">
            <a:spAutoFit/>
          </a:bodyPr>
          <a:lstStyle/>
          <a:p>
            <a:pPr>
              <a:lnSpc>
                <a:spcPct val="150000"/>
              </a:lnSpc>
            </a:pPr>
            <a:r>
              <a:rPr lang="zh-CN" altLang="en-US" sz="2200" dirty="0"/>
              <a:t>其中， </a:t>
            </a:r>
            <a:r>
              <a:rPr lang="en-US" altLang="zh-CN" sz="2200" dirty="0"/>
              <a:t>P=(</a:t>
            </a:r>
            <a:r>
              <a:rPr lang="en-US" altLang="zh-CN" sz="2200" dirty="0" err="1"/>
              <a:t>a+b+c</a:t>
            </a:r>
            <a:r>
              <a:rPr lang="en-US" altLang="zh-CN" sz="2200" dirty="0"/>
              <a:t>)/2</a:t>
            </a:r>
            <a:endParaRPr lang="en-US" altLang="zh-CN" sz="2200" dirty="0"/>
          </a:p>
        </p:txBody>
      </p:sp>
      <p:pic>
        <p:nvPicPr>
          <p:cNvPr id="5" name="图片 4"/>
          <p:cNvPicPr>
            <a:picLocks noChangeAspect="1"/>
          </p:cNvPicPr>
          <p:nvPr/>
        </p:nvPicPr>
        <p:blipFill>
          <a:blip r:embed="rId2"/>
          <a:stretch>
            <a:fillRect/>
          </a:stretch>
        </p:blipFill>
        <p:spPr>
          <a:xfrm>
            <a:off x="3276600" y="4487515"/>
            <a:ext cx="4686300" cy="55946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三角形面积</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068705" y="2086610"/>
            <a:ext cx="8383905" cy="553085"/>
          </a:xfrm>
          <a:prstGeom prst="rect">
            <a:avLst/>
          </a:prstGeom>
          <a:noFill/>
        </p:spPr>
        <p:txBody>
          <a:bodyPr wrap="square">
            <a:spAutoFit/>
          </a:bodyPr>
          <a:lstStyle/>
          <a:p>
            <a:pPr>
              <a:lnSpc>
                <a:spcPct val="150000"/>
              </a:lnSpc>
            </a:pPr>
            <a:r>
              <a:rPr kumimoji="0" lang="zh-CN" altLang="en-US" sz="20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a:t>
            </a:r>
            <a:r>
              <a:rPr kumimoji="0" lang="en-US" altLang="zh-CN" sz="20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2</a:t>
            </a:r>
            <a:r>
              <a:rPr kumimoji="0" lang="zh-CN" altLang="en-US" sz="20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）如图所示，使用边长进行面积计算的流程可以分为以下三步：</a:t>
            </a:r>
            <a:endParaRPr kumimoji="0" lang="zh-CN" altLang="en-US" sz="20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endParaRPr>
          </a:p>
        </p:txBody>
      </p:sp>
      <p:pic>
        <p:nvPicPr>
          <p:cNvPr id="2" name="图片 1"/>
          <p:cNvPicPr>
            <a:picLocks noChangeAspect="1"/>
          </p:cNvPicPr>
          <p:nvPr/>
        </p:nvPicPr>
        <p:blipFill>
          <a:blip r:embed="rId1"/>
          <a:stretch>
            <a:fillRect/>
          </a:stretch>
        </p:blipFill>
        <p:spPr>
          <a:xfrm>
            <a:off x="9777272" y="4183667"/>
            <a:ext cx="1780186" cy="2152075"/>
          </a:xfrm>
          <a:prstGeom prst="rect">
            <a:avLst/>
          </a:prstGeom>
        </p:spPr>
      </p:pic>
      <p:pic>
        <p:nvPicPr>
          <p:cNvPr id="4" name="图片 3"/>
          <p:cNvPicPr>
            <a:picLocks noChangeAspect="1"/>
          </p:cNvPicPr>
          <p:nvPr/>
        </p:nvPicPr>
        <p:blipFill>
          <a:blip r:embed="rId2"/>
          <a:stretch>
            <a:fillRect/>
          </a:stretch>
        </p:blipFill>
        <p:spPr>
          <a:xfrm>
            <a:off x="2879511" y="3057013"/>
            <a:ext cx="5758711" cy="2667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三角形面积</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099185" y="2320925"/>
            <a:ext cx="8270875" cy="553085"/>
          </a:xfrm>
          <a:prstGeom prst="rect">
            <a:avLst/>
          </a:prstGeom>
          <a:noFill/>
        </p:spPr>
        <p:txBody>
          <a:bodyPr wrap="square">
            <a:spAutoFit/>
          </a:bodyPr>
          <a:lstStyle/>
          <a:p>
            <a:pPr>
              <a:lnSpc>
                <a:spcPct val="150000"/>
              </a:lnSpc>
            </a:pPr>
            <a:r>
              <a:rPr kumimoji="0" lang="zh-CN" altLang="en-US" sz="20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a:t>
            </a:r>
            <a:r>
              <a:rPr kumimoji="0" lang="en-US" altLang="zh-CN" sz="20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2</a:t>
            </a:r>
            <a:r>
              <a:rPr kumimoji="0" lang="zh-CN" altLang="en-US" sz="20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）如图所示，使用边长进行面积计算的流程可以分为以下三步：</a:t>
            </a:r>
            <a:endParaRPr kumimoji="0" lang="zh-CN" altLang="en-US" sz="20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endParaRPr>
          </a:p>
        </p:txBody>
      </p:sp>
      <p:pic>
        <p:nvPicPr>
          <p:cNvPr id="2" name="图片 1"/>
          <p:cNvPicPr>
            <a:picLocks noChangeAspect="1"/>
          </p:cNvPicPr>
          <p:nvPr/>
        </p:nvPicPr>
        <p:blipFill>
          <a:blip r:embed="rId1"/>
          <a:stretch>
            <a:fillRect/>
          </a:stretch>
        </p:blipFill>
        <p:spPr>
          <a:xfrm>
            <a:off x="9943783" y="4369460"/>
            <a:ext cx="1780186" cy="2152075"/>
          </a:xfrm>
          <a:prstGeom prst="rect">
            <a:avLst/>
          </a:prstGeom>
        </p:spPr>
      </p:pic>
      <p:sp>
        <p:nvSpPr>
          <p:cNvPr id="7" name="文本框 6"/>
          <p:cNvSpPr txBox="1"/>
          <p:nvPr/>
        </p:nvSpPr>
        <p:spPr>
          <a:xfrm>
            <a:off x="1687866" y="3268032"/>
            <a:ext cx="9129218" cy="1422441"/>
          </a:xfrm>
          <a:prstGeom prst="rect">
            <a:avLst/>
          </a:prstGeom>
          <a:noFill/>
        </p:spPr>
        <p:txBody>
          <a:bodyPr wrap="square">
            <a:spAutoFit/>
          </a:bodyPr>
          <a:lstStyle/>
          <a:p>
            <a:pPr>
              <a:lnSpc>
                <a:spcPct val="150000"/>
              </a:lnSpc>
            </a:pPr>
            <a:r>
              <a:rPr lang="zh-CN" altLang="en-US" sz="2000" dirty="0"/>
              <a:t>第一步，定义变量</a:t>
            </a:r>
            <a:r>
              <a:rPr lang="en-US" altLang="zh-CN" sz="2000" dirty="0"/>
              <a:t>a</a:t>
            </a:r>
            <a:r>
              <a:rPr lang="zh-CN" altLang="en-US" sz="2000" dirty="0"/>
              <a:t>、 </a:t>
            </a:r>
            <a:r>
              <a:rPr lang="en-US" altLang="zh-CN" sz="2000" dirty="0"/>
              <a:t>b</a:t>
            </a:r>
            <a:r>
              <a:rPr lang="zh-CN" altLang="en-US" sz="2000" dirty="0"/>
              <a:t>、 </a:t>
            </a:r>
            <a:r>
              <a:rPr lang="en-US" altLang="zh-CN" sz="2000" dirty="0"/>
              <a:t>c</a:t>
            </a:r>
            <a:r>
              <a:rPr lang="zh-CN" altLang="en-US" sz="2000" dirty="0"/>
              <a:t>，分别用来存放</a:t>
            </a:r>
            <a:r>
              <a:rPr lang="en-US" altLang="zh-CN" sz="2000" dirty="0"/>
              <a:t>3</a:t>
            </a:r>
            <a:r>
              <a:rPr lang="zh-CN" altLang="en-US" sz="2000" dirty="0"/>
              <a:t>个边的边长；</a:t>
            </a:r>
            <a:endParaRPr lang="zh-CN" altLang="en-US" sz="2000" dirty="0"/>
          </a:p>
          <a:p>
            <a:pPr>
              <a:lnSpc>
                <a:spcPct val="150000"/>
              </a:lnSpc>
            </a:pPr>
            <a:r>
              <a:rPr lang="zh-CN" altLang="en-US" sz="2000" dirty="0"/>
              <a:t>第二步，计算三角形的半周长，即</a:t>
            </a:r>
            <a:r>
              <a:rPr lang="en-US" altLang="zh-CN" sz="2000" dirty="0"/>
              <a:t>P=(</a:t>
            </a:r>
            <a:r>
              <a:rPr lang="en-US" altLang="zh-CN" sz="2000" dirty="0" err="1"/>
              <a:t>a+b+c</a:t>
            </a:r>
            <a:r>
              <a:rPr lang="en-US" altLang="zh-CN" sz="2000" dirty="0"/>
              <a:t>)/2</a:t>
            </a:r>
            <a:r>
              <a:rPr lang="zh-CN" altLang="en-US" sz="2000" dirty="0"/>
              <a:t>；</a:t>
            </a:r>
            <a:endParaRPr lang="zh-CN" altLang="en-US" sz="2000" dirty="0"/>
          </a:p>
          <a:p>
            <a:pPr>
              <a:lnSpc>
                <a:spcPct val="150000"/>
              </a:lnSpc>
            </a:pPr>
            <a:r>
              <a:rPr lang="zh-CN" altLang="en-US" sz="2000" dirty="0"/>
              <a:t>第三步，最后通过用海伦公式求三角形面积</a:t>
            </a:r>
            <a:r>
              <a:rPr lang="en-US" altLang="zh-CN" sz="2000" dirty="0"/>
              <a:t>S</a:t>
            </a:r>
            <a:r>
              <a:rPr lang="zh-CN" altLang="en-US" sz="2000" dirty="0"/>
              <a:t>，即</a:t>
            </a:r>
            <a:r>
              <a:rPr lang="en-US" altLang="zh-CN" sz="2000" dirty="0"/>
              <a:t>S=sqrt[p(p-a)(p-b)(p-c)]</a:t>
            </a:r>
            <a:endParaRPr lang="zh-CN" alt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三角形面积</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736230" y="1885290"/>
            <a:ext cx="2965820" cy="499111"/>
          </a:xfrm>
          <a:prstGeom prst="rect">
            <a:avLst/>
          </a:prstGeom>
          <a:noFill/>
        </p:spPr>
        <p:txBody>
          <a:bodyPr wrap="square">
            <a:spAutoFit/>
          </a:bodyPr>
          <a:lstStyle/>
          <a:p>
            <a:pPr>
              <a:lnSpc>
                <a:spcPct val="150000"/>
              </a:lnSpc>
            </a:pPr>
            <a:r>
              <a:rPr kumimoji="0" lang="zh-CN" altLang="en-US" sz="20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a:t>
            </a:r>
            <a:r>
              <a:rPr kumimoji="0" lang="en-US" altLang="zh-CN" sz="20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3</a:t>
            </a:r>
            <a:r>
              <a:rPr kumimoji="0" lang="zh-CN" altLang="en-US" sz="20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）编程实现：</a:t>
            </a:r>
            <a:endParaRPr kumimoji="0" lang="zh-CN" altLang="en-US" sz="20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endParaRPr>
          </a:p>
        </p:txBody>
      </p:sp>
      <p:pic>
        <p:nvPicPr>
          <p:cNvPr id="2" name="图片 1"/>
          <p:cNvPicPr>
            <a:picLocks noChangeAspect="1"/>
          </p:cNvPicPr>
          <p:nvPr/>
        </p:nvPicPr>
        <p:blipFill>
          <a:blip r:embed="rId1"/>
          <a:stretch>
            <a:fillRect/>
          </a:stretch>
        </p:blipFill>
        <p:spPr>
          <a:xfrm>
            <a:off x="9369743" y="4429785"/>
            <a:ext cx="1780186" cy="2152075"/>
          </a:xfrm>
          <a:prstGeom prst="rect">
            <a:avLst/>
          </a:prstGeom>
        </p:spPr>
      </p:pic>
      <p:sp>
        <p:nvSpPr>
          <p:cNvPr id="7" name="文本框 6"/>
          <p:cNvSpPr txBox="1"/>
          <p:nvPr/>
        </p:nvSpPr>
        <p:spPr>
          <a:xfrm>
            <a:off x="1718310" y="2522220"/>
            <a:ext cx="9578975" cy="1014730"/>
          </a:xfrm>
          <a:prstGeom prst="rect">
            <a:avLst/>
          </a:prstGeom>
          <a:noFill/>
        </p:spPr>
        <p:txBody>
          <a:bodyPr wrap="square">
            <a:spAutoFit/>
          </a:bodyPr>
          <a:lstStyle/>
          <a:p>
            <a:pPr>
              <a:lnSpc>
                <a:spcPct val="150000"/>
              </a:lnSpc>
            </a:pPr>
            <a:r>
              <a:rPr lang="zh-CN" altLang="en-US" sz="2000" dirty="0"/>
              <a:t>利用任意三角形的</a:t>
            </a:r>
            <a:r>
              <a:rPr lang="en-US" altLang="zh-CN" sz="2000" dirty="0"/>
              <a:t>3</a:t>
            </a:r>
            <a:r>
              <a:rPr lang="zh-CN" altLang="en-US" sz="2000" dirty="0"/>
              <a:t>个边长测量值，通过海伦公式计算上图中三角形的面积的</a:t>
            </a:r>
            <a:r>
              <a:rPr lang="en-US" altLang="zh-CN" sz="2000" dirty="0"/>
              <a:t>Python</a:t>
            </a:r>
            <a:r>
              <a:rPr lang="zh-CN" altLang="en-US" sz="2000" dirty="0"/>
              <a:t>程序示例如下：</a:t>
            </a:r>
            <a:endParaRPr lang="zh-CN" altLang="en-US" sz="2000" dirty="0"/>
          </a:p>
        </p:txBody>
      </p:sp>
      <p:pic>
        <p:nvPicPr>
          <p:cNvPr id="4" name="图片 3"/>
          <p:cNvPicPr>
            <a:picLocks noChangeAspect="1"/>
          </p:cNvPicPr>
          <p:nvPr/>
        </p:nvPicPr>
        <p:blipFill>
          <a:blip r:embed="rId2"/>
          <a:stretch>
            <a:fillRect/>
          </a:stretch>
        </p:blipFill>
        <p:spPr>
          <a:xfrm>
            <a:off x="5263513" y="3326443"/>
            <a:ext cx="2488883" cy="2370900"/>
          </a:xfrm>
          <a:prstGeom prst="rect">
            <a:avLst/>
          </a:prstGeom>
        </p:spPr>
      </p:pic>
      <p:pic>
        <p:nvPicPr>
          <p:cNvPr id="6" name="图片 5"/>
          <p:cNvPicPr>
            <a:picLocks noChangeAspect="1"/>
          </p:cNvPicPr>
          <p:nvPr/>
        </p:nvPicPr>
        <p:blipFill>
          <a:blip r:embed="rId3"/>
          <a:stretch>
            <a:fillRect/>
          </a:stretch>
        </p:blipFill>
        <p:spPr>
          <a:xfrm>
            <a:off x="5263513" y="5688826"/>
            <a:ext cx="2488883" cy="86691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88872" y="3212340"/>
            <a:ext cx="6812630" cy="738664"/>
          </a:xfrm>
          <a:prstGeom prst="rect">
            <a:avLst/>
          </a:prstGeom>
        </p:spPr>
        <p:txBody>
          <a:bodyPr wrap="square" lIns="0" tIns="0" rIns="0" bIns="0">
            <a:spAutoFit/>
          </a:bodyPr>
          <a:lstStyle/>
          <a:p>
            <a:r>
              <a:rPr lang="en-US" altLang="zh-CN" sz="4550" b="1" dirty="0">
                <a:solidFill>
                  <a:prstClr val="black"/>
                </a:solidFill>
                <a:latin typeface="方正有猫在_GBK" panose="02000000000000000000" pitchFamily="2" charset="-122"/>
                <a:ea typeface="方正有猫在_GBK" panose="02000000000000000000" pitchFamily="2" charset="-122"/>
                <a:cs typeface="+mn-ea"/>
                <a:sym typeface="+mn-lt"/>
              </a:rPr>
              <a:t>3</a:t>
            </a:r>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 </a:t>
            </a:r>
            <a:r>
              <a:rPr lang="zh-CN" altLang="en-US" sz="48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54799" y="1489569"/>
            <a:ext cx="3962573" cy="41842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180015" y="2014078"/>
            <a:ext cx="4519804" cy="1048976"/>
            <a:chOff x="3920027" y="1008636"/>
            <a:chExt cx="3362664" cy="744699"/>
          </a:xfrm>
        </p:grpSpPr>
        <p:grpSp>
          <p:nvGrpSpPr>
            <p:cNvPr id="11" name="组合 10"/>
            <p:cNvGrpSpPr/>
            <p:nvPr/>
          </p:nvGrpSpPr>
          <p:grpSpPr>
            <a:xfrm>
              <a:off x="3974544" y="1008636"/>
              <a:ext cx="741472" cy="741472"/>
              <a:chOff x="3059832" y="3339719"/>
              <a:chExt cx="3607562" cy="3607562"/>
            </a:xfrm>
          </p:grpSpPr>
          <p:sp>
            <p:nvSpPr>
              <p:cNvPr id="17" name="椭圆 1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12" name="Group 5"/>
            <p:cNvGrpSpPr/>
            <p:nvPr/>
          </p:nvGrpSpPr>
          <p:grpSpPr>
            <a:xfrm>
              <a:off x="3920027" y="1151945"/>
              <a:ext cx="3362664" cy="601390"/>
              <a:chOff x="1438990" y="1392789"/>
              <a:chExt cx="4483553" cy="801851"/>
            </a:xfrm>
          </p:grpSpPr>
          <p:sp>
            <p:nvSpPr>
              <p:cNvPr id="13" name="TextBox 6"/>
              <p:cNvSpPr txBox="1"/>
              <p:nvPr/>
            </p:nvSpPr>
            <p:spPr>
              <a:xfrm>
                <a:off x="1438990" y="1392789"/>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01</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5"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effectLst/>
                    <a:uLnTx/>
                    <a:uFillTx/>
                    <a:latin typeface="方正卡通简体" panose="02000000000000000000" pitchFamily="2" charset="-122"/>
                    <a:ea typeface="方正有猫在_GBK" panose="02000000000000000000" pitchFamily="2" charset="-122"/>
                    <a:cs typeface="+mn-ea"/>
                    <a:sym typeface="+mn-lt"/>
                  </a:rPr>
                  <a:t>数据类型</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grpSp>
        <p:nvGrpSpPr>
          <p:cNvPr id="29" name="组合 28"/>
          <p:cNvGrpSpPr/>
          <p:nvPr/>
        </p:nvGrpSpPr>
        <p:grpSpPr>
          <a:xfrm>
            <a:off x="5643397" y="3105564"/>
            <a:ext cx="988629" cy="988629"/>
            <a:chOff x="3059832" y="3339719"/>
            <a:chExt cx="3607562" cy="3607562"/>
          </a:xfrm>
        </p:grpSpPr>
        <p:sp>
          <p:nvSpPr>
            <p:cNvPr id="35" name="椭圆 34"/>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6"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38" name="组合 37"/>
          <p:cNvGrpSpPr/>
          <p:nvPr/>
        </p:nvGrpSpPr>
        <p:grpSpPr>
          <a:xfrm>
            <a:off x="5388218" y="4385767"/>
            <a:ext cx="988629" cy="988629"/>
            <a:chOff x="3059832" y="3339719"/>
            <a:chExt cx="3607562" cy="3607562"/>
          </a:xfrm>
        </p:grpSpPr>
        <p:sp>
          <p:nvSpPr>
            <p:cNvPr id="44" name="椭圆 43"/>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45"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46" name="矩形 45"/>
          <p:cNvSpPr/>
          <p:nvPr/>
        </p:nvSpPr>
        <p:spPr>
          <a:xfrm>
            <a:off x="9031208" y="957655"/>
            <a:ext cx="2202931" cy="995209"/>
          </a:xfrm>
          <a:prstGeom prst="rect">
            <a:avLst/>
          </a:prstGeom>
        </p:spPr>
        <p:txBody>
          <a:bodyPr wrap="square">
            <a:spAutoFit/>
          </a:bodyPr>
          <a:lstStyle/>
          <a:p>
            <a:pPr defTabSz="1245870">
              <a:defRPr/>
            </a:pPr>
            <a:r>
              <a:rPr lang="zh-CN" altLang="en-US" sz="5865" b="1" kern="0" dirty="0">
                <a:latin typeface="方正卡通简体" panose="02000000000000000000" pitchFamily="2" charset="-122"/>
                <a:ea typeface="方正卡通简体" panose="02000000000000000000" pitchFamily="2" charset="-122"/>
                <a:cs typeface="+mn-ea"/>
                <a:sym typeface="+mn-lt"/>
              </a:rPr>
              <a:t>目 录</a:t>
            </a:r>
            <a:endParaRPr lang="zh-CN" altLang="en-US" sz="5865" b="1" kern="0" dirty="0">
              <a:latin typeface="方正卡通简体" panose="02000000000000000000" pitchFamily="2" charset="-122"/>
              <a:ea typeface="方正卡通简体" panose="02000000000000000000" pitchFamily="2" charset="-122"/>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26743" t="7594" r="40124" b="12128"/>
          <a:stretch>
            <a:fillRect/>
          </a:stretch>
        </p:blipFill>
        <p:spPr>
          <a:xfrm flipH="1">
            <a:off x="669435" y="1441084"/>
            <a:ext cx="3275836" cy="4551324"/>
          </a:xfrm>
          <a:prstGeom prst="rect">
            <a:avLst/>
          </a:prstGeom>
        </p:spPr>
      </p:pic>
      <p:grpSp>
        <p:nvGrpSpPr>
          <p:cNvPr id="3" name="组合 2"/>
          <p:cNvGrpSpPr/>
          <p:nvPr/>
        </p:nvGrpSpPr>
        <p:grpSpPr>
          <a:xfrm>
            <a:off x="4161392" y="3360199"/>
            <a:ext cx="4538429" cy="1046682"/>
            <a:chOff x="5513840" y="3616828"/>
            <a:chExt cx="4538429" cy="1046682"/>
          </a:xfrm>
        </p:grpSpPr>
        <p:grpSp>
          <p:nvGrpSpPr>
            <p:cNvPr id="19" name="组合 18"/>
            <p:cNvGrpSpPr/>
            <p:nvPr/>
          </p:nvGrpSpPr>
          <p:grpSpPr>
            <a:xfrm>
              <a:off x="5513840" y="3674882"/>
              <a:ext cx="1015440" cy="988628"/>
              <a:chOff x="3954436" y="1846512"/>
              <a:chExt cx="761580" cy="741472"/>
            </a:xfrm>
          </p:grpSpPr>
          <p:grpSp>
            <p:nvGrpSpPr>
              <p:cNvPr id="20" name="组合 19"/>
              <p:cNvGrpSpPr/>
              <p:nvPr/>
            </p:nvGrpSpPr>
            <p:grpSpPr>
              <a:xfrm>
                <a:off x="3974544" y="1846512"/>
                <a:ext cx="741472" cy="741472"/>
                <a:chOff x="3059832" y="3339719"/>
                <a:chExt cx="3607562" cy="3607562"/>
              </a:xfrm>
            </p:grpSpPr>
            <p:sp>
              <p:nvSpPr>
                <p:cNvPr id="26" name="椭圆 2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2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2" name="TextBox 11"/>
              <p:cNvSpPr txBox="1"/>
              <p:nvPr/>
            </p:nvSpPr>
            <p:spPr>
              <a:xfrm>
                <a:off x="3954436" y="2008870"/>
                <a:ext cx="623933" cy="563660"/>
              </a:xfrm>
              <a:prstGeom prst="rect">
                <a:avLst/>
              </a:prstGeom>
              <a:noFill/>
            </p:spPr>
            <p:txBody>
              <a:bodyPr wrap="none" anchor="ct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02</a:t>
                </a:r>
                <a:endPar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 name="TextBox 8"/>
            <p:cNvSpPr txBox="1"/>
            <p:nvPr/>
          </p:nvSpPr>
          <p:spPr>
            <a:xfrm>
              <a:off x="6089696" y="3616828"/>
              <a:ext cx="3962573" cy="822958"/>
            </a:xfrm>
            <a:prstGeom prst="rect">
              <a:avLst/>
            </a:prstGeom>
            <a:noFill/>
          </p:spPr>
          <p:txBody>
            <a:bodyPr wrap="none" lIns="480000" tIns="0" rIns="0" bIns="0" anchor="b" anchorCtr="0">
              <a:normAutofit/>
            </a:bodyPr>
            <a:lstStyle/>
            <a:p>
              <a:pPr>
                <a:defRPr/>
              </a:pPr>
              <a:r>
                <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三角形面积</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4" name="组合 23"/>
          <p:cNvGrpSpPr/>
          <p:nvPr/>
        </p:nvGrpSpPr>
        <p:grpSpPr>
          <a:xfrm>
            <a:off x="4217901" y="4555447"/>
            <a:ext cx="4575125" cy="1067958"/>
            <a:chOff x="3878870" y="1008636"/>
            <a:chExt cx="3403822" cy="758175"/>
          </a:xfrm>
        </p:grpSpPr>
        <p:grpSp>
          <p:nvGrpSpPr>
            <p:cNvPr id="25" name="组合 24"/>
            <p:cNvGrpSpPr/>
            <p:nvPr/>
          </p:nvGrpSpPr>
          <p:grpSpPr>
            <a:xfrm>
              <a:off x="3974544" y="1008636"/>
              <a:ext cx="741472" cy="741472"/>
              <a:chOff x="3059832" y="3339719"/>
              <a:chExt cx="3607562" cy="3607562"/>
            </a:xfrm>
          </p:grpSpPr>
          <p:sp>
            <p:nvSpPr>
              <p:cNvPr id="32" name="椭圆 31"/>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3"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8" name="Group 5"/>
            <p:cNvGrpSpPr/>
            <p:nvPr/>
          </p:nvGrpSpPr>
          <p:grpSpPr>
            <a:xfrm>
              <a:off x="3878870" y="1165421"/>
              <a:ext cx="3403822" cy="601390"/>
              <a:chOff x="1384114" y="1410757"/>
              <a:chExt cx="4538429" cy="801851"/>
            </a:xfrm>
          </p:grpSpPr>
          <p:sp>
            <p:nvSpPr>
              <p:cNvPr id="30" name="TextBox 6"/>
              <p:cNvSpPr txBox="1"/>
              <p:nvPr/>
            </p:nvSpPr>
            <p:spPr>
              <a:xfrm>
                <a:off x="1384114" y="1410757"/>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03</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1"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3" y="1036718"/>
            <a:ext cx="9291351"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 </a:t>
            </a:r>
            <a:r>
              <a:rPr lang="zh-CN" altLang="en-US" sz="4800" b="1" kern="0" dirty="0">
                <a:latin typeface="方正卡通简体" panose="02000000000000000000" pitchFamily="2" charset="-122"/>
                <a:ea typeface="方正卡通简体" panose="02000000000000000000" pitchFamily="2" charset="-122"/>
                <a:cs typeface="+mn-ea"/>
                <a:sym typeface="+mn-lt"/>
              </a:rPr>
              <a:t>解释器的工作原理</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121410" y="2251075"/>
            <a:ext cx="9618345" cy="3322955"/>
          </a:xfrm>
          <a:prstGeom prst="rect">
            <a:avLst/>
          </a:prstGeom>
          <a:noFill/>
        </p:spPr>
        <p:txBody>
          <a:bodyPr wrap="square">
            <a:spAutoFit/>
          </a:bodyPr>
          <a:lstStyle/>
          <a:p>
            <a:pPr>
              <a:lnSpc>
                <a:spcPct val="150000"/>
              </a:lnSpc>
            </a:pPr>
            <a:r>
              <a:rPr lang="zh-CN" altLang="en-US" sz="2000" dirty="0"/>
              <a:t>编程语言分为编译型语言和解释型语言。 </a:t>
            </a:r>
            <a:r>
              <a:rPr lang="en-US" altLang="zh-CN" sz="2000" dirty="0"/>
              <a:t>Python</a:t>
            </a:r>
            <a:r>
              <a:rPr lang="zh-CN" altLang="en-US" sz="2000" dirty="0"/>
              <a:t>是解释型语言，即无须编译，直接能够将源代码解释为机器语言进行运行的语言。这个过程是通过解释器对源代码进行解释执行的解释器的工作原理如图</a:t>
            </a:r>
            <a:r>
              <a:rPr lang="en-US" altLang="zh-CN" sz="2000" dirty="0"/>
              <a:t>4-2</a:t>
            </a:r>
            <a:r>
              <a:rPr lang="zh-CN" altLang="en-US" sz="2000" dirty="0"/>
              <a:t>所示。在</a:t>
            </a:r>
            <a:r>
              <a:rPr lang="en-US" altLang="zh-CN" sz="2000" dirty="0"/>
              <a:t>Python</a:t>
            </a:r>
            <a:r>
              <a:rPr lang="zh-CN" altLang="en-US" sz="2000" dirty="0"/>
              <a:t>程序提交执行时，解释器逐一读取源代码，先进行词法分析、语法分析和语义分析，再将源代码转换为解释器能够执行的中间代码（字节码）。最后，由解释器将中间代码解释为可执行的机器指令。也就是说，解释器在语义分析后选择了直接执行语句，这是编译型语言和解释型语言的区别之处。</a:t>
            </a:r>
            <a:endParaRPr lang="zh-CN" altLang="en-US" sz="1600" dirty="0"/>
          </a:p>
        </p:txBody>
      </p:sp>
      <p:pic>
        <p:nvPicPr>
          <p:cNvPr id="2" name="图片 1"/>
          <p:cNvPicPr>
            <a:picLocks noChangeAspect="1"/>
          </p:cNvPicPr>
          <p:nvPr/>
        </p:nvPicPr>
        <p:blipFill>
          <a:blip r:embed="rId1"/>
          <a:stretch>
            <a:fillRect/>
          </a:stretch>
        </p:blipFill>
        <p:spPr>
          <a:xfrm>
            <a:off x="10203356" y="4482752"/>
            <a:ext cx="1780186" cy="21520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3" y="1036718"/>
            <a:ext cx="9291351"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 </a:t>
            </a:r>
            <a:r>
              <a:rPr lang="zh-CN" altLang="en-US" sz="4800" b="1" kern="0" dirty="0">
                <a:latin typeface="方正卡通简体" panose="02000000000000000000" pitchFamily="2" charset="-122"/>
                <a:ea typeface="方正卡通简体" panose="02000000000000000000" pitchFamily="2" charset="-122"/>
                <a:cs typeface="+mn-ea"/>
                <a:sym typeface="+mn-lt"/>
              </a:rPr>
              <a:t>解释器的工作原理</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198245" y="2139315"/>
            <a:ext cx="10045065" cy="1014730"/>
          </a:xfrm>
          <a:prstGeom prst="rect">
            <a:avLst/>
          </a:prstGeom>
          <a:noFill/>
        </p:spPr>
        <p:txBody>
          <a:bodyPr wrap="square">
            <a:spAutoFit/>
          </a:bodyPr>
          <a:lstStyle/>
          <a:p>
            <a:pPr>
              <a:lnSpc>
                <a:spcPct val="150000"/>
              </a:lnSpc>
            </a:pPr>
            <a:r>
              <a:rPr lang="zh-CN" altLang="en-US" sz="2000" dirty="0"/>
              <a:t>由于解释器的这种工作机制， </a:t>
            </a:r>
            <a:r>
              <a:rPr lang="en-US" altLang="zh-CN" sz="2000" dirty="0"/>
              <a:t>Python</a:t>
            </a:r>
            <a:r>
              <a:rPr lang="zh-CN" altLang="en-US" sz="2000" dirty="0"/>
              <a:t>编程时体现出很多灵活性，方便了学习。如：变量不需要指定类型，由解释器执行代码时去辨别数据类型。</a:t>
            </a:r>
            <a:endParaRPr lang="zh-CN" altLang="en-US" sz="1600" dirty="0"/>
          </a:p>
        </p:txBody>
      </p:sp>
      <p:pic>
        <p:nvPicPr>
          <p:cNvPr id="2" name="图片 1"/>
          <p:cNvPicPr>
            <a:picLocks noChangeAspect="1"/>
          </p:cNvPicPr>
          <p:nvPr/>
        </p:nvPicPr>
        <p:blipFill>
          <a:blip r:embed="rId1"/>
          <a:stretch>
            <a:fillRect/>
          </a:stretch>
        </p:blipFill>
        <p:spPr>
          <a:xfrm>
            <a:off x="9463581" y="4543712"/>
            <a:ext cx="1780186" cy="2152075"/>
          </a:xfrm>
          <a:prstGeom prst="rect">
            <a:avLst/>
          </a:prstGeom>
        </p:spPr>
      </p:pic>
      <p:pic>
        <p:nvPicPr>
          <p:cNvPr id="4" name="图片 3"/>
          <p:cNvPicPr>
            <a:picLocks noChangeAspect="1"/>
          </p:cNvPicPr>
          <p:nvPr/>
        </p:nvPicPr>
        <p:blipFill>
          <a:blip r:embed="rId2"/>
          <a:stretch>
            <a:fillRect/>
          </a:stretch>
        </p:blipFill>
        <p:spPr>
          <a:xfrm>
            <a:off x="5233670" y="3286760"/>
            <a:ext cx="2101850" cy="2806700"/>
          </a:xfrm>
          <a:prstGeom prst="rect">
            <a:avLst/>
          </a:prstGeom>
        </p:spPr>
      </p:pic>
      <p:sp>
        <p:nvSpPr>
          <p:cNvPr id="9" name="文本框 8"/>
          <p:cNvSpPr txBox="1"/>
          <p:nvPr/>
        </p:nvSpPr>
        <p:spPr>
          <a:xfrm>
            <a:off x="4919985" y="6093214"/>
            <a:ext cx="2950205" cy="458459"/>
          </a:xfrm>
          <a:prstGeom prst="rect">
            <a:avLst/>
          </a:prstGeom>
          <a:noFill/>
        </p:spPr>
        <p:txBody>
          <a:bodyPr wrap="square">
            <a:spAutoFit/>
          </a:bodyPr>
          <a:lstStyle/>
          <a:p>
            <a:pPr>
              <a:lnSpc>
                <a:spcPct val="150000"/>
              </a:lnSpc>
            </a:pPr>
            <a:r>
              <a:rPr lang="zh-CN" altLang="en-US" dirty="0"/>
              <a:t>图</a:t>
            </a:r>
            <a:r>
              <a:rPr lang="en-US" altLang="zh-CN" dirty="0"/>
              <a:t>4-2</a:t>
            </a:r>
            <a:r>
              <a:rPr lang="zh-CN" altLang="en-US" dirty="0"/>
              <a:t>　解释器的工作原理</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3" y="1036718"/>
            <a:ext cx="9291351"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a:t>
            </a:r>
            <a:r>
              <a:rPr lang="zh-CN" altLang="en-US" sz="4800" b="1" kern="0" dirty="0">
                <a:latin typeface="方正卡通简体" panose="02000000000000000000" pitchFamily="2" charset="-122"/>
                <a:ea typeface="方正卡通简体" panose="02000000000000000000" pitchFamily="2" charset="-122"/>
                <a:cs typeface="+mn-ea"/>
                <a:sym typeface="+mn-lt"/>
              </a:rPr>
              <a:t>注释的作用</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008380" y="2339975"/>
            <a:ext cx="10522585" cy="1014730"/>
          </a:xfrm>
          <a:prstGeom prst="rect">
            <a:avLst/>
          </a:prstGeom>
          <a:noFill/>
        </p:spPr>
        <p:txBody>
          <a:bodyPr wrap="square">
            <a:spAutoFit/>
          </a:bodyPr>
          <a:lstStyle/>
          <a:p>
            <a:pPr>
              <a:lnSpc>
                <a:spcPct val="150000"/>
              </a:lnSpc>
            </a:pPr>
            <a:r>
              <a:rPr lang="zh-CN" altLang="en-US" sz="2000" dirty="0"/>
              <a:t>注释就是对代码的解释和说明，其目的是让人们能够更加轻松地了解代码。注释是编写程序时，写程序的人给一个语句、程序段、函数等的解释或提示，能提高程序代码的可读性。</a:t>
            </a:r>
            <a:endParaRPr lang="zh-CN" altLang="en-US" sz="1600" dirty="0"/>
          </a:p>
        </p:txBody>
      </p:sp>
      <p:pic>
        <p:nvPicPr>
          <p:cNvPr id="2" name="图片 1"/>
          <p:cNvPicPr>
            <a:picLocks noChangeAspect="1"/>
          </p:cNvPicPr>
          <p:nvPr/>
        </p:nvPicPr>
        <p:blipFill>
          <a:blip r:embed="rId1"/>
          <a:stretch>
            <a:fillRect/>
          </a:stretch>
        </p:blipFill>
        <p:spPr>
          <a:xfrm>
            <a:off x="9967771" y="4593242"/>
            <a:ext cx="1780186" cy="2152075"/>
          </a:xfrm>
          <a:prstGeom prst="rect">
            <a:avLst/>
          </a:prstGeom>
        </p:spPr>
      </p:pic>
      <p:sp>
        <p:nvSpPr>
          <p:cNvPr id="9" name="文本框 8"/>
          <p:cNvSpPr txBox="1"/>
          <p:nvPr/>
        </p:nvSpPr>
        <p:spPr>
          <a:xfrm>
            <a:off x="985520" y="3608070"/>
            <a:ext cx="10545445" cy="1476375"/>
          </a:xfrm>
          <a:prstGeom prst="rect">
            <a:avLst/>
          </a:prstGeom>
          <a:noFill/>
        </p:spPr>
        <p:txBody>
          <a:bodyPr wrap="square">
            <a:spAutoFit/>
          </a:bodyPr>
          <a:lstStyle/>
          <a:p>
            <a:pPr>
              <a:lnSpc>
                <a:spcPct val="150000"/>
              </a:lnSpc>
            </a:pPr>
            <a:r>
              <a:rPr lang="zh-CN" altLang="en-US" sz="2000" dirty="0"/>
              <a:t>规范的程序注释一般包括序言性注释和功能性注释。序言性注释的主要内容包括模块的接口、数据的描述和模块的功能。模块的功能性注释的主要内容包括程序段的功能、语句的功能和数据的状态。</a:t>
            </a:r>
            <a:endParaRPr lang="zh-CN" alt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3" y="1036718"/>
            <a:ext cx="9291351"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a:t>
            </a:r>
            <a:r>
              <a:rPr lang="zh-CN" altLang="en-US" sz="4800" b="1" kern="0" dirty="0">
                <a:latin typeface="方正卡通简体" panose="02000000000000000000" pitchFamily="2" charset="-122"/>
                <a:ea typeface="方正卡通简体" panose="02000000000000000000" pitchFamily="2" charset="-122"/>
                <a:cs typeface="+mn-ea"/>
                <a:sym typeface="+mn-lt"/>
              </a:rPr>
              <a:t>注释的作用</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62629" y="2110461"/>
            <a:ext cx="2871502" cy="499111"/>
          </a:xfrm>
          <a:prstGeom prst="rect">
            <a:avLst/>
          </a:prstGeom>
          <a:noFill/>
        </p:spPr>
        <p:txBody>
          <a:bodyPr wrap="square">
            <a:spAutoFit/>
          </a:bodyPr>
          <a:lstStyle/>
          <a:p>
            <a:pPr>
              <a:lnSpc>
                <a:spcPct val="150000"/>
              </a:lnSpc>
            </a:pPr>
            <a:r>
              <a:rPr lang="zh-CN" altLang="en-US" sz="2000" dirty="0">
                <a:solidFill>
                  <a:srgbClr val="FF0000"/>
                </a:solidFill>
              </a:rPr>
              <a:t>注释的主要用途有：</a:t>
            </a:r>
            <a:endParaRPr lang="zh-CN" altLang="en-US" sz="1600" dirty="0">
              <a:solidFill>
                <a:srgbClr val="FF0000"/>
              </a:solidFill>
            </a:endParaRPr>
          </a:p>
        </p:txBody>
      </p:sp>
      <p:sp>
        <p:nvSpPr>
          <p:cNvPr id="9" name="文本框 8"/>
          <p:cNvSpPr txBox="1"/>
          <p:nvPr/>
        </p:nvSpPr>
        <p:spPr>
          <a:xfrm>
            <a:off x="1330960" y="2773680"/>
            <a:ext cx="9876155" cy="2861310"/>
          </a:xfrm>
          <a:prstGeom prst="rect">
            <a:avLst/>
          </a:prstGeom>
          <a:noFill/>
        </p:spPr>
        <p:txBody>
          <a:bodyPr wrap="square">
            <a:spAutoFit/>
          </a:bodyPr>
          <a:lstStyle/>
          <a:p>
            <a:pPr>
              <a:lnSpc>
                <a:spcPct val="150000"/>
              </a:lnSpc>
            </a:pPr>
            <a:r>
              <a:rPr lang="en-US" altLang="zh-CN" sz="2000" dirty="0"/>
              <a:t>1.</a:t>
            </a:r>
            <a:r>
              <a:rPr lang="zh-CN" altLang="en-US" sz="2000" dirty="0"/>
              <a:t>标明作者和版权信息。一般每个</a:t>
            </a:r>
            <a:r>
              <a:rPr lang="en-US" altLang="zh-CN" sz="2000" dirty="0"/>
              <a:t>Python</a:t>
            </a:r>
            <a:r>
              <a:rPr lang="zh-CN" altLang="en-US" sz="2000" dirty="0"/>
              <a:t>程序文件的首行开始，会添加一段注释，说明程序的作者、修改日期、用途、版权声明等信息。</a:t>
            </a:r>
            <a:endParaRPr lang="zh-CN" altLang="en-US" sz="2000" dirty="0"/>
          </a:p>
          <a:p>
            <a:pPr>
              <a:lnSpc>
                <a:spcPct val="150000"/>
              </a:lnSpc>
            </a:pPr>
            <a:r>
              <a:rPr lang="en-US" altLang="zh-CN" sz="2000" dirty="0"/>
              <a:t>2.</a:t>
            </a:r>
            <a:r>
              <a:rPr lang="zh-CN" altLang="en-US" sz="2000" dirty="0"/>
              <a:t>解释代码设计的原理、方法及用途。在程序关键语句或程序段处增加注释，解释其原理及作用，增加程序的可读性。</a:t>
            </a:r>
            <a:endParaRPr lang="zh-CN" altLang="en-US" sz="2000" dirty="0"/>
          </a:p>
          <a:p>
            <a:pPr>
              <a:lnSpc>
                <a:spcPct val="150000"/>
              </a:lnSpc>
            </a:pPr>
            <a:r>
              <a:rPr lang="en-US" altLang="zh-CN" sz="2000" dirty="0"/>
              <a:t>3.</a:t>
            </a:r>
            <a:r>
              <a:rPr lang="zh-CN" altLang="en-US" sz="2000" dirty="0"/>
              <a:t> 辅助程序调试。在调试程序时，可以通过单行或多行注释临时屏蔽掉一行或多行程序，使它们不参与程序的执行，辅助程序员定位问题语句的可能位置。</a:t>
            </a:r>
            <a:endParaRPr lang="zh-CN" alt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3" y="1036718"/>
            <a:ext cx="10948701"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3.3 </a:t>
            </a:r>
            <a:r>
              <a:rPr lang="zh-CN" altLang="en-US" sz="4800" b="1" kern="0" dirty="0">
                <a:latin typeface="方正卡通简体" panose="02000000000000000000" pitchFamily="2" charset="-122"/>
                <a:ea typeface="方正卡通简体" panose="02000000000000000000" pitchFamily="2" charset="-122"/>
                <a:cs typeface="+mn-ea"/>
                <a:sym typeface="+mn-lt"/>
              </a:rPr>
              <a:t> </a:t>
            </a:r>
            <a:r>
              <a:rPr lang="en-US" altLang="zh-CN" sz="4800" b="1" kern="0" dirty="0">
                <a:latin typeface="方正卡通简体" panose="02000000000000000000" pitchFamily="2" charset="-122"/>
                <a:ea typeface="方正卡通简体" panose="02000000000000000000" pitchFamily="2" charset="-122"/>
                <a:cs typeface="+mn-ea"/>
                <a:sym typeface="+mn-lt"/>
              </a:rPr>
              <a:t>Python3</a:t>
            </a:r>
            <a:r>
              <a:rPr lang="zh-CN" altLang="en-US" sz="4800" b="1" kern="0" dirty="0">
                <a:latin typeface="方正卡通简体" panose="02000000000000000000" pitchFamily="2" charset="-122"/>
                <a:ea typeface="方正卡通简体" panose="02000000000000000000" pitchFamily="2" charset="-122"/>
                <a:cs typeface="+mn-ea"/>
                <a:sym typeface="+mn-lt"/>
              </a:rPr>
              <a:t>支持非</a:t>
            </a:r>
            <a:r>
              <a:rPr lang="en-US" altLang="zh-CN" sz="4800" b="1" kern="0" dirty="0">
                <a:latin typeface="方正卡通简体" panose="02000000000000000000" pitchFamily="2" charset="-122"/>
                <a:ea typeface="方正卡通简体" panose="02000000000000000000" pitchFamily="2" charset="-122"/>
                <a:cs typeface="+mn-ea"/>
                <a:sym typeface="+mn-lt"/>
              </a:rPr>
              <a:t>ASCII</a:t>
            </a:r>
            <a:r>
              <a:rPr lang="zh-CN" altLang="en-US" sz="4800" b="1" kern="0" dirty="0">
                <a:latin typeface="方正卡通简体" panose="02000000000000000000" pitchFamily="2" charset="-122"/>
                <a:ea typeface="方正卡通简体" panose="02000000000000000000" pitchFamily="2" charset="-122"/>
                <a:cs typeface="+mn-ea"/>
                <a:sym typeface="+mn-lt"/>
              </a:rPr>
              <a:t>码标识符</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336675" y="2005330"/>
            <a:ext cx="10161905" cy="2861310"/>
          </a:xfrm>
          <a:prstGeom prst="rect">
            <a:avLst/>
          </a:prstGeom>
          <a:noFill/>
        </p:spPr>
        <p:txBody>
          <a:bodyPr wrap="square">
            <a:spAutoFit/>
          </a:bodyPr>
          <a:lstStyle/>
          <a:p>
            <a:pPr>
              <a:lnSpc>
                <a:spcPct val="150000"/>
              </a:lnSpc>
            </a:pPr>
            <a:r>
              <a:rPr lang="en-US" altLang="zh-CN" sz="2000" dirty="0"/>
              <a:t>Python2.x </a:t>
            </a:r>
            <a:r>
              <a:rPr lang="zh-CN" altLang="en-US" sz="2000" dirty="0"/>
              <a:t>并不支持包含中文等符号的非 </a:t>
            </a:r>
            <a:r>
              <a:rPr lang="en-US" altLang="zh-CN" sz="2000" dirty="0"/>
              <a:t>ASCII </a:t>
            </a:r>
            <a:r>
              <a:rPr lang="zh-CN" altLang="en-US" sz="2000" dirty="0"/>
              <a:t>码标识符。 </a:t>
            </a:r>
            <a:r>
              <a:rPr lang="en-US" altLang="zh-CN" sz="2000" dirty="0"/>
              <a:t>2007 </a:t>
            </a:r>
            <a:r>
              <a:rPr lang="zh-CN" altLang="en-US" sz="2000" dirty="0"/>
              <a:t>年 </a:t>
            </a:r>
            <a:r>
              <a:rPr lang="en-US" altLang="zh-CN" sz="2000" dirty="0"/>
              <a:t>5 </a:t>
            </a:r>
            <a:r>
              <a:rPr lang="zh-CN" altLang="en-US" sz="2000" dirty="0"/>
              <a:t>月，名为“</a:t>
            </a:r>
            <a:r>
              <a:rPr lang="en-US" altLang="zh-CN" sz="2000" dirty="0"/>
              <a:t>Supporting Non-ASCII </a:t>
            </a:r>
            <a:r>
              <a:rPr lang="en-US" altLang="zh-CN" sz="2000" dirty="0" err="1"/>
              <a:t>Identifi</a:t>
            </a:r>
            <a:r>
              <a:rPr lang="en-US" altLang="zh-CN" sz="2000" dirty="0"/>
              <a:t> </a:t>
            </a:r>
            <a:r>
              <a:rPr lang="en-US" altLang="zh-CN" sz="2000" dirty="0" err="1"/>
              <a:t>ers</a:t>
            </a:r>
            <a:r>
              <a:rPr lang="en-US" altLang="zh-CN" sz="2000" dirty="0"/>
              <a:t>”</a:t>
            </a:r>
            <a:r>
              <a:rPr lang="zh-CN" altLang="en-US" sz="2000" dirty="0"/>
              <a:t>的</a:t>
            </a:r>
            <a:r>
              <a:rPr lang="en-US" altLang="zh-CN" sz="2000" dirty="0"/>
              <a:t>Python</a:t>
            </a:r>
            <a:r>
              <a:rPr lang="zh-CN" altLang="en-US" sz="2000" dirty="0"/>
              <a:t>增强提案</a:t>
            </a:r>
            <a:r>
              <a:rPr lang="en-US" altLang="zh-CN" sz="2000" dirty="0"/>
              <a:t>PEP</a:t>
            </a:r>
            <a:r>
              <a:rPr lang="zh-CN" altLang="en-US" sz="2000" dirty="0"/>
              <a:t>（全称是</a:t>
            </a:r>
            <a:r>
              <a:rPr lang="en-US" altLang="zh-CN" sz="2000" dirty="0"/>
              <a:t>Python </a:t>
            </a:r>
            <a:r>
              <a:rPr lang="en-US" altLang="zh-CN" sz="2000" dirty="0" err="1"/>
              <a:t>EnhancementProposal</a:t>
            </a:r>
            <a:r>
              <a:rPr lang="zh-CN" altLang="en-US" sz="2000" dirty="0"/>
              <a:t>）</a:t>
            </a:r>
            <a:r>
              <a:rPr lang="en-US" altLang="zh-CN" sz="2000" dirty="0"/>
              <a:t>3131</a:t>
            </a:r>
            <a:r>
              <a:rPr lang="zh-CN" altLang="en-US" sz="2000" dirty="0"/>
              <a:t>发布，阐述了支持非</a:t>
            </a:r>
            <a:r>
              <a:rPr lang="en-US" altLang="zh-CN" sz="2000" dirty="0"/>
              <a:t>ASCII</a:t>
            </a:r>
            <a:r>
              <a:rPr lang="zh-CN" altLang="en-US" sz="2000" dirty="0"/>
              <a:t>码命名标识符的缘由。具体的理由是：很多</a:t>
            </a:r>
            <a:r>
              <a:rPr lang="en-US" altLang="zh-CN" sz="2000" dirty="0"/>
              <a:t>Python</a:t>
            </a:r>
            <a:r>
              <a:rPr lang="zh-CN" altLang="en-US" sz="2000" dirty="0"/>
              <a:t>开发者并不熟悉英语，更希望用母语对类、方法等标识符进行命名，而不是用经常有误的英文翻译。对使用同一种母语的开发者来说，用母语命名的标识符可以提高代码清晰度和可维护性。</a:t>
            </a:r>
            <a:endParaRPr lang="zh-CN" altLang="en-US" sz="1600" dirty="0"/>
          </a:p>
        </p:txBody>
      </p:sp>
      <p:sp>
        <p:nvSpPr>
          <p:cNvPr id="7" name="文本框 6"/>
          <p:cNvSpPr txBox="1"/>
          <p:nvPr/>
        </p:nvSpPr>
        <p:spPr>
          <a:xfrm>
            <a:off x="1336675" y="4991735"/>
            <a:ext cx="10033635" cy="1014730"/>
          </a:xfrm>
          <a:prstGeom prst="rect">
            <a:avLst/>
          </a:prstGeom>
          <a:noFill/>
        </p:spPr>
        <p:txBody>
          <a:bodyPr wrap="square">
            <a:spAutoFit/>
          </a:bodyPr>
          <a:lstStyle/>
          <a:p>
            <a:pPr>
              <a:lnSpc>
                <a:spcPct val="150000"/>
              </a:lnSpc>
            </a:pPr>
            <a:r>
              <a:rPr lang="en-US" altLang="zh-CN" sz="2000" dirty="0"/>
              <a:t>Python3.x</a:t>
            </a:r>
            <a:r>
              <a:rPr lang="zh-CN" altLang="en-US" sz="2000" dirty="0"/>
              <a:t>全面支持了非</a:t>
            </a:r>
            <a:r>
              <a:rPr lang="en-US" altLang="zh-CN" sz="2000" dirty="0"/>
              <a:t>ASCII</a:t>
            </a:r>
            <a:r>
              <a:rPr lang="zh-CN" altLang="en-US" sz="2000" dirty="0"/>
              <a:t>码标识符， </a:t>
            </a:r>
            <a:r>
              <a:rPr lang="en-US" altLang="zh-CN" sz="2000" dirty="0"/>
              <a:t>Python 3</a:t>
            </a:r>
            <a:r>
              <a:rPr lang="zh-CN" altLang="en-US" sz="2000" dirty="0"/>
              <a:t>源码文件以</a:t>
            </a:r>
            <a:r>
              <a:rPr lang="en-US" altLang="zh-CN" sz="2000" dirty="0"/>
              <a:t>UTF-8</a:t>
            </a:r>
            <a:r>
              <a:rPr lang="zh-CN" altLang="en-US" sz="2000" dirty="0"/>
              <a:t>编码，所有字符串都是</a:t>
            </a:r>
            <a:r>
              <a:rPr lang="en-US" altLang="zh-CN" sz="2000" dirty="0" err="1"/>
              <a:t>unicode</a:t>
            </a:r>
            <a:r>
              <a:rPr lang="zh-CN" altLang="en-US" sz="2000" dirty="0"/>
              <a:t>字符串，这样就提高了代码的可读性和可维护性，便于学习和共享交流。</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544600" y="982137"/>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小结</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2294386" y="2636602"/>
            <a:ext cx="4335649" cy="669863"/>
          </a:xfrm>
          <a:prstGeom prst="rect">
            <a:avLst/>
          </a:prstGeom>
          <a:noFill/>
        </p:spPr>
        <p:txBody>
          <a:bodyPr wrap="square" rtlCol="0" anchor="ctr">
            <a:spAutoFit/>
          </a:bodyPr>
          <a:lstStyle/>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2800" dirty="0">
                <a:latin typeface="FZLANTY_XIANJW--GB1-0"/>
              </a:rPr>
              <a:t>数据类型</a:t>
            </a:r>
            <a:endParaRPr lang="zh-CN" altLang="en-US" sz="2800" b="0" i="0" dirty="0">
              <a:effectLst/>
              <a:latin typeface="FZLANTY_XIANJW--GB1-0"/>
            </a:endParaRPr>
          </a:p>
        </p:txBody>
      </p:sp>
      <p:pic>
        <p:nvPicPr>
          <p:cNvPr id="2" name="图片 1"/>
          <p:cNvPicPr>
            <a:picLocks noChangeAspect="1"/>
          </p:cNvPicPr>
          <p:nvPr/>
        </p:nvPicPr>
        <p:blipFill>
          <a:blip r:embed="rId1"/>
          <a:stretch>
            <a:fillRect/>
          </a:stretch>
        </p:blipFill>
        <p:spPr>
          <a:xfrm>
            <a:off x="10068649" y="1380351"/>
            <a:ext cx="1061027" cy="2048649"/>
          </a:xfrm>
          <a:prstGeom prst="rect">
            <a:avLst/>
          </a:prstGeom>
        </p:spPr>
      </p:pic>
      <p:sp>
        <p:nvSpPr>
          <p:cNvPr id="7" name="文本框 6"/>
          <p:cNvSpPr txBox="1"/>
          <p:nvPr/>
        </p:nvSpPr>
        <p:spPr>
          <a:xfrm>
            <a:off x="2559558" y="3429107"/>
            <a:ext cx="8066125" cy="539763"/>
          </a:xfrm>
          <a:prstGeom prst="rect">
            <a:avLst/>
          </a:prstGeom>
          <a:noFill/>
        </p:spPr>
        <p:txBody>
          <a:bodyPr wrap="square">
            <a:spAutoFit/>
          </a:bodyPr>
          <a:lstStyle/>
          <a:p>
            <a:pPr>
              <a:lnSpc>
                <a:spcPct val="150000"/>
              </a:lnSpc>
            </a:pPr>
            <a:r>
              <a:rPr lang="zh-CN" altLang="en-US" sz="2200" dirty="0"/>
              <a:t>整数类型、浮点类型、</a:t>
            </a:r>
            <a:r>
              <a:rPr lang="zh-CN" altLang="en-US" sz="2200"/>
              <a:t>算数运算符</a:t>
            </a:r>
            <a:r>
              <a:rPr lang="zh-CN" altLang="en-US" sz="2200" dirty="0"/>
              <a:t>、</a:t>
            </a:r>
            <a:r>
              <a:rPr lang="en-US" altLang="zh-CN" sz="2200" dirty="0"/>
              <a:t>Python</a:t>
            </a:r>
            <a:r>
              <a:rPr lang="zh-CN" altLang="en-US" sz="2200" dirty="0"/>
              <a:t>注释</a:t>
            </a:r>
            <a:endParaRPr lang="zh-CN" altLang="en-US" sz="2200" dirty="0"/>
          </a:p>
        </p:txBody>
      </p:sp>
      <p:sp>
        <p:nvSpPr>
          <p:cNvPr id="9" name="文本框 8"/>
          <p:cNvSpPr txBox="1"/>
          <p:nvPr/>
        </p:nvSpPr>
        <p:spPr>
          <a:xfrm>
            <a:off x="2294386" y="4091512"/>
            <a:ext cx="6096000" cy="661848"/>
          </a:xfrm>
          <a:prstGeom prst="rect">
            <a:avLst/>
          </a:prstGeom>
          <a:noFill/>
        </p:spPr>
        <p:txBody>
          <a:bodyPr wrap="square">
            <a:spAutoFit/>
          </a:bodyPr>
          <a:lstStyle/>
          <a:p>
            <a:pPr marL="457200" indent="-457200">
              <a:lnSpc>
                <a:spcPct val="150000"/>
              </a:lnSpc>
              <a:buFont typeface="Wingdings" panose="05000000000000000000" pitchFamily="2" charset="2"/>
              <a:buChar char="l"/>
            </a:pPr>
            <a:r>
              <a:rPr lang="zh-CN" altLang="en-US" sz="2800" dirty="0"/>
              <a:t>三角形面积</a:t>
            </a:r>
            <a:endParaRPr lang="zh-CN" alt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986124" y="1001516"/>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三斜求积术</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849630" y="2395220"/>
            <a:ext cx="10902315" cy="1476375"/>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000" b="0" i="0" dirty="0">
                <a:solidFill>
                  <a:srgbClr val="242021"/>
                </a:solidFill>
                <a:effectLst/>
                <a:latin typeface="FZLANTY_XIANJW--GB1-0"/>
              </a:rPr>
              <a:t>秦九韶在</a:t>
            </a:r>
            <a:r>
              <a:rPr lang="en-US" altLang="zh-CN" sz="2000" b="0" i="0" dirty="0">
                <a:solidFill>
                  <a:srgbClr val="242021"/>
                </a:solidFill>
                <a:effectLst/>
                <a:latin typeface="FZLANTY_XIANJW--GB1-0"/>
              </a:rPr>
              <a:t>《</a:t>
            </a:r>
            <a:r>
              <a:rPr lang="zh-CN" altLang="en-US" sz="2000" b="0" i="0" dirty="0">
                <a:solidFill>
                  <a:srgbClr val="242021"/>
                </a:solidFill>
                <a:effectLst/>
                <a:latin typeface="FZLANTY_XIANJW--GB1-0"/>
              </a:rPr>
              <a:t>数书九章</a:t>
            </a:r>
            <a:r>
              <a:rPr lang="en-US" altLang="zh-CN" sz="2000" b="0" i="0" dirty="0">
                <a:solidFill>
                  <a:srgbClr val="242021"/>
                </a:solidFill>
                <a:effectLst/>
                <a:latin typeface="FZLANTY_XIANJW--GB1-0"/>
              </a:rPr>
              <a:t>》</a:t>
            </a:r>
            <a:r>
              <a:rPr lang="zh-CN" altLang="en-US" sz="2000" b="0" i="0" dirty="0">
                <a:solidFill>
                  <a:srgbClr val="242021"/>
                </a:solidFill>
                <a:effectLst/>
                <a:latin typeface="FZLANTY_XIANJW--GB1-0"/>
              </a:rPr>
              <a:t>卷五中写明了问题：“问沙田一段，有三斜（三角形三边），其小斜一十三里，中斜一十四里，大斜一十五里，里法三百步（每</a:t>
            </a:r>
            <a:r>
              <a:rPr lang="en-US" altLang="zh-CN" sz="2000" b="0" i="0" dirty="0">
                <a:solidFill>
                  <a:srgbClr val="242021"/>
                </a:solidFill>
                <a:effectLst/>
                <a:latin typeface="FZLANTY_XIANJW--GB1-0"/>
              </a:rPr>
              <a:t>300</a:t>
            </a:r>
            <a:r>
              <a:rPr lang="zh-CN" altLang="en-US" sz="2000" b="0" i="0" dirty="0">
                <a:solidFill>
                  <a:srgbClr val="242021"/>
                </a:solidFill>
                <a:effectLst/>
                <a:latin typeface="FZLANTY_XIANJW--GB1-0"/>
              </a:rPr>
              <a:t>步</a:t>
            </a:r>
            <a:r>
              <a:rPr lang="en-US" altLang="zh-CN" sz="2000" b="0" i="0" dirty="0">
                <a:solidFill>
                  <a:srgbClr val="242021"/>
                </a:solidFill>
                <a:effectLst/>
                <a:latin typeface="FZLANTY_XIANJW--GB1-0"/>
              </a:rPr>
              <a:t>1</a:t>
            </a:r>
            <a:r>
              <a:rPr lang="zh-CN" altLang="en-US" sz="2000" b="0" i="0" dirty="0">
                <a:solidFill>
                  <a:srgbClr val="242021"/>
                </a:solidFill>
                <a:effectLst/>
                <a:latin typeface="FZLANTY_XIANJW--GB1-0"/>
              </a:rPr>
              <a:t>里）。欲知为田几何？”“答曰：田积三百一十五顷（每</a:t>
            </a:r>
            <a:r>
              <a:rPr lang="en-US" altLang="zh-CN" sz="2000" b="0" i="0" dirty="0">
                <a:solidFill>
                  <a:srgbClr val="242021"/>
                </a:solidFill>
                <a:effectLst/>
                <a:latin typeface="FZLANTY_XIANJW--GB1-0"/>
              </a:rPr>
              <a:t>100</a:t>
            </a:r>
            <a:r>
              <a:rPr lang="zh-CN" altLang="en-US" sz="2000" b="0" i="0" dirty="0">
                <a:solidFill>
                  <a:srgbClr val="242021"/>
                </a:solidFill>
                <a:effectLst/>
                <a:latin typeface="FZLANTY_XIANJW--GB1-0"/>
              </a:rPr>
              <a:t>亩为</a:t>
            </a:r>
            <a:r>
              <a:rPr lang="en-US" altLang="zh-CN" sz="2000" b="0" i="0" dirty="0">
                <a:solidFill>
                  <a:srgbClr val="242021"/>
                </a:solidFill>
                <a:effectLst/>
                <a:latin typeface="FZLANTY_XIANJW--GB1-0"/>
              </a:rPr>
              <a:t>1</a:t>
            </a:r>
            <a:r>
              <a:rPr lang="zh-CN" altLang="en-US" sz="2000" b="0" i="0" dirty="0">
                <a:solidFill>
                  <a:srgbClr val="242021"/>
                </a:solidFill>
                <a:effectLst/>
                <a:latin typeface="FZLANTY_XIANJW--GB1-0"/>
              </a:rPr>
              <a:t>顷）。”</a:t>
            </a:r>
            <a:endParaRPr lang="zh-CN" altLang="en-US" sz="2200" b="0" i="0" dirty="0">
              <a:effectLst/>
              <a:latin typeface="FZLANTY_XIANJW--GB1-0"/>
            </a:endParaRPr>
          </a:p>
        </p:txBody>
      </p:sp>
      <p:sp>
        <p:nvSpPr>
          <p:cNvPr id="5" name="文本框 4"/>
          <p:cNvSpPr txBox="1"/>
          <p:nvPr/>
        </p:nvSpPr>
        <p:spPr>
          <a:xfrm>
            <a:off x="1019175" y="4089400"/>
            <a:ext cx="10563225" cy="1476375"/>
          </a:xfrm>
          <a:prstGeom prst="rect">
            <a:avLst/>
          </a:prstGeom>
          <a:noFill/>
        </p:spPr>
        <p:txBody>
          <a:bodyPr wrap="square">
            <a:spAutoFit/>
          </a:bodyPr>
          <a:lstStyle/>
          <a:p>
            <a:pPr>
              <a:lnSpc>
                <a:spcPct val="150000"/>
              </a:lnSpc>
            </a:pPr>
            <a:r>
              <a:rPr lang="zh-CN" altLang="en-US" sz="2000" dirty="0"/>
              <a:t>秦九韶的三斜求积法，可以表示成与海伦方法相近的计算公式：</a:t>
            </a:r>
            <a:endParaRPr lang="zh-CN" altLang="en-US" sz="2000" dirty="0"/>
          </a:p>
          <a:p>
            <a:pPr>
              <a:lnSpc>
                <a:spcPct val="150000"/>
              </a:lnSpc>
            </a:pPr>
            <a:r>
              <a:rPr lang="en-US" altLang="zh-CN" sz="2000" dirty="0"/>
              <a:t>S=√[(</a:t>
            </a:r>
            <a:r>
              <a:rPr lang="en-US" altLang="zh-CN" sz="2000" dirty="0" err="1"/>
              <a:t>Ma+Mb+Mc</a:t>
            </a:r>
            <a:r>
              <a:rPr lang="en-US" altLang="zh-CN" sz="2000" dirty="0"/>
              <a:t>)*(</a:t>
            </a:r>
            <a:r>
              <a:rPr lang="en-US" altLang="zh-CN" sz="2000" dirty="0" err="1"/>
              <a:t>Mb+Mc-Ma</a:t>
            </a:r>
            <a:r>
              <a:rPr lang="en-US" altLang="zh-CN" sz="2000" dirty="0"/>
              <a:t>)*(</a:t>
            </a:r>
            <a:r>
              <a:rPr lang="en-US" altLang="zh-CN" sz="2000" dirty="0" err="1"/>
              <a:t>Mc+Ma-Mb</a:t>
            </a:r>
            <a:r>
              <a:rPr lang="en-US" altLang="zh-CN" sz="2000" dirty="0"/>
              <a:t>)*(</a:t>
            </a:r>
            <a:r>
              <a:rPr lang="en-US" altLang="zh-CN" sz="2000" dirty="0" err="1"/>
              <a:t>Ma+Mb-Mc</a:t>
            </a:r>
            <a:r>
              <a:rPr lang="en-US" altLang="zh-CN" sz="2000" dirty="0"/>
              <a:t>)]/3</a:t>
            </a:r>
            <a:r>
              <a:rPr lang="zh-CN" altLang="en-US" sz="2000" dirty="0"/>
              <a:t>， 其 中， </a:t>
            </a:r>
            <a:r>
              <a:rPr lang="en-US" altLang="zh-CN" sz="2000" dirty="0"/>
              <a:t>S</a:t>
            </a:r>
            <a:r>
              <a:rPr lang="zh-CN" altLang="en-US" sz="2000" dirty="0"/>
              <a:t>为三角形的面积， </a:t>
            </a:r>
            <a:r>
              <a:rPr lang="en-US" altLang="zh-CN" sz="2000" dirty="0"/>
              <a:t>Ma</a:t>
            </a:r>
            <a:r>
              <a:rPr lang="zh-CN" altLang="en-US" sz="2000" dirty="0"/>
              <a:t>， </a:t>
            </a:r>
            <a:r>
              <a:rPr lang="en-US" altLang="zh-CN" sz="2000" dirty="0"/>
              <a:t>Mb</a:t>
            </a:r>
            <a:r>
              <a:rPr lang="zh-CN" altLang="en-US" sz="2000" dirty="0"/>
              <a:t>， </a:t>
            </a:r>
            <a:r>
              <a:rPr lang="en-US" altLang="zh-CN" sz="2000" dirty="0"/>
              <a:t>Mc</a:t>
            </a:r>
            <a:r>
              <a:rPr lang="zh-CN" altLang="en-US" sz="2000" dirty="0"/>
              <a:t>为三角形的中线长度</a:t>
            </a:r>
            <a:endParaRPr lang="zh-CN" alt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986124" y="1001516"/>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课后作业</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189990" y="2227898"/>
            <a:ext cx="9943465" cy="553085"/>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000" b="0" i="0" dirty="0">
                <a:solidFill>
                  <a:srgbClr val="242021"/>
                </a:solidFill>
                <a:effectLst/>
                <a:latin typeface="FZLANTY_XIANJW--GB1-0"/>
              </a:rPr>
              <a:t>如图</a:t>
            </a:r>
            <a:r>
              <a:rPr lang="en-US" altLang="zh-CN" sz="2000" b="0" i="0" dirty="0">
                <a:solidFill>
                  <a:srgbClr val="242021"/>
                </a:solidFill>
                <a:effectLst/>
                <a:latin typeface="FZLANTY_XIANJW--GB1-0"/>
              </a:rPr>
              <a:t>4-3</a:t>
            </a:r>
            <a:r>
              <a:rPr lang="zh-CN" altLang="en-US" sz="2000" b="0" i="0" dirty="0">
                <a:solidFill>
                  <a:srgbClr val="242021"/>
                </a:solidFill>
                <a:effectLst/>
                <a:latin typeface="FZLANTY_XIANJW--GB1-0"/>
              </a:rPr>
              <a:t>所示，请利用三角形的</a:t>
            </a:r>
            <a:r>
              <a:rPr lang="en-US" altLang="zh-CN" sz="2000" b="0" i="0" dirty="0">
                <a:solidFill>
                  <a:srgbClr val="242021"/>
                </a:solidFill>
                <a:effectLst/>
                <a:latin typeface="FZLANTY_XIANJW--GB1-0"/>
              </a:rPr>
              <a:t>3</a:t>
            </a:r>
            <a:r>
              <a:rPr lang="zh-CN" altLang="en-US" sz="2000" b="0" i="0" dirty="0">
                <a:solidFill>
                  <a:srgbClr val="242021"/>
                </a:solidFill>
                <a:effectLst/>
                <a:latin typeface="FZLANTY_XIANJW--GB1-0"/>
              </a:rPr>
              <a:t>条中线的长度，编写</a:t>
            </a:r>
            <a:r>
              <a:rPr lang="en-US" altLang="zh-CN" sz="2000" b="0" i="0" dirty="0">
                <a:solidFill>
                  <a:srgbClr val="242021"/>
                </a:solidFill>
                <a:effectLst/>
                <a:latin typeface="FZLANTY_XIANJW--GB1-0"/>
              </a:rPr>
              <a:t>Python</a:t>
            </a:r>
            <a:r>
              <a:rPr lang="zh-CN" altLang="en-US" sz="2000" b="0" i="0" dirty="0">
                <a:solidFill>
                  <a:srgbClr val="242021"/>
                </a:solidFill>
                <a:effectLst/>
                <a:latin typeface="FZLANTY_XIANJW--GB1-0"/>
              </a:rPr>
              <a:t>程序计算三角形的面积。</a:t>
            </a:r>
            <a:endParaRPr lang="zh-CN" altLang="en-US" sz="2200" b="0" i="0" dirty="0">
              <a:effectLst/>
              <a:latin typeface="FZLANTY_XIANJW--GB1-0"/>
            </a:endParaRPr>
          </a:p>
        </p:txBody>
      </p:sp>
      <p:pic>
        <p:nvPicPr>
          <p:cNvPr id="5" name="图片 4"/>
          <p:cNvPicPr>
            <a:picLocks noChangeAspect="1"/>
          </p:cNvPicPr>
          <p:nvPr/>
        </p:nvPicPr>
        <p:blipFill>
          <a:blip r:embed="rId1"/>
          <a:stretch>
            <a:fillRect/>
          </a:stretch>
        </p:blipFill>
        <p:spPr>
          <a:xfrm>
            <a:off x="10007054" y="3948291"/>
            <a:ext cx="1061027" cy="2048649"/>
          </a:xfrm>
          <a:prstGeom prst="rect">
            <a:avLst/>
          </a:prstGeom>
        </p:spPr>
      </p:pic>
      <p:sp>
        <p:nvSpPr>
          <p:cNvPr id="9" name="文本框 8"/>
          <p:cNvSpPr txBox="1"/>
          <p:nvPr/>
        </p:nvSpPr>
        <p:spPr>
          <a:xfrm>
            <a:off x="4629150" y="5936247"/>
            <a:ext cx="2914650" cy="458459"/>
          </a:xfrm>
          <a:prstGeom prst="rect">
            <a:avLst/>
          </a:prstGeom>
          <a:noFill/>
        </p:spPr>
        <p:txBody>
          <a:bodyPr wrap="square">
            <a:spAutoFit/>
          </a:bodyPr>
          <a:lstStyle/>
          <a:p>
            <a:pPr>
              <a:lnSpc>
                <a:spcPct val="150000"/>
              </a:lnSpc>
            </a:pPr>
            <a:r>
              <a:rPr lang="zh-CN" altLang="en-US" dirty="0"/>
              <a:t>图</a:t>
            </a:r>
            <a:r>
              <a:rPr lang="en-US" altLang="zh-CN" dirty="0"/>
              <a:t>4-3</a:t>
            </a:r>
            <a:r>
              <a:rPr lang="zh-CN" altLang="en-US" dirty="0"/>
              <a:t>　三角形的</a:t>
            </a:r>
            <a:r>
              <a:rPr lang="en-US" altLang="zh-CN" dirty="0"/>
              <a:t>3</a:t>
            </a:r>
            <a:r>
              <a:rPr lang="zh-CN" altLang="en-US" dirty="0"/>
              <a:t>条中线</a:t>
            </a:r>
            <a:endParaRPr lang="zh-CN" altLang="en-US" dirty="0"/>
          </a:p>
        </p:txBody>
      </p:sp>
      <p:pic>
        <p:nvPicPr>
          <p:cNvPr id="3" name="图片 2"/>
          <p:cNvPicPr>
            <a:picLocks noChangeAspect="1"/>
          </p:cNvPicPr>
          <p:nvPr/>
        </p:nvPicPr>
        <p:blipFill>
          <a:blip r:embed="rId2"/>
          <a:stretch>
            <a:fillRect/>
          </a:stretch>
        </p:blipFill>
        <p:spPr>
          <a:xfrm>
            <a:off x="4378324" y="3085326"/>
            <a:ext cx="3190875" cy="26622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85813" y="3182662"/>
            <a:ext cx="7217479" cy="738664"/>
          </a:xfrm>
          <a:prstGeom prst="rect">
            <a:avLst/>
          </a:prstGeom>
        </p:spPr>
        <p:txBody>
          <a:bodyPr wrap="square" lIns="0" tIns="0" rIns="0" bIns="0">
            <a:spAutoFit/>
          </a:bodyPr>
          <a:lstStyle/>
          <a:p>
            <a:pPr algn="ctr"/>
            <a:r>
              <a:rPr lang="en-US" altLang="zh-CN" sz="4800" b="1" dirty="0">
                <a:latin typeface="方正有猫在_GBK" panose="02000000000000000000" pitchFamily="2" charset="-122"/>
                <a:ea typeface="方正有猫在_GBK" panose="02000000000000000000" pitchFamily="2" charset="-122"/>
                <a:cs typeface="+mn-ea"/>
                <a:sym typeface="+mn-lt"/>
              </a:rPr>
              <a:t>1. </a:t>
            </a:r>
            <a:r>
              <a:rPr lang="zh-CN" altLang="en-US" sz="4800" b="1" dirty="0">
                <a:latin typeface="方正有猫在_GBK" panose="02000000000000000000" pitchFamily="2" charset="-122"/>
                <a:ea typeface="方正有猫在_GBK" panose="02000000000000000000" pitchFamily="2" charset="-122"/>
                <a:cs typeface="+mn-ea"/>
                <a:sym typeface="+mn-lt"/>
              </a:rPr>
              <a:t>数据类型</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35051" y="1459891"/>
            <a:ext cx="3962573" cy="41842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a:t>
            </a:r>
            <a:r>
              <a:rPr lang="zh-CN" altLang="en-US" sz="5400" b="1" kern="0" dirty="0">
                <a:latin typeface="方正卡通简体" panose="02000000000000000000" pitchFamily="2" charset="-122"/>
                <a:ea typeface="方正卡通简体" panose="02000000000000000000" pitchFamily="2" charset="-122"/>
                <a:cs typeface="+mn-ea"/>
                <a:sym typeface="+mn-lt"/>
              </a:rPr>
              <a:t>变量数据类型的观察</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983615" y="2108835"/>
            <a:ext cx="10111105" cy="922020"/>
          </a:xfrm>
          <a:prstGeom prst="rect">
            <a:avLst/>
          </a:prstGeom>
          <a:noFill/>
        </p:spPr>
        <p:txBody>
          <a:bodyPr wrap="square">
            <a:spAutoFit/>
          </a:bodyPr>
          <a:lstStyle/>
          <a:p>
            <a:pPr>
              <a:lnSpc>
                <a:spcPct val="150000"/>
              </a:lnSpc>
            </a:pPr>
            <a:r>
              <a:rPr lang="en-US" altLang="zh-CN" dirty="0"/>
              <a:t>Python</a:t>
            </a:r>
            <a:r>
              <a:rPr lang="zh-CN" altLang="en-US" dirty="0"/>
              <a:t>中，有一个名为</a:t>
            </a:r>
            <a:r>
              <a:rPr lang="en-US" altLang="zh-CN" dirty="0"/>
              <a:t>type()</a:t>
            </a:r>
            <a:r>
              <a:rPr lang="zh-CN" altLang="en-US" dirty="0"/>
              <a:t>的内置函数，可以用来检测某个变量或表达式的当前数据类型。我们可以在交互式编程环境下做些试验，过程如下：</a:t>
            </a:r>
            <a:endParaRPr lang="zh-CN" altLang="en-US" dirty="0"/>
          </a:p>
        </p:txBody>
      </p:sp>
      <p:pic>
        <p:nvPicPr>
          <p:cNvPr id="3" name="图片 2"/>
          <p:cNvPicPr>
            <a:picLocks noChangeAspect="1"/>
          </p:cNvPicPr>
          <p:nvPr/>
        </p:nvPicPr>
        <p:blipFill>
          <a:blip r:embed="rId1"/>
          <a:stretch>
            <a:fillRect/>
          </a:stretch>
        </p:blipFill>
        <p:spPr>
          <a:xfrm>
            <a:off x="6478268" y="2650764"/>
            <a:ext cx="1666875" cy="2371912"/>
          </a:xfrm>
          <a:prstGeom prst="rect">
            <a:avLst/>
          </a:prstGeom>
        </p:spPr>
      </p:pic>
      <p:sp>
        <p:nvSpPr>
          <p:cNvPr id="14" name="文本框 13"/>
          <p:cNvSpPr txBox="1"/>
          <p:nvPr/>
        </p:nvSpPr>
        <p:spPr>
          <a:xfrm>
            <a:off x="848360" y="5022215"/>
            <a:ext cx="10643235" cy="1337945"/>
          </a:xfrm>
          <a:prstGeom prst="rect">
            <a:avLst/>
          </a:prstGeom>
          <a:noFill/>
        </p:spPr>
        <p:txBody>
          <a:bodyPr wrap="square">
            <a:spAutoFit/>
          </a:bodyPr>
          <a:lstStyle/>
          <a:p>
            <a:pPr>
              <a:lnSpc>
                <a:spcPct val="150000"/>
              </a:lnSpc>
            </a:pPr>
            <a:r>
              <a:rPr lang="zh-CN" altLang="en-US" dirty="0"/>
              <a:t>其中， </a:t>
            </a:r>
            <a:r>
              <a:rPr lang="en-US" altLang="zh-CN" dirty="0"/>
              <a:t>int</a:t>
            </a:r>
            <a:r>
              <a:rPr lang="zh-CN" altLang="en-US" dirty="0"/>
              <a:t>表示整数， </a:t>
            </a:r>
            <a:r>
              <a:rPr lang="en-US" altLang="zh-CN" dirty="0"/>
              <a:t>float</a:t>
            </a:r>
            <a:r>
              <a:rPr lang="zh-CN" altLang="en-US" dirty="0"/>
              <a:t>表示浮点型。可以看出， </a:t>
            </a:r>
            <a:r>
              <a:rPr lang="en-US" altLang="zh-CN" dirty="0"/>
              <a:t>Python</a:t>
            </a:r>
            <a:r>
              <a:rPr lang="zh-CN" altLang="en-US" dirty="0"/>
              <a:t>变量实际的数据类型是可以发生改变的，同一个变量可以被赋值为整数，可以被赋值为浮点数，也可以被赋值为字符串。也就是说，变量在</a:t>
            </a:r>
            <a:r>
              <a:rPr lang="en-US" altLang="zh-CN" dirty="0"/>
              <a:t>Python</a:t>
            </a:r>
            <a:r>
              <a:rPr lang="zh-CN" altLang="en-US" dirty="0"/>
              <a:t>内部是有类型的，比如 </a:t>
            </a:r>
            <a:r>
              <a:rPr lang="en-US" altLang="zh-CN" dirty="0"/>
              <a:t>int</a:t>
            </a:r>
            <a:r>
              <a:rPr lang="zh-CN" altLang="en-US" dirty="0"/>
              <a:t>、 </a:t>
            </a:r>
            <a:r>
              <a:rPr lang="en-US" altLang="zh-CN" dirty="0"/>
              <a:t>float</a:t>
            </a:r>
            <a:r>
              <a:rPr lang="zh-CN" altLang="en-US" dirty="0"/>
              <a:t>、 </a:t>
            </a:r>
            <a:r>
              <a:rPr lang="en-US" altLang="zh-CN" dirty="0"/>
              <a:t>str</a:t>
            </a:r>
            <a:r>
              <a:rPr lang="zh-CN" altLang="en-US" dirty="0"/>
              <a:t>等，我们可以将不同类型的数据赋值给同一个变量。</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a:t>
            </a:r>
            <a:r>
              <a:rPr lang="zh-CN" altLang="en-US" sz="5400" b="1" kern="0" dirty="0">
                <a:latin typeface="方正卡通简体" panose="02000000000000000000" pitchFamily="2" charset="-122"/>
                <a:ea typeface="方正卡通简体" panose="02000000000000000000" pitchFamily="2" charset="-122"/>
                <a:cs typeface="+mn-ea"/>
                <a:sym typeface="+mn-lt"/>
              </a:rPr>
              <a:t>变量数据类型的观察</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268095" y="2190115"/>
            <a:ext cx="9479280" cy="1938020"/>
          </a:xfrm>
          <a:prstGeom prst="rect">
            <a:avLst/>
          </a:prstGeom>
          <a:noFill/>
        </p:spPr>
        <p:txBody>
          <a:bodyPr wrap="square">
            <a:spAutoFit/>
          </a:bodyPr>
          <a:lstStyle/>
          <a:p>
            <a:pPr>
              <a:lnSpc>
                <a:spcPct val="150000"/>
              </a:lnSpc>
            </a:pPr>
            <a:r>
              <a:rPr lang="zh-CN" altLang="en-US" sz="2000" dirty="0"/>
              <a:t>在</a:t>
            </a:r>
            <a:r>
              <a:rPr lang="en-US" altLang="zh-CN" sz="2000" dirty="0"/>
              <a:t>Python</a:t>
            </a:r>
            <a:r>
              <a:rPr lang="zh-CN" altLang="en-US" sz="2000" dirty="0"/>
              <a:t>系统中，每个变量在使用前都必须赋值，变量赋值以后该变量才会被创建。根据赋值的情况，变量可以指定成不同的数据类型，可以是整数、小数或字符串。创建变量时解释器会在内存中开辟一个空间。基于变量的数据类型，解释器在分配内存时决定什么数据可以存储其中。</a:t>
            </a:r>
            <a:endParaRPr lang="zh-CN" altLang="en-US" sz="2000" dirty="0"/>
          </a:p>
        </p:txBody>
      </p:sp>
      <p:sp>
        <p:nvSpPr>
          <p:cNvPr id="14" name="文本框 13"/>
          <p:cNvSpPr txBox="1"/>
          <p:nvPr/>
        </p:nvSpPr>
        <p:spPr>
          <a:xfrm>
            <a:off x="1268095" y="4265295"/>
            <a:ext cx="9657715" cy="1476375"/>
          </a:xfrm>
          <a:prstGeom prst="rect">
            <a:avLst/>
          </a:prstGeom>
          <a:noFill/>
        </p:spPr>
        <p:txBody>
          <a:bodyPr wrap="square">
            <a:spAutoFit/>
          </a:bodyPr>
          <a:lstStyle/>
          <a:p>
            <a:pPr>
              <a:lnSpc>
                <a:spcPct val="150000"/>
              </a:lnSpc>
            </a:pPr>
            <a:r>
              <a:rPr lang="zh-CN" altLang="en-US" sz="2000" dirty="0"/>
              <a:t>所以，人们所说的变量的数据类型是指变量所属内存中所存储数据的类型。我们编写程序时不用去关注变量的数据类型，变量不需要先声明，就可以赋值使用。这也是</a:t>
            </a:r>
            <a:r>
              <a:rPr lang="en-US" altLang="zh-CN" sz="2000" dirty="0"/>
              <a:t>Python</a:t>
            </a:r>
            <a:r>
              <a:rPr lang="zh-CN" altLang="en-US" sz="2000" dirty="0"/>
              <a:t>语言简明的地方。</a:t>
            </a:r>
            <a:endParaRPr lang="zh-CN"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a:t>
            </a:r>
            <a:r>
              <a:rPr lang="zh-CN" altLang="en-US" sz="5400" b="1" kern="0" dirty="0">
                <a:latin typeface="方正卡通简体" panose="02000000000000000000" pitchFamily="2" charset="-122"/>
                <a:ea typeface="方正卡通简体" panose="02000000000000000000" pitchFamily="2" charset="-122"/>
                <a:cs typeface="+mn-ea"/>
                <a:sym typeface="+mn-lt"/>
              </a:rPr>
              <a:t>变量数据类型的观察</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044411" y="2143028"/>
            <a:ext cx="4270540" cy="539763"/>
          </a:xfrm>
          <a:prstGeom prst="rect">
            <a:avLst/>
          </a:prstGeom>
          <a:noFill/>
        </p:spPr>
        <p:txBody>
          <a:bodyPr wrap="square">
            <a:spAutoFit/>
          </a:bodyPr>
          <a:lstStyle/>
          <a:p>
            <a:pPr>
              <a:lnSpc>
                <a:spcPct val="150000"/>
              </a:lnSpc>
            </a:pPr>
            <a:r>
              <a:rPr lang="zh-CN" altLang="en-US" sz="2200" dirty="0"/>
              <a:t>编程练习</a:t>
            </a:r>
            <a:r>
              <a:rPr lang="en-US" altLang="zh-CN" sz="2200" dirty="0"/>
              <a:t>1</a:t>
            </a:r>
            <a:r>
              <a:rPr lang="zh-CN" altLang="en-US" sz="2200" dirty="0"/>
              <a:t>：</a:t>
            </a:r>
            <a:r>
              <a:rPr lang="zh-CN" altLang="en-US" sz="2200" dirty="0">
                <a:solidFill>
                  <a:srgbClr val="FF0000"/>
                </a:solidFill>
              </a:rPr>
              <a:t>数据变量的运算</a:t>
            </a:r>
            <a:endParaRPr lang="zh-CN" altLang="en-US" sz="2200" dirty="0">
              <a:solidFill>
                <a:srgbClr val="FF0000"/>
              </a:solidFill>
            </a:endParaRPr>
          </a:p>
        </p:txBody>
      </p:sp>
      <p:sp>
        <p:nvSpPr>
          <p:cNvPr id="14" name="文本框 13"/>
          <p:cNvSpPr txBox="1"/>
          <p:nvPr/>
        </p:nvSpPr>
        <p:spPr>
          <a:xfrm>
            <a:off x="2209635" y="2929888"/>
            <a:ext cx="2146465" cy="499111"/>
          </a:xfrm>
          <a:prstGeom prst="rect">
            <a:avLst/>
          </a:prstGeom>
          <a:noFill/>
        </p:spPr>
        <p:txBody>
          <a:bodyPr wrap="square">
            <a:spAutoFit/>
          </a:bodyPr>
          <a:lstStyle/>
          <a:p>
            <a:pPr>
              <a:lnSpc>
                <a:spcPct val="150000"/>
              </a:lnSpc>
            </a:pPr>
            <a:r>
              <a:rPr lang="zh-CN" altLang="en-US" sz="2000" dirty="0"/>
              <a:t>参考程序代码</a:t>
            </a:r>
            <a:endParaRPr lang="zh-CN" altLang="en-US" sz="2000" dirty="0"/>
          </a:p>
        </p:txBody>
      </p:sp>
      <p:pic>
        <p:nvPicPr>
          <p:cNvPr id="3" name="图片 2"/>
          <p:cNvPicPr>
            <a:picLocks noChangeAspect="1"/>
          </p:cNvPicPr>
          <p:nvPr/>
        </p:nvPicPr>
        <p:blipFill>
          <a:blip r:embed="rId1"/>
          <a:stretch>
            <a:fillRect/>
          </a:stretch>
        </p:blipFill>
        <p:spPr>
          <a:xfrm>
            <a:off x="1775931" y="3775158"/>
            <a:ext cx="4876800" cy="1933575"/>
          </a:xfrm>
          <a:prstGeom prst="rect">
            <a:avLst/>
          </a:prstGeom>
        </p:spPr>
      </p:pic>
      <p:pic>
        <p:nvPicPr>
          <p:cNvPr id="5" name="图片 4"/>
          <p:cNvPicPr>
            <a:picLocks noChangeAspect="1"/>
          </p:cNvPicPr>
          <p:nvPr/>
        </p:nvPicPr>
        <p:blipFill>
          <a:blip r:embed="rId2"/>
          <a:stretch>
            <a:fillRect/>
          </a:stretch>
        </p:blipFill>
        <p:spPr>
          <a:xfrm>
            <a:off x="7889557" y="4005262"/>
            <a:ext cx="2081213" cy="1473724"/>
          </a:xfrm>
          <a:prstGeom prst="rect">
            <a:avLst/>
          </a:prstGeom>
        </p:spPr>
      </p:pic>
      <p:sp>
        <p:nvSpPr>
          <p:cNvPr id="11" name="文本框 10"/>
          <p:cNvSpPr txBox="1"/>
          <p:nvPr/>
        </p:nvSpPr>
        <p:spPr>
          <a:xfrm>
            <a:off x="8220710" y="2982594"/>
            <a:ext cx="2776537" cy="499111"/>
          </a:xfrm>
          <a:prstGeom prst="rect">
            <a:avLst/>
          </a:prstGeom>
          <a:noFill/>
        </p:spPr>
        <p:txBody>
          <a:bodyPr wrap="square">
            <a:spAutoFit/>
          </a:bodyPr>
          <a:lstStyle/>
          <a:p>
            <a:pPr>
              <a:lnSpc>
                <a:spcPct val="150000"/>
              </a:lnSpc>
            </a:pPr>
            <a:r>
              <a:rPr lang="zh-CN" altLang="en-US" sz="2000" dirty="0"/>
              <a:t>程序运行结果</a:t>
            </a:r>
            <a:endParaRPr lang="zh-CN"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a:t>
            </a:r>
            <a:r>
              <a:rPr lang="zh-CN" altLang="en-US" sz="5400" b="1" kern="0" dirty="0">
                <a:latin typeface="方正卡通简体" panose="02000000000000000000" pitchFamily="2" charset="-122"/>
                <a:ea typeface="方正卡通简体" panose="02000000000000000000" pitchFamily="2" charset="-122"/>
                <a:cs typeface="+mn-ea"/>
                <a:sym typeface="+mn-lt"/>
              </a:rPr>
              <a:t>变量数据类型的观察</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095846" y="2052858"/>
            <a:ext cx="4270540" cy="539763"/>
          </a:xfrm>
          <a:prstGeom prst="rect">
            <a:avLst/>
          </a:prstGeom>
          <a:noFill/>
        </p:spPr>
        <p:txBody>
          <a:bodyPr wrap="square">
            <a:spAutoFit/>
          </a:bodyPr>
          <a:lstStyle/>
          <a:p>
            <a:pPr>
              <a:lnSpc>
                <a:spcPct val="150000"/>
              </a:lnSpc>
            </a:pPr>
            <a:r>
              <a:rPr lang="zh-CN" altLang="en-US" sz="2200" dirty="0"/>
              <a:t>编程练习</a:t>
            </a:r>
            <a:r>
              <a:rPr lang="en-US" altLang="zh-CN" sz="2200" dirty="0"/>
              <a:t>2</a:t>
            </a:r>
            <a:r>
              <a:rPr lang="zh-CN" altLang="en-US" sz="2200" dirty="0"/>
              <a:t>： </a:t>
            </a:r>
            <a:r>
              <a:rPr lang="en-US" altLang="zh-CN" sz="2200" dirty="0">
                <a:solidFill>
                  <a:srgbClr val="FF0000"/>
                </a:solidFill>
              </a:rPr>
              <a:t>type</a:t>
            </a:r>
            <a:r>
              <a:rPr lang="zh-CN" altLang="en-US" sz="2200" dirty="0">
                <a:solidFill>
                  <a:srgbClr val="FF0000"/>
                </a:solidFill>
              </a:rPr>
              <a:t>函数的使用</a:t>
            </a:r>
            <a:endParaRPr lang="zh-CN" altLang="en-US" sz="2200" dirty="0">
              <a:solidFill>
                <a:srgbClr val="FF0000"/>
              </a:solidFill>
            </a:endParaRPr>
          </a:p>
        </p:txBody>
      </p:sp>
      <p:sp>
        <p:nvSpPr>
          <p:cNvPr id="14" name="文本框 13"/>
          <p:cNvSpPr txBox="1"/>
          <p:nvPr/>
        </p:nvSpPr>
        <p:spPr>
          <a:xfrm>
            <a:off x="2600160" y="2832215"/>
            <a:ext cx="2146465" cy="499111"/>
          </a:xfrm>
          <a:prstGeom prst="rect">
            <a:avLst/>
          </a:prstGeom>
          <a:noFill/>
        </p:spPr>
        <p:txBody>
          <a:bodyPr wrap="square">
            <a:spAutoFit/>
          </a:bodyPr>
          <a:lstStyle/>
          <a:p>
            <a:pPr>
              <a:lnSpc>
                <a:spcPct val="150000"/>
              </a:lnSpc>
            </a:pPr>
            <a:r>
              <a:rPr lang="zh-CN" altLang="en-US" sz="2000" dirty="0"/>
              <a:t>参考程序代码</a:t>
            </a:r>
            <a:endParaRPr lang="zh-CN" altLang="en-US" sz="2000" dirty="0"/>
          </a:p>
        </p:txBody>
      </p:sp>
      <p:sp>
        <p:nvSpPr>
          <p:cNvPr id="11" name="文本框 10"/>
          <p:cNvSpPr txBox="1"/>
          <p:nvPr/>
        </p:nvSpPr>
        <p:spPr>
          <a:xfrm>
            <a:off x="7341870" y="2832099"/>
            <a:ext cx="2776537" cy="499111"/>
          </a:xfrm>
          <a:prstGeom prst="rect">
            <a:avLst/>
          </a:prstGeom>
          <a:noFill/>
        </p:spPr>
        <p:txBody>
          <a:bodyPr wrap="square">
            <a:spAutoFit/>
          </a:bodyPr>
          <a:lstStyle/>
          <a:p>
            <a:pPr>
              <a:lnSpc>
                <a:spcPct val="150000"/>
              </a:lnSpc>
            </a:pPr>
            <a:r>
              <a:rPr lang="zh-CN" altLang="en-US" sz="2000" dirty="0"/>
              <a:t>程序运行结果</a:t>
            </a:r>
            <a:endParaRPr lang="zh-CN" altLang="en-US" sz="2000" dirty="0"/>
          </a:p>
        </p:txBody>
      </p:sp>
      <p:pic>
        <p:nvPicPr>
          <p:cNvPr id="4" name="图片 3"/>
          <p:cNvPicPr>
            <a:picLocks noChangeAspect="1"/>
          </p:cNvPicPr>
          <p:nvPr/>
        </p:nvPicPr>
        <p:blipFill>
          <a:blip r:embed="rId1"/>
          <a:stretch>
            <a:fillRect/>
          </a:stretch>
        </p:blipFill>
        <p:spPr>
          <a:xfrm>
            <a:off x="2194478" y="3491547"/>
            <a:ext cx="3171825" cy="2886075"/>
          </a:xfrm>
          <a:prstGeom prst="rect">
            <a:avLst/>
          </a:prstGeom>
        </p:spPr>
      </p:pic>
      <p:pic>
        <p:nvPicPr>
          <p:cNvPr id="7" name="图片 6"/>
          <p:cNvPicPr>
            <a:picLocks noChangeAspect="1"/>
          </p:cNvPicPr>
          <p:nvPr/>
        </p:nvPicPr>
        <p:blipFill>
          <a:blip r:embed="rId2"/>
          <a:stretch>
            <a:fillRect/>
          </a:stretch>
        </p:blipFill>
        <p:spPr>
          <a:xfrm>
            <a:off x="6930073" y="4167186"/>
            <a:ext cx="2889166" cy="141271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a:t>
            </a:r>
            <a:r>
              <a:rPr lang="zh-CN" altLang="en-US" sz="5400" b="1" kern="0" dirty="0">
                <a:latin typeface="方正卡通简体" panose="02000000000000000000" pitchFamily="2" charset="-122"/>
                <a:ea typeface="方正卡通简体" panose="02000000000000000000" pitchFamily="2" charset="-122"/>
                <a:cs typeface="+mn-ea"/>
                <a:sym typeface="+mn-lt"/>
              </a:rPr>
              <a:t>整数类型</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3" name="文本框 12"/>
          <p:cNvSpPr txBox="1"/>
          <p:nvPr/>
        </p:nvSpPr>
        <p:spPr>
          <a:xfrm>
            <a:off x="1193165" y="2654935"/>
            <a:ext cx="9564370" cy="1938020"/>
          </a:xfrm>
          <a:prstGeom prst="rect">
            <a:avLst/>
          </a:prstGeom>
          <a:noFill/>
        </p:spPr>
        <p:txBody>
          <a:bodyPr wrap="square">
            <a:spAutoFit/>
          </a:bodyPr>
          <a:lstStyle/>
          <a:p>
            <a:pPr>
              <a:lnSpc>
                <a:spcPct val="150000"/>
              </a:lnSpc>
            </a:pPr>
            <a:r>
              <a:rPr lang="en-US" altLang="zh-CN" sz="2000" dirty="0"/>
              <a:t>Python</a:t>
            </a:r>
            <a:r>
              <a:rPr lang="zh-CN" altLang="en-US" sz="2000" dirty="0"/>
              <a:t>的整数类型与数学中整数的概念一致，也分成正整数和负整数，不带小数点。</a:t>
            </a:r>
            <a:r>
              <a:rPr lang="en-US" altLang="zh-CN" sz="2000" dirty="0"/>
              <a:t>Python3</a:t>
            </a:r>
            <a:r>
              <a:rPr lang="zh-CN" altLang="en-US" sz="2000" dirty="0"/>
              <a:t>以上版本中，整数类型理论上的取值范围是</a:t>
            </a:r>
            <a:r>
              <a:rPr lang="en-US" altLang="zh-CN" sz="2000" dirty="0"/>
              <a:t>[-∞ , +∞ ]</a:t>
            </a:r>
            <a:r>
              <a:rPr lang="zh-CN" altLang="en-US" sz="2000" dirty="0"/>
              <a:t>，也就是说整数类型是没有限制取值范围的，可以当作</a:t>
            </a:r>
            <a:r>
              <a:rPr lang="en-US" altLang="zh-CN" sz="2000" dirty="0"/>
              <a:t>long</a:t>
            </a:r>
            <a:r>
              <a:rPr lang="zh-CN" altLang="en-US" sz="2000" dirty="0"/>
              <a:t>类型使用。但实际上由于计算机内存的大小有限，导致整数类型的取值范围受到限制，我们使用的整数是不可能无限大的。</a:t>
            </a:r>
            <a:endParaRPr lang="zh-CN" altLang="en-US" sz="2000" dirty="0"/>
          </a:p>
        </p:txBody>
      </p:sp>
      <p:pic>
        <p:nvPicPr>
          <p:cNvPr id="3" name="图片 2"/>
          <p:cNvPicPr>
            <a:picLocks noChangeAspect="1"/>
          </p:cNvPicPr>
          <p:nvPr/>
        </p:nvPicPr>
        <p:blipFill>
          <a:blip r:embed="rId1"/>
          <a:stretch>
            <a:fillRect/>
          </a:stretch>
        </p:blipFill>
        <p:spPr>
          <a:xfrm>
            <a:off x="9482632" y="4515137"/>
            <a:ext cx="1780186" cy="2152075"/>
          </a:xfrm>
          <a:prstGeom prst="rect">
            <a:avLst/>
          </a:prstGeom>
        </p:spPr>
      </p:pic>
    </p:spTree>
  </p:cSld>
  <p:clrMapOvr>
    <a:masterClrMapping/>
  </p:clrMapOvr>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9D45DFDA-02B1-4FB7-8B95-2C40A9273BE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P1Sfk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9Un5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P1Sfk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J+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J+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VJ+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VJ+Sy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1SfkuNMDbvXAgAAJAgAAApAAAAdW5pdmVyc2FsL3NraW5fY3VzdG9taXphdGlvbl9zZXR0aW5ncy54bWy1Wmtu48gR/r+naChYYAME1oN6OdAooMiWTYxMaUXankkQCC2xbREm2QrZ0owW+pF/uUCQEwRBzhAEyF3yY/caqW6SFilLMmlPxLExrK76qrpe/ZB70ZMbaOuIM9/9iXCXBRbl3A0eo/53CPUWzGPhJKQR5VF1T7l3A4d9MYIHJmhAjTgJHBI6mhiN+jU0lB/U7ahdvQtvzUGzgTpN3MBdpOOWBmOXin6paDCmN+par3oAEeOGdEEDfhy1V82NvhQwgoiG3Agc+rWv5LmzQ/kZXIXEcYEv6reb4tmlWnd6UzyoWW91WnjXUBVFaSOtpdf12q7TueyodYRrzVZN2Q26DaWhoHqrVb9s7+qdRkuBt+FlG1Ca+LKNmp1ms6HvGrgB0khVB3pD23WUy3pdBW24e6nthsNBp1ZD9Xpdaeq7VlsZDmoIuBXAUJWucKCiKwOlvVMHar2roKE2HAybO6zjttZC3QZu12q75mCg1Gp75+5nl3XXnlp4Oqk7XwE8GoKjoyK3qkeSq7dYhyEw29RfeYRTFBCffqj8/O+//vL3f/38t7/88s//oB8WbLX9dSVJUJnMKXtqV54aE4EswPpHsHpVOZKySbuyhZGlI9f5UJmvOWfBxYIFHIy9CFjoE6/S/1WcO8nMikiyDQ3LyD2QBd2r68hPUbFEF+QzPOeEFsxfkWA7Yo/sYk4WT48hWwdOITOX2xUNPTd4Au7aZUfDZxV5bsQNTv2cfbgrnuJiK+hXERXmtbF4Ckl6ZE69VGNNfkrI7VW+7pED0Y0buVyKqnXxnBNdkUeaD0BXFc95mQC05KPWEc/rQpx+5cCuiPJvnGX3yJaGeSVxuzwrxVbrVdl8WoXsUTg7L/d6oJ/lPAbdJ3gUFtbEU0hITFAoLBSlxG1y/voBY/J62Et6PmiB4GabS0KSkJPBTBvfTFTz82w0vhrPBsZVpa/FVYlEWX73Q6Pd/VpvtaF1JYIFoawbdTTKgyEJ1qoVwzLt6Xg0A0A8mpn4k13pi9+lRce39sgwcaWf/Kc0wGSK7yp98buI6O10ik17Zo0MHc8Ma2aObemXEbaxXul/Zmu0JBuKOEMbl35BfEkR9Gc3pCjyXEcOiJ7tBmtaQJ8+vlENczbFlj01NNsYm5W+xcJw+xuJTNZ8CdmzJBFy3IjMPepItZAjclz0F9AuN2gI/vGlC5zMJ25wUUT7VL03zKuZPR6PrBk29ZRS6ePAQXpIhKbyQFPVwlPACAks5G8Tn8nskwhI9bzSINfG1fUIfmxhyLX7uPTgh7/BmgmGkExoUEAQEgdPIess63481YUPQSEiaEWi6AsLnVzSZENXANswtTGkpmZn8G0Bk2JD4N1gAalDF7wA3g22LPUKzwbjT5DjUJvjkkLjj1CSH0sKfcYW1BC2CoiZ6p1xpYqKEGWYFkhagwsi8t3bIrJYgJzw5sZl6wgowsNQJrIao4vSmiz84y0E0lBHJ6o9BgZny7dHd0PBlNCBda6ALmhDGtZFdv14a/x+NlSNEdZnkG76+H5myy4plPpkiwLGEXE2JFhQNKcLsoZK2MKY4zpyTERemvCntfsTIjzpP98nrcvU8afv32BSruEdsQw2zKAM9ikr/pp24bZkBm80ROT6SSuKOODNJlgaNtWpMf42IYpcf+3FXfpbBOrZuLLBetWO9/ureNj+D8ZYcQseGNDRBi4rJYRhJRZLDiyeXilBwxyCukncz6HhiyNqKQBznGCYDL0D5g48lzPkDjxaDuIeDyzDhs3WPZ2L40cBYVmrcdSOx1scEj0KJ/TnUp3TBwb7JY+STbyRgbVLhr9IlDNbpdzSYhv2CAw3AfMxTipA9VxfHKKKwd7e4NQV8WqQm889W3uOrG7PfZIrAvh57dOX+7CHkPmS6pEozet4UfrdOw2JpziN9U7KbSCeC7RwrDL1+a6IWVidatczTTU1LE4Uop694nJQHcInI9uajdSBQIAy8QlfLGEVfhAHveJY8YlAx0MV8JLJW5SEi+V///yP4jAH9sRUlFB/WxYHil90TfyM9weTcRr9sQCOrQ7yovKloGByoEpFi5+vbAMS9JscWUi8LPnMF3dchVRDCSRhVG1b1a5voEosWRRsHcJesCTIjTr9CI1P7vUr/RsSPkHjtBnzygJJz4vc5KVt2B9x19xzA1pS/N0rkZi8bUxmqq7Lsz/UqOcunuLl14EDTHLPhzz2WAZPu1ZN6M4HkNRxeXlMubilXQtaQvy+bwibo2vdM2F/o+IR6OE8d0ET8JB5E3G19fIuFxjETRykcZ+H4kifvmU5oiX7ksSu/0C8CNiypEPWCdgwEZvFBDJPO+SeitpxsrgJ5ZDxjnmwLmjxdDLQefqhlKYN5NVvVsEz7YXlcMxKhjKm74mH/Cb9yl/wZ4iH/JZYU8Zwrntp0+FQVjS9jxuQMEsvEjvgoYHsUglP+pbnERaMxL1slJlIQshz+syhfbk22q5Pk3IWtKzB1RMW94Ln7cuNkJlv5bQj8b1DbmCfvtXz+dvjLvfo6eSW84ASzLpavh+rgITnWAnE3x8cOiOmIr5d0Q8VOIiQxVJ0+qiCEowPFeHO+CuaU3KrtJ+JdpaRlNacF/VlP5ftvJTKQHTxcqpYXOznhXrVF37qVc9FqJfAng5gsPbnNMSQAy50uSRCeWKWfZlehd3JHemB3InRLABfAnYAZ6S0EjKEXGLJbVVaLfFLdhz2ltz16IamrSpDyDjn/Px7EVTH+eRW+Yg+8Gx6J5TSVZD0un0u5ntghn5SSp7IskoORkoWHSfzSM7+SLdKF5+9jUeWo7RNi3TPdmjGD6JePaIKeE95v1fNLrPQo158zXpIA1HAO/lHB/8DUEsDBBQAAgAIAABTfkvqgaxhNw0AAB0jAAAXAAAAdW5pdmVyc2FsL3VuaXZlcnNhbC5wbmftmntU0um6x3G62ozadXTU1HJPLs10tMlSEbdZmpMXvGVqyZhZk/cLaIhA48zorlBnTaZtTSFNRS01DTDw1pAwiUptRbz9ZPaQmqCSEiAisn8001nnrHXW+ef8yx+s33oe3s/7Pu/3vTzP+q3fTXigr8EO0x0QCMTA78ypEAhkcxgEsil7+1bQY37J0Ad86GWG+J6ENA+Zz4PG5qteAV4QyJPiT9djt4C2ftqZyEwIxJCp/emxU8mXIZCDbX6nvMKuxywCAbftZwD2srQ8Vw+tl7LF+HlAms3uiOAzVtVeI6fhXju3BEdsPb33+O7NF01e3yD9prcr+Djsxk5AWXJGoMxeEl+vLMd7rl+pk/kTg54XLA2H84BwwKNe7B5+rOzc8LtFmqAZplpo59kQc9uylCvxYDw3xP96a837pvGfA8y7pJU+Y8TTo5tAdxoaCGS1Gtoh8GqU+wHQAfFsym8ztPNcf+ftrqe1bcLPPgtj66GstdaJhqj+WiPP9db9+qDV68cLcUBZa1uN+cO1/2/Xt9NaB7y0Elj9jaw1fty8Tzv+z6RPwMfO3WFa38k8rbJ/P6ODdJAO0kE6SAfpIB2kg3SQDtJBOkgH6SAdpIN0kA7SQTro/4Do74FsweMPb2GJ/49u3MLhytmK1HMtnSv9oidsi2gAr1E3MZbo4vJQblMVwoOb0w1kaF/7Jk1PL1KPOd7K2ZjpM0YQqDcTJ8qvDggAxelgrubnACtDOwROOSNaYkhSiAuUxqpUD0kKGgRJuWvz9fyFwE1XgydfUJIAZ25C+W1qV09xToAiciPMPKwKKx+X68eIRehsTuY5x853v0YdT5kPwq8Ni+4EwVzTVRWp3c9y3r/25Vfh1ub3CF3vKwR4TT9doxJocLwOJaphfja9PWeQhURgZbxwIWtR1d1cMW09t2zCqMP8/v02qsNc5GCtBrpxp83YFAKZa8Dp4wlO8ddFDfUTM1W8r4FONilmUjr9+qChnTHlHE+6VDpnn8B8n2+Wcj71YZawLKVLNrqHFk5omEwUdk1dFxaKOTNIc5/Hqh22lCFJh7DocHBtdd/1I/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W+6OAdcdESUxz23sSr5tcX9+oICu++WzPTh2SS5JbFOsVv1yxrmvkqJB9p/WiAVklDXOJSvRd+2grpXW7KTEQKHIuDaevtKVVxoZMGcyjYPq8ZAouVfDzlHAYygNmOTLDGLWx5/m9UC7DdjtMB55cFVxPmC9KJwHtGXh/Ye6RlnGA+y6On/S2suOCVhwsEkhRSgDeXokNL6aivwBn4oN4G0dZtP3ZLnSJV8nyQhcahuEggUZG49e7Sxm1SW8/SEz3It3fiYPqJ9dHbtOGE403p0dv0P3Jk5gmXgFCn2qGLryvdf2A2MrNm/3GM6F2bYlkgK1Ga27WX48ydQ1nKABE1HcGkZpKTMMX3ZU7yykDwJP6eszIanUoR2BZH0iyuAFD2Anh4k/nMbhyF1GYu35/9ObBynwfzqr30ss7TN9psXniZxMzwLmOSZRdiYzvBRSB8F/K8OqZsR4x1TmFvSJk1dEA6oh54UH2QBeU6JwxkdfkGSk1k3f5VHMrnYTHgOZDLkz330NlbITdqvTX7+hPDaQ4fBn6EPxIGd62ZOLHfrLHC3ohmwnoAO8tYKpaGiumGDbbWJEL6PidWx8Thy1MwYknWi1InYH2icDWYxp+hng9uwWRjXBfjRrBFZ9q5meOfo4YaVdCUEM8R2MaqsJCoDqCVfRBy3h5/8BlumfZ+4Cj3whcIQdNcumPP+opomW2J8Fh/x3SX1EMVU5kRSzXNXGkJvcU0ooyTzkCKL40Otp/1KItiKanL5omuIgHFXCYJLGyRRfDnZOdFOLF8wufeXKTbIN1kKAPcK1tOdCxJxxosfxTgVIsa/ErQxoV7ju5A3CZI76OhytfYsil+Xeypn9YCGdc6cpUrQ6oGhMPo6nLX9Wc2g3NEfHc39sWtUzQYqAyDEFtkus91dpLl6M94wIpIanxQirZP7btrylobcxkR8r6uR01IG7bb9T5HEdmxk633U7oXkMUGEAhzm2XuK1yx/8hXLitnfypRUneFzRau37JE4NWyNfmukwn3JFfnK7OnI4OOStTB0lF4cHxVFgJw+ydKuuCcH9WdPllHcmZls6CUqX3hPvCo/JonONpjxjBZ4UMLBDu78YMYVsykxhIkDn/OLM0Cz6vPn2GtjyU+bM72qu1cZpmJJ30vk2Oj95pgkgeWL7+oWIKTsEjxZVBODpQQDwuA28Z5FM2XiVvN7cgjmJpom8n/mslXrOyyyg+r9rbbuy6BbKCZaHW0Lhmx2HcMN/17ixW8dJigms93PUjoAtclwiftvMXWpy0plQN0dFbDg1JKVfQRxGJwmy3ZviB+7xe7GvLRxWXjD/K+mR996ZLX/7kl9v1r0U2bqvM9B66gogvFs3qBov85n1fYAv9kU5Z+OHur5h8HjoV9R5bWj8jf5HqiMD99P96peLndSXuhwgteEJYbPo5bpTi/FDUU4BUfMxTCOSbg55KDColsg7x+/JECLLvyNA1aeetL2RW1WoLvyXn3fFtEMXTlt3AwO3XzkmkAtcrn/PcAnStsTTYRMjiBijEI5KspMPUtKn47ZSC1sLM2/SzuB/zCNec/fnW2GGk9vGPAJnF/gcpeszuwOtoGvB8uJphwnIZUIZrm2EcVyxJ0d2DfPVMfQjnX8ihBhpn2qp02A9zGfeCRq/yeDcoa03KjteiQzAd489KGeCEodHgUCmD1NMNYi4JkZgZd2Tasvbo+a+nZyFF5OAczqYXKeLitEF45g1CO2+wYwNCT3D678teuCWGeL0Ib3TH9hRSCmR2BDw8duGa+9PV/W9lPKdv6LTWrbJdqZMJEeT3D8Xc8nRt3dUTlNCBk9bDj6zFJEMg9D/lY3GL2SyyvNTmu+1M7YVqlqc9l8gP3N1fRgjhuiWkp5tlDusxJPDtem6905WetmJSCcrMe5Pk9JkYZ1zbzoXHPDvsUqhwKttvJqt6Osh3y+t+oFQKEZX874RBjKoNzpKksJueabBojSX8O1axLxd6MsUe4XhSx7JQCPfUQ9/eiRqBQgMTMW5hBIFcEudLBhiBRVII3LnqMLOEeG1xxXA6zIk/6ftcgrhiQhn9rQiseS4sC1u5pReAmPoOJXhHp2IWLIUK2sz3va0qgaG1lJzHdkwJ4pJiJFY/Sr5EVJ7ts6LInt0nODXcGR11DS58/jJnCrwstE1FY1w1HvJIjqsIsXTs+9kyO2vV901+h1eHIPKOXKVNUov6HLfqvD2ecCM0C6ODY5oxsAZZ20Vi1ysvrb3kQXTW+SBN0byyump9t/PnI8V4xFV0+4fGW1qNevDnfYUK/0cujc89Wq6AWJ7Ub7RV65m7EhKSE/SjaSJtp5AvtXKo4FgGqB2aJLruSkpRNnfb1jPm6ion5DjlK72NY0B//zFIFFjlkdQz60Z8J7pwsAhuIIXOtyP6b74pDjXd2RCnQfkgi2/utVlYX5QrHkYuE3b1d92dik83XE6liqwNkf7o3TnTflmPwbgYdZr6S+eSvkV44LhPDPHy0obYGVHrXqHBoAn2GCM67hjad03RxowQU0xM/VVkip/BjGG3LF/llQvHDp7K5O3OFSIciB6s0ypL0F3LcHgb3DdpNvFwMgVzowd2UNPHzUsavglloFkoz+4OUEZxdMDFH46f2qOU5wvQv/LOUgARHW5sUbIymPMpMVs15atAHLdIo7pLOdnXn3wy7DscD2X8FVuy2QlI1o+1F9w8AGWBJmTIdF9ySTpuq37ft7u2oJfljOH5DSoxQANkIs0C3Y8mDw4Dxu3Y3n+WdGj8etor9IShBkTrXTpW0x1Ja5Vaw+mWSeZjDHxX2kelEsCRdu2CnmMakmsHzbYi5GR4BAdFSpAKso3v7gnvI7ixym8Rl+YlPbVSd9/puF0O7GXjPNdiPw+ty+id+lUG1higyJ95fKUZo6LC91aybtmAlzBYeTJYsWQOHuqfLPNMbSRld19UyfoQR9F3vGteWK6Ka8ge1n2eYe/4v9fqrWkmPpnu/3scvMNSrwuLFM9oGgY2lGeCS4hJ8tRV9Wgil5GyTxlAeom069tj0GwMxKYTZo1FLsk5qm3dH0+44XdC3O7YOyhupfsc0WvTX+vk1CV/y/HEW55o0mxzFrSdjln5p0Pr9Tgeeaj75bd5/AFBLAwQUAAIACAAAU35L8AGbtksAAABrAAAAGwAAAHVuaXZlcnNhbC91bml2ZXJzYWwucG5nLnhtbLOxr8jNUShLLSrOzM+zVTLUM1Cyt+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VJ+SyqWD2f+AgAAlwsAACYAAAAAAAAAAQAAAAAABgsAAHVuaXZlcnNhbC9odG1sX3B1Ymxpc2hpbmdfc2V0dGluZ3MueG1sUEsBAgAAFAACAAgA/VJ+S2hxUpGaAQAAHwYAAB8AAAAAAAAAAQAAAAAASA4AAHVuaXZlcnNhbC9odG1sX3NraW5fc2V0dGluZ3MuanNQSwECAAAUAAIACAD9Un5LPTwv0cEAAADlAQAAGgAAAAAAAAABAAAAAAAfEAAAdW5pdmVyc2FsL2kxOG5fcHJlc2V0cy54bWxQSwECAAAUAAIACAD9Un5LI/NDO3IAAAByAAAAHAAAAAAAAAABAAAAAAAYEQAAdW5pdmVyc2FsL2xvY2FsX3NldHRpbmdzLnhtbFBLAQIAABQAAgAIAESUV0cjtE77+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
  <p:tag name="ISPRING_PRESENTATION_TITLE" val="演示文稿7"/>
  <p:tag name="KSO_WPP_MARK_KEY" val="716e28a7-eb15-41a1-bcdd-4e2579f99f91"/>
  <p:tag name="COMMONDATA" val="eyJoZGlkIjoiODY4YzllNWY4NGE1OTQwYTM1NzhhMTdjNGVmYzY2NTEifQ=="/>
</p:tagLst>
</file>

<file path=ppt/theme/theme1.xml><?xml version="1.0" encoding="utf-8"?>
<a:theme xmlns:a="http://schemas.openxmlformats.org/drawingml/2006/main" name="PPT定制1801380800">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4352</Words>
  <Application>WPS 演示</Application>
  <PresentationFormat>宽屏</PresentationFormat>
  <Paragraphs>227</Paragraphs>
  <Slides>37</Slides>
  <Notes>37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37</vt:i4>
      </vt:variant>
    </vt:vector>
  </HeadingPairs>
  <TitlesOfParts>
    <vt:vector size="51" baseType="lpstr">
      <vt:lpstr>Arial</vt:lpstr>
      <vt:lpstr>宋体</vt:lpstr>
      <vt:lpstr>Wingdings</vt:lpstr>
      <vt:lpstr>方正有猫在_GBK</vt:lpstr>
      <vt:lpstr>方正卡通简体</vt:lpstr>
      <vt:lpstr>微软雅黑</vt:lpstr>
      <vt:lpstr>Arial Unicode MS</vt:lpstr>
      <vt:lpstr>等线</vt:lpstr>
      <vt:lpstr>Times New Roman</vt:lpstr>
      <vt:lpstr>Arial</vt:lpstr>
      <vt:lpstr>FZLANTY_XIANJW--GB1-0</vt:lpstr>
      <vt:lpstr>Calibri</vt:lpstr>
      <vt:lpstr>Segoe Print</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演示文稿7</dc:title>
  <dc:creator>柚子设计</dc:creator>
  <cp:keywords>MC-PPT模板</cp:keywords>
  <cp:category>模板</cp:category>
  <cp:lastModifiedBy>71719</cp:lastModifiedBy>
  <cp:revision>471</cp:revision>
  <dcterms:created xsi:type="dcterms:W3CDTF">2017-12-03T06:36:00Z</dcterms:created>
  <dcterms:modified xsi:type="dcterms:W3CDTF">2022-11-03T01:20:01Z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DD1C4F3D3C594BED86A4D1B458DC2FF6</vt:lpwstr>
  </property>
</Properties>
</file>