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12" r:id="rId7"/>
    <p:sldId id="434" r:id="rId8"/>
    <p:sldId id="758" r:id="rId9"/>
    <p:sldId id="738" r:id="rId10"/>
    <p:sldId id="759" r:id="rId11"/>
    <p:sldId id="739" r:id="rId12"/>
    <p:sldId id="760" r:id="rId13"/>
    <p:sldId id="761" r:id="rId14"/>
    <p:sldId id="740" r:id="rId15"/>
    <p:sldId id="762" r:id="rId16"/>
    <p:sldId id="763" r:id="rId17"/>
    <p:sldId id="764" r:id="rId18"/>
    <p:sldId id="765" r:id="rId19"/>
    <p:sldId id="724" r:id="rId20"/>
    <p:sldId id="766" r:id="rId21"/>
    <p:sldId id="326" r:id="rId22"/>
    <p:sldId id="364" r:id="rId23"/>
    <p:sldId id="751" r:id="rId24"/>
    <p:sldId id="767" r:id="rId25"/>
    <p:sldId id="768" r:id="rId26"/>
    <p:sldId id="502" r:id="rId27"/>
    <p:sldId id="299" r:id="rId28"/>
    <p:sldId id="769" r:id="rId29"/>
    <p:sldId id="755" r:id="rId30"/>
    <p:sldId id="503" r:id="rId31"/>
    <p:sldId id="567" r:id="rId32"/>
    <p:sldId id="737" r:id="rId33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169"/>
        <p:guide pos="230"/>
        <p:guide pos="7410"/>
        <p:guide orient="horz" pos="561"/>
        <p:guide orient="horz" pos="691"/>
        <p:guide orient="horz" pos="4017"/>
        <p:guide orient="horz" pos="3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283206" y="2492157"/>
            <a:ext cx="7123814" cy="171577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玩转变量</a:t>
            </a:r>
            <a:endParaRPr lang="zh-CN" alt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保留字符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4385" y="1965863"/>
            <a:ext cx="1076659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表</a:t>
            </a:r>
            <a:r>
              <a:rPr lang="en-US" altLang="zh-CN" sz="2000" dirty="0"/>
              <a:t>3-1</a:t>
            </a:r>
            <a:r>
              <a:rPr lang="zh-CN" altLang="en-US" sz="2000" dirty="0"/>
              <a:t>显示了在</a:t>
            </a:r>
            <a:r>
              <a:rPr lang="en-US" altLang="zh-CN" sz="2000" dirty="0"/>
              <a:t>Python</a:t>
            </a:r>
            <a:r>
              <a:rPr lang="zh-CN" altLang="en-US" sz="2000" dirty="0"/>
              <a:t>中的保留字。这些保留字不能用作常量，也不能用作任何其他标识符名称。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680" y="3150583"/>
            <a:ext cx="3738627" cy="3208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18" y="3043268"/>
            <a:ext cx="3738628" cy="34229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88105" y="2536825"/>
            <a:ext cx="408622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表</a:t>
            </a:r>
            <a:r>
              <a:rPr lang="en-US" altLang="zh-CN" dirty="0"/>
              <a:t>3-1 Python3</a:t>
            </a:r>
            <a:r>
              <a:rPr lang="zh-CN" altLang="en-US" dirty="0"/>
              <a:t>中的</a:t>
            </a:r>
            <a:r>
              <a:rPr lang="en-US" altLang="zh-CN" dirty="0"/>
              <a:t>33</a:t>
            </a:r>
            <a:r>
              <a:rPr lang="zh-CN" altLang="en-US" dirty="0"/>
              <a:t>个保留字列表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保留字符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0785" y="2089785"/>
            <a:ext cx="1013841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对于初学者而言，表</a:t>
            </a:r>
            <a:r>
              <a:rPr lang="en-US" altLang="zh-CN" sz="2000" dirty="0"/>
              <a:t>3-1</a:t>
            </a:r>
            <a:r>
              <a:rPr lang="zh-CN" altLang="en-US" sz="2000" dirty="0"/>
              <a:t>中的</a:t>
            </a:r>
            <a:r>
              <a:rPr lang="en-US" altLang="zh-CN" sz="2000" dirty="0"/>
              <a:t>33</a:t>
            </a:r>
            <a:r>
              <a:rPr lang="zh-CN" altLang="en-US" sz="2000" dirty="0"/>
              <a:t>个</a:t>
            </a:r>
            <a:r>
              <a:rPr lang="en-US" altLang="zh-CN" sz="2000" dirty="0"/>
              <a:t>Python</a:t>
            </a:r>
            <a:r>
              <a:rPr lang="zh-CN" altLang="en-US" sz="2000" dirty="0"/>
              <a:t>保留字先大致了解一下即可。具体的用法及应用实践在后续的课程模块里会安排。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00785" y="3267710"/>
            <a:ext cx="1013841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表</a:t>
            </a:r>
            <a:r>
              <a:rPr lang="en-US" altLang="zh-CN" sz="2000" dirty="0"/>
              <a:t>3-1</a:t>
            </a:r>
            <a:r>
              <a:rPr lang="zh-CN" altLang="en-US" sz="2000" dirty="0"/>
              <a:t>可以看出，所有</a:t>
            </a:r>
            <a:r>
              <a:rPr lang="en-US" altLang="zh-CN" sz="2000" dirty="0"/>
              <a:t>Python</a:t>
            </a:r>
            <a:r>
              <a:rPr lang="zh-CN" altLang="en-US" sz="2000" dirty="0"/>
              <a:t>的保留字只包含小写字母。由于</a:t>
            </a:r>
            <a:r>
              <a:rPr lang="en-US" altLang="zh-CN" sz="2000" dirty="0"/>
              <a:t>Python</a:t>
            </a:r>
            <a:r>
              <a:rPr lang="zh-CN" altLang="en-US" sz="2000" dirty="0"/>
              <a:t>的所有标识符都是大小写敏感的，编程时要掌握好。例如， </a:t>
            </a:r>
            <a:r>
              <a:rPr lang="en-US" altLang="zh-CN" sz="2000" dirty="0" err="1"/>
              <a:t>elif</a:t>
            </a:r>
            <a:r>
              <a:rPr lang="zh-CN" altLang="en-US" sz="2000" dirty="0"/>
              <a:t>是保留字，编程时不能作为变量名使用，但</a:t>
            </a:r>
            <a:r>
              <a:rPr lang="en-US" altLang="zh-CN" sz="2000" dirty="0"/>
              <a:t>E</a:t>
            </a:r>
            <a:r>
              <a:rPr lang="en-US" altLang="zh-CN" sz="2000" dirty="0" err="1"/>
              <a:t>lif</a:t>
            </a:r>
            <a:r>
              <a:rPr lang="zh-CN" altLang="en-US" sz="2000" dirty="0"/>
              <a:t>就不是，编程时可以自行使用。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1200785" y="4860290"/>
            <a:ext cx="1013904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在实际编程中，如果无意中使用了</a:t>
            </a:r>
            <a:r>
              <a:rPr lang="en-US" altLang="zh-CN" sz="2000" dirty="0"/>
              <a:t>Python </a:t>
            </a:r>
            <a:r>
              <a:rPr lang="zh-CN" altLang="en-US" sz="2000" dirty="0"/>
              <a:t>中的保留字作为标识符，则解释器会提示“</a:t>
            </a:r>
            <a:r>
              <a:rPr lang="en-US" altLang="zh-CN" sz="2000" dirty="0"/>
              <a:t>invalid syntax”</a:t>
            </a:r>
            <a:r>
              <a:rPr lang="zh-CN" altLang="en-US" sz="2000" dirty="0"/>
              <a:t>的错误信息。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1.4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变量赋值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9611" y="1809980"/>
            <a:ext cx="427054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1</a:t>
            </a:r>
            <a:r>
              <a:rPr lang="zh-CN" altLang="en-US" sz="2200" dirty="0">
                <a:solidFill>
                  <a:srgbClr val="FF0000"/>
                </a:solidFill>
              </a:rPr>
              <a:t>）赋值运算符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3940" y="2472055"/>
            <a:ext cx="1039114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在编程语言中，将数据放入变量的过程叫作赋值（ </a:t>
            </a:r>
            <a:r>
              <a:rPr lang="en-US" altLang="zh-CN" sz="2000" dirty="0"/>
              <a:t>Assignment</a:t>
            </a:r>
            <a:r>
              <a:rPr lang="zh-CN" altLang="en-US" sz="2000" dirty="0"/>
              <a:t>）。 </a:t>
            </a:r>
            <a:r>
              <a:rPr lang="en-US" altLang="zh-CN" sz="2000" dirty="0"/>
              <a:t>Python</a:t>
            </a:r>
            <a:r>
              <a:rPr lang="zh-CN" altLang="en-US" sz="2000" dirty="0"/>
              <a:t>语言使用等号</a:t>
            </a:r>
            <a:r>
              <a:rPr lang="en-US" altLang="zh-CN" sz="2000" dirty="0"/>
              <a:t>=</a:t>
            </a:r>
            <a:r>
              <a:rPr lang="zh-CN" altLang="en-US" sz="2000" dirty="0"/>
              <a:t>作为赋值运算符，用来给变量赋值。具体格式为：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43940" y="3843655"/>
            <a:ext cx="1052131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其中， </a:t>
            </a:r>
            <a:r>
              <a:rPr lang="en-US" altLang="zh-CN" sz="2000" dirty="0" err="1"/>
              <a:t>VarName</a:t>
            </a:r>
            <a:r>
              <a:rPr lang="en-US" altLang="zh-CN" sz="2000" dirty="0"/>
              <a:t> </a:t>
            </a:r>
            <a:r>
              <a:rPr lang="zh-CN" altLang="en-US" sz="2000" dirty="0"/>
              <a:t>表示变量名， </a:t>
            </a:r>
            <a:r>
              <a:rPr lang="en-US" altLang="zh-CN" sz="2000" dirty="0"/>
              <a:t>value</a:t>
            </a:r>
            <a:r>
              <a:rPr lang="zh-CN" altLang="en-US" sz="2000" dirty="0"/>
              <a:t>表示值，也就是要存储的数据。等号（ </a:t>
            </a:r>
            <a:r>
              <a:rPr lang="en-US" altLang="zh-CN" sz="2000" dirty="0"/>
              <a:t>=</a:t>
            </a:r>
            <a:r>
              <a:rPr lang="zh-CN" altLang="en-US" sz="2000" dirty="0"/>
              <a:t>）运算符左边是一个变量名，等号（ </a:t>
            </a:r>
            <a:r>
              <a:rPr lang="en-US" altLang="zh-CN" sz="2000" dirty="0"/>
              <a:t>=</a:t>
            </a:r>
            <a:r>
              <a:rPr lang="zh-CN" altLang="en-US" sz="2000" dirty="0"/>
              <a:t>）运算符右边是存储在变量中的值。赋值的例子：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3075062"/>
            <a:ext cx="3162300" cy="533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832" y="5049449"/>
            <a:ext cx="8048625" cy="10903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1.4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变量赋值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9611" y="1809980"/>
            <a:ext cx="427054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1</a:t>
            </a:r>
            <a:r>
              <a:rPr lang="zh-CN" altLang="en-US" sz="2200" dirty="0">
                <a:solidFill>
                  <a:srgbClr val="FF0000"/>
                </a:solidFill>
              </a:rPr>
              <a:t>）赋值运算符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6771" y="2472199"/>
            <a:ext cx="11006603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程序运行时，每个变量在内存中创建，包括变量的标识、名称和数据值等信息。每个变量在使用前都必须赋值，变量赋值以后该变量才会被创建。 </a:t>
            </a:r>
            <a:r>
              <a:rPr lang="en-US" altLang="zh-CN" sz="2000" dirty="0"/>
              <a:t>python</a:t>
            </a:r>
            <a:r>
              <a:rPr lang="zh-CN" altLang="en-US" sz="2000" dirty="0"/>
              <a:t>中的变量赋值不需要类型声明。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39626" y="3433511"/>
            <a:ext cx="10934699" cy="96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变量的值不是一成不变的，它可以随时被修改，只要重新赋值即可。赋值时不用关心数据的类型，可以将不同类型的数据赋值给同一个变量。请看下面的演示：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4408" y="4514089"/>
            <a:ext cx="5491162" cy="19627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1.4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变量赋值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9611" y="1809980"/>
            <a:ext cx="427054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1</a:t>
            </a:r>
            <a:r>
              <a:rPr lang="zh-CN" altLang="en-US" sz="2200" dirty="0">
                <a:solidFill>
                  <a:srgbClr val="FF0000"/>
                </a:solidFill>
              </a:rPr>
              <a:t>）赋值运算符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97965" y="2618740"/>
            <a:ext cx="919607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变量的值一旦被修改，之前的值就被覆盖了，不复存在了，再也找不回了。换句话说，变量只能容纳一个值。除了赋值单个数据，你也可以将表达式的运行结果赋值给变量，例如：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564" y="4268767"/>
            <a:ext cx="9938872" cy="13834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1.4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变量赋值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9611" y="1809980"/>
            <a:ext cx="427054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zh-CN" altLang="en-US" sz="2200" dirty="0">
                <a:solidFill>
                  <a:srgbClr val="FF0000"/>
                </a:solidFill>
              </a:rPr>
              <a:t>）多个变量赋值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53820" y="2819400"/>
            <a:ext cx="519303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允许同时为多个变量赋值。例如：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3947" y="2915430"/>
            <a:ext cx="2352675" cy="514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53820" y="3919220"/>
            <a:ext cx="8357235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该语句在执行时， </a:t>
            </a:r>
            <a:r>
              <a:rPr lang="en-US" altLang="zh-CN" sz="2000" dirty="0"/>
              <a:t>a</a:t>
            </a:r>
            <a:r>
              <a:rPr lang="zh-CN" altLang="en-US" sz="2000" dirty="0"/>
              <a:t>， </a:t>
            </a:r>
            <a:r>
              <a:rPr lang="en-US" altLang="zh-CN" sz="2000" dirty="0"/>
              <a:t>b</a:t>
            </a:r>
            <a:r>
              <a:rPr lang="zh-CN" altLang="en-US" sz="2000" dirty="0"/>
              <a:t>， </a:t>
            </a:r>
            <a:r>
              <a:rPr lang="en-US" altLang="zh-CN" sz="2000" dirty="0"/>
              <a:t>c</a:t>
            </a:r>
            <a:r>
              <a:rPr lang="zh-CN" altLang="en-US" sz="2000" dirty="0"/>
              <a:t>三个变量被分配到相同的内存空间上，同时将数字值</a:t>
            </a:r>
            <a:r>
              <a:rPr lang="en-US" altLang="zh-CN" sz="2000" dirty="0"/>
              <a:t>1</a:t>
            </a:r>
            <a:r>
              <a:rPr lang="zh-CN" altLang="en-US" sz="2000" dirty="0"/>
              <a:t>赋给这三个变量。 </a:t>
            </a:r>
            <a:r>
              <a:rPr lang="en-US" altLang="zh-CN" sz="2000" dirty="0"/>
              <a:t>Python</a:t>
            </a:r>
            <a:r>
              <a:rPr lang="zh-CN" altLang="en-US" sz="2000" dirty="0"/>
              <a:t>也允许一次为多个变量各自赋予不同的值。例如：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67" y="4938623"/>
            <a:ext cx="3086100" cy="457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782" y="422240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1.4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变量赋值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9611" y="1809980"/>
            <a:ext cx="427054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zh-CN" altLang="en-US" sz="2200" dirty="0">
                <a:solidFill>
                  <a:srgbClr val="FF0000"/>
                </a:solidFill>
              </a:rPr>
              <a:t>）多个变量赋值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39850" y="2589530"/>
            <a:ext cx="975804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该语句在执行时，两个整数字值</a:t>
            </a:r>
            <a:r>
              <a:rPr lang="en-US" altLang="zh-CN" sz="2000" dirty="0"/>
              <a:t>1</a:t>
            </a:r>
            <a:r>
              <a:rPr lang="zh-CN" altLang="en-US" sz="2000" dirty="0"/>
              <a:t>和</a:t>
            </a:r>
            <a:r>
              <a:rPr lang="en-US" altLang="zh-CN" sz="2000" dirty="0"/>
              <a:t>2</a:t>
            </a:r>
            <a:r>
              <a:rPr lang="zh-CN" altLang="en-US" sz="2000" dirty="0"/>
              <a:t>分别分配给变量</a:t>
            </a:r>
            <a:r>
              <a:rPr lang="en-US" altLang="zh-CN" sz="2000" dirty="0"/>
              <a:t>a</a:t>
            </a:r>
            <a:r>
              <a:rPr lang="zh-CN" altLang="en-US" sz="2000" dirty="0"/>
              <a:t>和</a:t>
            </a:r>
            <a:r>
              <a:rPr lang="en-US" altLang="zh-CN" sz="2000" dirty="0"/>
              <a:t>b</a:t>
            </a:r>
            <a:r>
              <a:rPr lang="zh-CN" altLang="en-US" sz="2000" dirty="0"/>
              <a:t>，字符串</a:t>
            </a:r>
            <a:r>
              <a:rPr lang="en-US" altLang="zh-CN" sz="2000" dirty="0"/>
              <a:t>"john"</a:t>
            </a:r>
            <a:r>
              <a:rPr lang="zh-CN" altLang="en-US" sz="2000" dirty="0"/>
              <a:t>分配给变量</a:t>
            </a:r>
            <a:r>
              <a:rPr lang="en-US" altLang="zh-CN" sz="2000" dirty="0"/>
              <a:t>c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1339215" y="3298190"/>
            <a:ext cx="982980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通过同时对多个变量进行赋值的方法，可以减少</a:t>
            </a:r>
            <a:r>
              <a:rPr lang="en-US" altLang="zh-CN" sz="2000" dirty="0"/>
              <a:t>python</a:t>
            </a:r>
            <a:r>
              <a:rPr lang="zh-CN" altLang="en-US" sz="2000" dirty="0"/>
              <a:t>语句，使得编写出来的程序更精简、更可读。利用这种方法，完成下面的编程任务：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339215" y="4448175"/>
            <a:ext cx="975931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圆的周长计算公式是</a:t>
            </a:r>
            <a:r>
              <a:rPr lang="en-US" altLang="zh-CN" sz="2000" dirty="0"/>
              <a:t>C=2*π *R</a:t>
            </a:r>
            <a:r>
              <a:rPr lang="zh-CN" altLang="en-US" sz="2000" dirty="0"/>
              <a:t>，其中</a:t>
            </a:r>
            <a:r>
              <a:rPr lang="en-US" altLang="zh-CN" sz="2000" dirty="0"/>
              <a:t>C</a:t>
            </a:r>
            <a:r>
              <a:rPr lang="zh-CN" altLang="en-US" sz="2000" dirty="0"/>
              <a:t>是圆的周长， </a:t>
            </a:r>
            <a:r>
              <a:rPr lang="en-US" altLang="zh-CN" sz="2000" dirty="0"/>
              <a:t>R</a:t>
            </a:r>
            <a:r>
              <a:rPr lang="zh-CN" altLang="en-US" sz="2000" dirty="0"/>
              <a:t>是圆的半径。请自定义变量，编写计算圆周长的程序。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8280" y="5209213"/>
            <a:ext cx="24003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1.5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综合小练习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7120" y="2174875"/>
            <a:ext cx="487553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练习一：变量的命名与使用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2632" y="4515137"/>
            <a:ext cx="1780186" cy="2152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12" y="3886835"/>
            <a:ext cx="4686300" cy="933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672" y="3781425"/>
            <a:ext cx="3514725" cy="7334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23909" y="3179420"/>
            <a:ext cx="2066431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参考程序代码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806234" y="3118793"/>
            <a:ext cx="22193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1.5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综合小练习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3765" y="1896110"/>
            <a:ext cx="468376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练习二：避免命名错误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06916" y="2623527"/>
            <a:ext cx="2066431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参考程序代码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141706" y="2623526"/>
            <a:ext cx="22193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9254" y="3310731"/>
            <a:ext cx="3866655" cy="13480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161" y="3594735"/>
            <a:ext cx="2838450" cy="7810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88975" y="4897120"/>
            <a:ext cx="1097407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编程总结</a:t>
            </a:r>
            <a:r>
              <a:rPr lang="zh-CN" altLang="en-US" sz="2000" dirty="0"/>
              <a:t>：</a:t>
            </a:r>
            <a:r>
              <a:rPr lang="en-US" altLang="zh-CN" sz="2000" dirty="0"/>
              <a:t>Python</a:t>
            </a:r>
            <a:r>
              <a:rPr lang="zh-CN" altLang="en-US" sz="2000" dirty="0"/>
              <a:t>解释器不会对代码做拼写检查，但要求变量名的拼写一致。因此当命令为打印“</a:t>
            </a:r>
            <a:r>
              <a:rPr lang="en-US" altLang="zh-CN" sz="2000" dirty="0"/>
              <a:t>Sentece”</a:t>
            </a:r>
            <a:r>
              <a:rPr lang="zh-CN" altLang="en-US" sz="2000" dirty="0"/>
              <a:t>时，程序不会报错，并且打印的内容是“</a:t>
            </a:r>
            <a:r>
              <a:rPr lang="en-US" altLang="zh-CN" sz="2000" dirty="0"/>
              <a:t>Sentece”</a:t>
            </a:r>
            <a:r>
              <a:rPr lang="zh-CN" altLang="en-US" sz="2000" dirty="0"/>
              <a:t>这个变量中存储的字符串。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买苹果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90950" y="3121025"/>
            <a:ext cx="7635875" cy="615315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宇宙飞船是如何控制速度的呢？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买苹果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59865" y="2229485"/>
            <a:ext cx="9271635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小楷经常跟妈妈去水果店买水果。水果的价格都是根据进货成本进行核算，每批的价格都有变化，如图所示。收银员按照当天标明的价格进行结算。小楷选好了自己喜欢吃的苹果，就去收银台称重算价钱。称出来的重量是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7.5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千克，不巧碰上收银机坏了，不能算出苹果的总价格。你能编写程序，快速计算出小楷所买的苹果一共要付多少钱吗？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4334510"/>
            <a:ext cx="2898775" cy="2174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买苹果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01725" y="2125345"/>
            <a:ext cx="391985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任务描述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3557" y="4305587"/>
            <a:ext cx="1780186" cy="21520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09737" y="2987078"/>
            <a:ext cx="9558338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苹果的价格是</a:t>
            </a:r>
            <a:r>
              <a:rPr lang="en-US" altLang="zh-CN" sz="2200" dirty="0"/>
              <a:t>6.66</a:t>
            </a:r>
            <a:r>
              <a:rPr lang="zh-CN" altLang="en-US" sz="2200" dirty="0"/>
              <a:t>元</a:t>
            </a:r>
            <a:r>
              <a:rPr lang="en-US" altLang="zh-CN" sz="2200" dirty="0"/>
              <a:t>/</a:t>
            </a:r>
            <a:r>
              <a:rPr lang="zh-CN" altLang="en-US" sz="2200" dirty="0"/>
              <a:t>千克 ，小楷买了</a:t>
            </a:r>
            <a:r>
              <a:rPr lang="en-US" altLang="zh-CN" sz="2200" dirty="0"/>
              <a:t>7.5</a:t>
            </a:r>
            <a:r>
              <a:rPr lang="zh-CN" altLang="en-US" sz="2200" dirty="0"/>
              <a:t>千克苹果，计算小楷需要付款金额。</a:t>
            </a:r>
            <a:endParaRPr lang="zh-CN" altLang="en-US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1709737" y="4620055"/>
            <a:ext cx="60960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水果总价</a:t>
            </a:r>
            <a:r>
              <a:rPr lang="en-US" altLang="zh-CN" sz="2200" dirty="0"/>
              <a:t>=</a:t>
            </a:r>
            <a:r>
              <a:rPr lang="zh-CN" altLang="en-US" sz="2200" dirty="0"/>
              <a:t>单价*重量</a:t>
            </a:r>
            <a:endParaRPr lang="zh-CN" altLang="en-US" sz="2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101725" y="3891915"/>
            <a:ext cx="217995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任务分析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买苹果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54430" y="2021205"/>
            <a:ext cx="389636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编程过程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5309" y="4467512"/>
            <a:ext cx="1780186" cy="21520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55470" y="2665095"/>
            <a:ext cx="800100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第一步，定义一个价格变量，用来存放水果的最新价格数据</a:t>
            </a:r>
            <a:endParaRPr lang="en-US" altLang="zh-CN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1855470" y="3944620"/>
            <a:ext cx="814006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第二步， 定义一个重量变量，用来存放每次称出来的水果重量</a:t>
            </a:r>
            <a:endParaRPr lang="zh-CN" altLang="en-US" sz="2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882140" y="5041900"/>
            <a:ext cx="444246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第三步，计算所需付款的金额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043" y="3376562"/>
            <a:ext cx="1628775" cy="485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818" y="4601828"/>
            <a:ext cx="1704975" cy="419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88" y="5746238"/>
            <a:ext cx="31813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买苹果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88795" y="2099310"/>
            <a:ext cx="310134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）完整的程序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5309" y="4467512"/>
            <a:ext cx="1780186" cy="21520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88795" y="4013835"/>
            <a:ext cx="273748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5</a:t>
            </a:r>
            <a:r>
              <a:rPr lang="zh-CN" altLang="en-US" sz="2200" dirty="0">
                <a:solidFill>
                  <a:srgbClr val="FF0000"/>
                </a:solidFill>
              </a:rPr>
              <a:t>）运行结果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510" y="4899415"/>
            <a:ext cx="2501530" cy="12869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40" y="2538768"/>
            <a:ext cx="2609850" cy="523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540" y="3024659"/>
            <a:ext cx="2609850" cy="10949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3" y="1036718"/>
            <a:ext cx="9291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3.1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程序中的变量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0035" y="2181860"/>
            <a:ext cx="968502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“变量”一词来自拉丁文，是变数词之意。“变”就是可以改变的意思。在数学中，变量用表示数字的字母符号来表示，指没有固定的值、可以改变的数。编程语言中，变量指能存储计算结果或能表示值的抽象概念，它以非数字的符号来表达。变量可以通过变量名访问，通常以赋值或计算的方式来改变变量的值。</a:t>
            </a:r>
            <a:endParaRPr lang="zh-CN" altLang="en-US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1550035" y="4415790"/>
            <a:ext cx="9685655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利用变量，可以把程序中的各种数据赋给一个简短、易于记忆的名字，对程序设计来说非常必要。变量可以保存程序运行时用户输入的数据、特定运算的结果以及要显示的信息等。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3" y="1036718"/>
            <a:ext cx="9291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3.1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程序中的变量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6895" y="2468880"/>
            <a:ext cx="8389620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变量的命名首先要遵循编程语言中标识符的统一命名规则。命名风格上则可以多借鉴一些可读性好、易于理解的命名方法，如匈牙利命名法等。在匈牙利命名法中，每个变量名以两个或三个字符缩写开始，这些字符缩写对应于变量要存储数据的数据类型。命名格式是：变量类型 </a:t>
            </a:r>
            <a:r>
              <a:rPr lang="en-US" altLang="zh-CN" sz="2000" dirty="0"/>
              <a:t>+ </a:t>
            </a:r>
            <a:r>
              <a:rPr lang="zh-CN" altLang="en-US" sz="2000" dirty="0"/>
              <a:t>变量名字。例如，使用</a:t>
            </a:r>
            <a:r>
              <a:rPr lang="en-US" altLang="zh-CN" sz="2000" dirty="0"/>
              <a:t>strName</a:t>
            </a:r>
            <a:r>
              <a:rPr lang="zh-CN" altLang="en-US" sz="2000" dirty="0"/>
              <a:t>来说明</a:t>
            </a:r>
            <a:r>
              <a:rPr lang="en-US" altLang="zh-CN" sz="2000" dirty="0"/>
              <a:t>Name</a:t>
            </a:r>
            <a:r>
              <a:rPr lang="zh-CN" altLang="en-US" sz="2000" dirty="0"/>
              <a:t>变量保存字符串型数据。</a:t>
            </a:r>
            <a:endParaRPr lang="zh-CN" altLang="en-US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3581" y="446751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3" y="1036718"/>
            <a:ext cx="9291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保留字的作用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7335" y="2364105"/>
            <a:ext cx="9705975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保留字是指被编程语言内部定义的并被保留使用一批标识符，也称关键词。由于保留字已经被赋予了特定意义，这就要求开发者在编写程序时，不能定义与保留字相同的标识符，也不能不按保留字的特点功能随意使用保留字。</a:t>
            </a:r>
            <a:endParaRPr lang="zh-CN" altLang="en-US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3331" y="4404012"/>
            <a:ext cx="1780186" cy="21520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51330" y="4110355"/>
            <a:ext cx="791337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每种程序设计语言都有一套保留字，它们一般用来构成程序的框架和运行结构、表达关键值及特定语义等。掌握一门编程语言必须要了解和熟记该语言所定义的保留字。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3541" y="2750267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latin typeface="FZLANTY_XIANJW--GB1-0"/>
              </a:rPr>
              <a:t>变量</a:t>
            </a:r>
            <a:endParaRPr lang="zh-CN" altLang="en-US" sz="2800" b="0" i="0" dirty="0"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48713" y="3542772"/>
            <a:ext cx="806612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变量命名、保留字符、标识符、变量赋值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1883541" y="4205177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买苹果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预测身高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2040" y="2395220"/>
            <a:ext cx="10300970" cy="1476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0" i="0" dirty="0">
                <a:solidFill>
                  <a:srgbClr val="242021"/>
                </a:solidFill>
                <a:effectLst/>
                <a:latin typeface="FZLANTY_XIANJW--GB1-0"/>
              </a:rPr>
              <a:t>影响孩子身高的主要因素是父母的遗传基因，我们可以根据父母的身高孩子未来的身高。有人提出了一套计算方法，利用父母的身高来预测孩子未来的身高，具体做法是：若</a:t>
            </a:r>
            <a:r>
              <a:rPr lang="en-US" altLang="zh-CN" sz="2000" b="0" i="0" dirty="0">
                <a:solidFill>
                  <a:srgbClr val="242021"/>
                </a:solidFill>
                <a:effectLst/>
                <a:latin typeface="FZLANTY_XIANJW--GB1-0"/>
              </a:rPr>
              <a:t>m</a:t>
            </a:r>
            <a:r>
              <a:rPr lang="zh-CN" altLang="en-US" sz="2000" b="0" i="0" dirty="0">
                <a:solidFill>
                  <a:srgbClr val="242021"/>
                </a:solidFill>
                <a:effectLst/>
                <a:latin typeface="FZLANTY_XIANJW--GB1-0"/>
              </a:rPr>
              <a:t>， </a:t>
            </a:r>
            <a:r>
              <a:rPr lang="en-US" altLang="zh-CN" sz="2000" b="0" i="0" dirty="0">
                <a:solidFill>
                  <a:srgbClr val="242021"/>
                </a:solidFill>
                <a:effectLst/>
                <a:latin typeface="FZLANTY_XIANJW--GB1-0"/>
              </a:rPr>
              <a:t>f</a:t>
            </a:r>
            <a:r>
              <a:rPr lang="zh-CN" altLang="en-US" sz="2000" b="0" i="0" dirty="0">
                <a:solidFill>
                  <a:srgbClr val="242021"/>
                </a:solidFill>
                <a:effectLst/>
                <a:latin typeface="FZLANTY_XIANJW--GB1-0"/>
              </a:rPr>
              <a:t>分别表示父母的身高， </a:t>
            </a:r>
            <a:r>
              <a:rPr lang="en-US" altLang="zh-CN" sz="2000" b="0" i="0" dirty="0">
                <a:solidFill>
                  <a:srgbClr val="242021"/>
                </a:solidFill>
                <a:effectLst/>
                <a:latin typeface="FZLANTY_XIANJW--GB1-0"/>
              </a:rPr>
              <a:t>H</a:t>
            </a:r>
            <a:r>
              <a:rPr lang="zh-CN" altLang="en-US" sz="2000" b="0" i="0" dirty="0">
                <a:solidFill>
                  <a:srgbClr val="242021"/>
                </a:solidFill>
                <a:effectLst/>
                <a:latin typeface="FZLANTY_XIANJW--GB1-0"/>
              </a:rPr>
              <a:t>男、 </a:t>
            </a:r>
            <a:r>
              <a:rPr lang="en-US" altLang="zh-CN" sz="2000" b="0" i="0" dirty="0">
                <a:solidFill>
                  <a:srgbClr val="242021"/>
                </a:solidFill>
                <a:effectLst/>
                <a:latin typeface="FZLANTY_XIANJW--GB1-0"/>
              </a:rPr>
              <a:t>H</a:t>
            </a:r>
            <a:r>
              <a:rPr lang="zh-CN" altLang="en-US" sz="2000" b="0" i="0" dirty="0">
                <a:solidFill>
                  <a:srgbClr val="242021"/>
                </a:solidFill>
                <a:effectLst/>
                <a:latin typeface="FZLANTY_XIANJW--GB1-0"/>
              </a:rPr>
              <a:t>女分别表示男孩、女孩成人时的身高，则有关系式：</a:t>
            </a:r>
            <a:endParaRPr lang="zh-CN" altLang="en-US" sz="2200" b="0" i="0" dirty="0">
              <a:effectLst/>
              <a:latin typeface="FZLANTY_XIANJW--GB1-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58271" y="4403366"/>
            <a:ext cx="527552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H</a:t>
            </a:r>
            <a:r>
              <a:rPr lang="zh-CN" altLang="en-US" sz="2000" dirty="0"/>
              <a:t>男</a:t>
            </a:r>
            <a:r>
              <a:rPr lang="en-US" altLang="zh-CN" sz="2000" dirty="0"/>
              <a:t>=0.54</a:t>
            </a:r>
            <a:r>
              <a:rPr lang="zh-CN" altLang="en-US" sz="2000" dirty="0"/>
              <a:t>（ </a:t>
            </a:r>
            <a:r>
              <a:rPr lang="en-US" altLang="zh-CN" sz="2000" dirty="0" err="1"/>
              <a:t>m+f</a:t>
            </a:r>
            <a:r>
              <a:rPr lang="zh-CN" altLang="en-US" sz="2000" dirty="0"/>
              <a:t>）， </a:t>
            </a:r>
            <a:r>
              <a:rPr lang="en-US" altLang="zh-CN" sz="2000" dirty="0"/>
              <a:t>H</a:t>
            </a:r>
            <a:r>
              <a:rPr lang="zh-CN" altLang="en-US" sz="2000" dirty="0"/>
              <a:t>女</a:t>
            </a:r>
            <a:r>
              <a:rPr lang="en-US" altLang="zh-CN" sz="2000" dirty="0"/>
              <a:t>=0.47m+0.5f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6489" y="434240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80015" y="2014078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变量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43397" y="3105564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88218" y="4385767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61392" y="3360199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买苹果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17901" y="4555447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8846" y="2290861"/>
            <a:ext cx="8456263" cy="9665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0" i="0" dirty="0">
                <a:solidFill>
                  <a:srgbClr val="242021"/>
                </a:solidFill>
                <a:effectLst/>
                <a:latin typeface="FZLANTY_XIANJW--GB1-0"/>
              </a:rPr>
              <a:t>请根据以上计算式，在交互式</a:t>
            </a:r>
            <a:r>
              <a:rPr lang="en-US" altLang="zh-CN" sz="20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000" b="0" i="0" dirty="0">
                <a:solidFill>
                  <a:srgbClr val="242021"/>
                </a:solidFill>
                <a:effectLst/>
                <a:latin typeface="FZLANTY_XIANJW--GB1-0"/>
              </a:rPr>
              <a:t>编程环境下，输入</a:t>
            </a:r>
            <a:r>
              <a:rPr lang="en-US" altLang="zh-CN" sz="20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000" b="0" i="0" dirty="0">
                <a:solidFill>
                  <a:srgbClr val="242021"/>
                </a:solidFill>
                <a:effectLst/>
                <a:latin typeface="FZLANTY_XIANJW--GB1-0"/>
              </a:rPr>
              <a:t>语句，通过给变量赋值计算的方法，输出所计算出的自己的身高。</a:t>
            </a:r>
            <a:endParaRPr lang="zh-CN" altLang="en-US" sz="2200" b="0" i="0" dirty="0">
              <a:effectLst/>
              <a:latin typeface="FZLANTY_XIANJW--GB1-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2339" y="1380351"/>
            <a:ext cx="1061027" cy="20486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59" y="3429000"/>
            <a:ext cx="2450155" cy="3139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89805" y="3182620"/>
            <a:ext cx="5703570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变量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变量的命名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4575" y="2071370"/>
            <a:ext cx="1034859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在同一过程中，固定不变的量称为常量，而可以取不同数值的量称为变量。可见，数学中的变量是用来表示没有固定的值、可以改变的数。与此类似， 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程序中采用变量来保存和表示具体的数据值。为了更好地使用变量等其他程序元素，需要给变量关联一个标识符，即取个名字。这个关联标识符的过程称为</a:t>
            </a:r>
            <a:r>
              <a:rPr lang="zh-CN" altLang="en-US" sz="2000" dirty="0">
                <a:solidFill>
                  <a:srgbClr val="FF0000"/>
                </a:solidFill>
              </a:rPr>
              <a:t>命名。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46175" y="4375785"/>
            <a:ext cx="833628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语言允许采用</a:t>
            </a:r>
            <a:r>
              <a:rPr lang="zh-CN" altLang="en-US" sz="2000" dirty="0">
                <a:solidFill>
                  <a:srgbClr val="FF0000"/>
                </a:solidFill>
              </a:rPr>
              <a:t>大写字母、小写字母、数字、下划线和汉字</a:t>
            </a:r>
            <a:r>
              <a:rPr lang="zh-CN" altLang="en-US" sz="2000" dirty="0"/>
              <a:t>等字符</a:t>
            </a:r>
            <a:r>
              <a:rPr lang="zh-CN" altLang="en-US" sz="2000" dirty="0">
                <a:solidFill>
                  <a:srgbClr val="FF0000"/>
                </a:solidFill>
              </a:rPr>
              <a:t>及其组合</a:t>
            </a:r>
            <a:r>
              <a:rPr lang="zh-CN" altLang="en-US" sz="2000" dirty="0"/>
              <a:t>给变量命名，但名字的</a:t>
            </a:r>
            <a:r>
              <a:rPr lang="zh-CN" altLang="en-US" sz="2000" dirty="0">
                <a:solidFill>
                  <a:srgbClr val="FF0000"/>
                </a:solidFill>
              </a:rPr>
              <a:t>首字符不能是数字，中间不能出现空格，长度没有限制。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2632" y="451513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变量的命名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67460" y="2377440"/>
            <a:ext cx="9657080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1.</a:t>
            </a:r>
            <a:r>
              <a:rPr lang="zh-CN" altLang="en-US" sz="2000" dirty="0"/>
              <a:t>以</a:t>
            </a:r>
            <a:r>
              <a:rPr lang="zh-CN" altLang="en-US" sz="2000" dirty="0">
                <a:solidFill>
                  <a:srgbClr val="FF0000"/>
                </a:solidFill>
              </a:rPr>
              <a:t>管理通讯录</a:t>
            </a:r>
            <a:r>
              <a:rPr lang="zh-CN" altLang="en-US" sz="2000" dirty="0"/>
              <a:t>为例，以下是合法命名的变量：</a:t>
            </a:r>
            <a:r>
              <a:rPr lang="en-US" altLang="zh-CN" sz="2000" dirty="0"/>
              <a:t>Class</a:t>
            </a:r>
            <a:r>
              <a:rPr lang="zh-CN" altLang="en-US" sz="2000" dirty="0"/>
              <a:t>、 </a:t>
            </a:r>
            <a:r>
              <a:rPr lang="en-US" altLang="zh-CN" sz="2000" dirty="0"/>
              <a:t>Class61</a:t>
            </a:r>
            <a:r>
              <a:rPr lang="zh-CN" altLang="en-US" sz="2000" dirty="0"/>
              <a:t>、 </a:t>
            </a:r>
            <a:r>
              <a:rPr lang="en-US" altLang="zh-CN" sz="2000" dirty="0"/>
              <a:t>class61</a:t>
            </a:r>
            <a:r>
              <a:rPr lang="zh-CN" altLang="en-US" sz="2000" dirty="0"/>
              <a:t>、 </a:t>
            </a:r>
            <a:r>
              <a:rPr lang="en-US" altLang="zh-CN" sz="2000" dirty="0"/>
              <a:t>Class_61</a:t>
            </a:r>
            <a:r>
              <a:rPr lang="zh-CN" altLang="en-US" sz="2000" dirty="0"/>
              <a:t>、 </a:t>
            </a:r>
            <a:r>
              <a:rPr lang="en-US" altLang="zh-CN" sz="2000" dirty="0"/>
              <a:t>_Class_61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2.</a:t>
            </a:r>
            <a:r>
              <a:rPr lang="en-US" altLang="zh-CN" sz="2000" dirty="0"/>
              <a:t>Python3</a:t>
            </a:r>
            <a:r>
              <a:rPr lang="zh-CN" altLang="en-US" sz="2000" dirty="0"/>
              <a:t>还允许使用</a:t>
            </a:r>
            <a:r>
              <a:rPr lang="zh-CN" altLang="en-US" sz="2000" dirty="0">
                <a:solidFill>
                  <a:srgbClr val="FF0000"/>
                </a:solidFill>
              </a:rPr>
              <a:t>汉字</a:t>
            </a:r>
            <a:r>
              <a:rPr lang="zh-CN" altLang="en-US" sz="2000" dirty="0"/>
              <a:t>来命名变量，如：姓名、班级、六一班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3.</a:t>
            </a:r>
            <a:r>
              <a:rPr lang="zh-CN" altLang="en-US" sz="2000" dirty="0"/>
              <a:t>以下是</a:t>
            </a:r>
            <a:r>
              <a:rPr lang="zh-CN" altLang="en-US" sz="2000" dirty="0">
                <a:solidFill>
                  <a:srgbClr val="FF0000"/>
                </a:solidFill>
              </a:rPr>
              <a:t>不合法</a:t>
            </a:r>
            <a:r>
              <a:rPr lang="zh-CN" altLang="en-US" sz="2000" dirty="0"/>
              <a:t>命名的变量：</a:t>
            </a:r>
            <a:r>
              <a:rPr lang="en-US" altLang="zh-CN" sz="2000" dirty="0"/>
              <a:t>61Class</a:t>
            </a:r>
            <a:r>
              <a:rPr lang="zh-CN" altLang="en-US" sz="2000" dirty="0"/>
              <a:t>、 </a:t>
            </a:r>
            <a:r>
              <a:rPr lang="en-US" altLang="zh-CN" sz="2000" dirty="0"/>
              <a:t>Class 61</a:t>
            </a:r>
            <a:r>
              <a:rPr lang="zh-CN" altLang="en-US" sz="2000" dirty="0"/>
              <a:t>、 </a:t>
            </a:r>
            <a:r>
              <a:rPr lang="en-US" altLang="zh-CN" sz="2000" dirty="0"/>
              <a:t>Class_ 61</a:t>
            </a:r>
            <a:r>
              <a:rPr lang="zh-CN" altLang="en-US" sz="2000" dirty="0"/>
              <a:t>、 </a:t>
            </a:r>
            <a:r>
              <a:rPr lang="en-US" altLang="zh-CN" sz="2000" dirty="0"/>
              <a:t>class</a:t>
            </a:r>
            <a:r>
              <a:rPr lang="zh-CN" altLang="en-US" sz="2000" dirty="0"/>
              <a:t>等，特别需要注意的是</a:t>
            </a:r>
            <a:r>
              <a:rPr lang="en-US" altLang="zh-CN" sz="2000" dirty="0"/>
              <a:t>class</a:t>
            </a:r>
            <a:r>
              <a:rPr lang="zh-CN" altLang="en-US" sz="2000" dirty="0"/>
              <a:t>是</a:t>
            </a:r>
            <a:r>
              <a:rPr lang="en-US" altLang="zh-CN" sz="2000" dirty="0"/>
              <a:t>Python</a:t>
            </a:r>
            <a:r>
              <a:rPr lang="zh-CN" altLang="en-US" sz="2000" dirty="0"/>
              <a:t>的保留字，不能用作变量名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97904" y="461038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标识符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39825" y="2366645"/>
            <a:ext cx="991171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在编程语言中，标识符是编写程序时使用的名字，用于给变量、常量、函数等程序元素命名，以便建立起名称与使用之间的关系。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008380" y="3515995"/>
            <a:ext cx="1037463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与上述变量的命名方法一样， </a:t>
            </a:r>
            <a:r>
              <a:rPr lang="en-US" altLang="zh-CN" sz="2000" dirty="0"/>
              <a:t>Python</a:t>
            </a:r>
            <a:r>
              <a:rPr lang="zh-CN" altLang="en-US" sz="2000" dirty="0"/>
              <a:t>标识符也是由字母（ </a:t>
            </a:r>
            <a:r>
              <a:rPr lang="en-US" altLang="zh-CN" sz="2000" dirty="0"/>
              <a:t>A~Z </a:t>
            </a:r>
            <a:r>
              <a:rPr lang="zh-CN" altLang="en-US" sz="2000" dirty="0"/>
              <a:t>和 </a:t>
            </a:r>
            <a:r>
              <a:rPr lang="en-US" altLang="zh-CN" sz="2000" dirty="0" err="1"/>
              <a:t>a~z</a:t>
            </a:r>
            <a:r>
              <a:rPr lang="zh-CN" altLang="en-US" sz="2000" dirty="0"/>
              <a:t>）、数字、下划线组成，不能以数字开头，且区分大小写。 </a:t>
            </a:r>
            <a:r>
              <a:rPr lang="en-US" altLang="zh-CN" sz="2000" dirty="0"/>
              <a:t>Python</a:t>
            </a:r>
            <a:r>
              <a:rPr lang="zh-CN" altLang="en-US" sz="2000" dirty="0"/>
              <a:t>中的标识符，不能包含空格、 </a:t>
            </a:r>
            <a:r>
              <a:rPr lang="en-US" altLang="zh-CN" sz="2000" dirty="0"/>
              <a:t>@</a:t>
            </a:r>
            <a:r>
              <a:rPr lang="zh-CN" altLang="en-US" sz="2000" dirty="0"/>
              <a:t>、 </a:t>
            </a:r>
            <a:r>
              <a:rPr lang="en-US" altLang="zh-CN" sz="2000" dirty="0"/>
              <a:t>%</a:t>
            </a:r>
            <a:r>
              <a:rPr lang="zh-CN" altLang="en-US" sz="2000" dirty="0"/>
              <a:t>以及 </a:t>
            </a:r>
            <a:r>
              <a:rPr lang="en-US" altLang="zh-CN" sz="2000" dirty="0"/>
              <a:t>$ </a:t>
            </a:r>
            <a:r>
              <a:rPr lang="zh-CN" altLang="en-US" sz="2000" dirty="0"/>
              <a:t>等特殊字符。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9307" y="454371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标识符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8865" y="1974215"/>
            <a:ext cx="1014793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语言的标识符分为三类：</a:t>
            </a:r>
            <a:r>
              <a:rPr lang="zh-CN" altLang="en-US" sz="2000" dirty="0">
                <a:solidFill>
                  <a:srgbClr val="FF0000"/>
                </a:solidFill>
              </a:rPr>
              <a:t>保留字（也叫关键字）、预定义标识符及用户自定义标识符</a:t>
            </a:r>
            <a:r>
              <a:rPr lang="zh-CN" altLang="en-US" sz="2000" dirty="0"/>
              <a:t>。其中，用户自定义标识符就是我们编程时使用的变量名、常量名、函数名、对象名等。可见，变量名只是</a:t>
            </a:r>
            <a:r>
              <a:rPr lang="en-US" altLang="zh-CN" sz="2000" dirty="0"/>
              <a:t>Python</a:t>
            </a:r>
            <a:r>
              <a:rPr lang="zh-CN" altLang="en-US" sz="2000" dirty="0"/>
              <a:t>标识符中的一种。变量命名时不能使用保留字、预定义标识符和已定义标识符。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13765" y="3990340"/>
            <a:ext cx="528891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以下命名的标识符</a:t>
            </a:r>
            <a:r>
              <a:rPr lang="zh-CN" altLang="en-US" sz="2000" dirty="0">
                <a:solidFill>
                  <a:srgbClr val="FF0000"/>
                </a:solidFill>
              </a:rPr>
              <a:t>不合法</a:t>
            </a:r>
            <a:r>
              <a:rPr lang="zh-CN" altLang="en-US" sz="2000" dirty="0"/>
              <a:t>：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9307" y="4543712"/>
            <a:ext cx="1780186" cy="2152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30" y="4781568"/>
            <a:ext cx="521970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保留字符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0645" y="2300605"/>
            <a:ext cx="946975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编程时可以采用自己喜欢的方式来为变量命名，但这些名字不能与</a:t>
            </a:r>
            <a:r>
              <a:rPr lang="en-US" altLang="zh-CN" sz="2200" dirty="0"/>
              <a:t>Python</a:t>
            </a:r>
            <a:r>
              <a:rPr lang="zh-CN" altLang="en-US" sz="2200" dirty="0"/>
              <a:t>的保留字相同。 </a:t>
            </a:r>
            <a:r>
              <a:rPr lang="en-US" altLang="zh-CN" sz="2200" dirty="0"/>
              <a:t>Python </a:t>
            </a:r>
            <a:r>
              <a:rPr lang="zh-CN" altLang="en-US" sz="2200" dirty="0"/>
              <a:t>包含的保留字可以执行如下命令进行查看：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9906" y="3811905"/>
            <a:ext cx="9770617" cy="1524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  <p:tag name="KSO_WPP_MARK_KEY" val="a687b175-fa8d-450b-aa61-48847ab3fcdf"/>
  <p:tag name="COMMONDATA" val="eyJoZGlkIjoiODY4YzllNWY4NGE1OTQwYTM1NzhhMTdjNGVmYzY2NTEifQ==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3239</Words>
  <Application>WPS 演示</Application>
  <PresentationFormat>宽屏</PresentationFormat>
  <Paragraphs>188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Wingdings</vt:lpstr>
      <vt:lpstr>方正有猫在_GBK</vt:lpstr>
      <vt:lpstr>方正卡通简体</vt:lpstr>
      <vt:lpstr>微软雅黑</vt:lpstr>
      <vt:lpstr>Arial Unicode MS</vt:lpstr>
      <vt:lpstr>等线</vt:lpstr>
      <vt:lpstr>Arial</vt:lpstr>
      <vt:lpstr>FZLANTY_XIANJW--GB1-0</vt:lpstr>
      <vt:lpstr>Calibri</vt:lpstr>
      <vt:lpstr>Segoe Print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71719</cp:lastModifiedBy>
  <cp:revision>480</cp:revision>
  <dcterms:created xsi:type="dcterms:W3CDTF">2017-12-03T06:36:00Z</dcterms:created>
  <dcterms:modified xsi:type="dcterms:W3CDTF">2022-10-30T07:34:40Z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DCEF82905B814CFAB596CB7421964558</vt:lpwstr>
  </property>
</Properties>
</file>