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702" r:id="rId6"/>
    <p:sldId id="257" r:id="rId7"/>
    <p:sldId id="312" r:id="rId8"/>
    <p:sldId id="434" r:id="rId9"/>
    <p:sldId id="703" r:id="rId10"/>
    <p:sldId id="704" r:id="rId11"/>
    <p:sldId id="705" r:id="rId12"/>
    <p:sldId id="706" r:id="rId13"/>
    <p:sldId id="707" r:id="rId14"/>
    <p:sldId id="708" r:id="rId15"/>
    <p:sldId id="709" r:id="rId16"/>
    <p:sldId id="326" r:id="rId17"/>
    <p:sldId id="364" r:id="rId18"/>
    <p:sldId id="710" r:id="rId19"/>
    <p:sldId id="711" r:id="rId20"/>
    <p:sldId id="712" r:id="rId21"/>
    <p:sldId id="713" r:id="rId22"/>
    <p:sldId id="714" r:id="rId23"/>
    <p:sldId id="715" r:id="rId24"/>
    <p:sldId id="716" r:id="rId25"/>
    <p:sldId id="717" r:id="rId26"/>
    <p:sldId id="718" r:id="rId27"/>
    <p:sldId id="719" r:id="rId28"/>
    <p:sldId id="502" r:id="rId29"/>
    <p:sldId id="299" r:id="rId30"/>
    <p:sldId id="720" r:id="rId31"/>
    <p:sldId id="721" r:id="rId32"/>
    <p:sldId id="722" r:id="rId33"/>
    <p:sldId id="503" r:id="rId34"/>
    <p:sldId id="567" r:id="rId35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615"/>
    <a:srgbClr val="FF9933"/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2" autoAdjust="0"/>
    <p:restoredTop sz="94618" autoAdjust="0"/>
  </p:normalViewPr>
  <p:slideViewPr>
    <p:cSldViewPr snapToGrid="0" showGuides="1">
      <p:cViewPr varScale="1">
        <p:scale>
          <a:sx n="92" d="100"/>
          <a:sy n="92" d="100"/>
        </p:scale>
        <p:origin x="72" y="232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2.xml"/><Relationship Id="rId4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62175" y="719807"/>
            <a:ext cx="11393714" cy="6081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7198" y="707234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90695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26903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19812" y="684365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1460" y="703776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2192000" cy="69064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312189" y="2650100"/>
            <a:ext cx="7390937" cy="130926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我的</a:t>
            </a:r>
            <a:r>
              <a:rPr lang="en-US" altLang="zh-CN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Python</a:t>
            </a:r>
            <a:r>
              <a:rPr lang="zh-CN" alt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程序</a:t>
            </a:r>
            <a:endParaRPr lang="zh-CN" alt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编程环境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3765" y="1957070"/>
            <a:ext cx="10616565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在编辑器中录入程序后，通过 </a:t>
            </a:r>
            <a:r>
              <a:rPr lang="en-US" altLang="zh-CN" sz="2200" dirty="0"/>
              <a:t>Run </a:t>
            </a:r>
            <a:r>
              <a:rPr lang="zh-CN" altLang="en-US" sz="2200" dirty="0"/>
              <a:t>菜单栏中的 </a:t>
            </a:r>
            <a:r>
              <a:rPr lang="en-US" altLang="zh-CN" sz="2200" dirty="0"/>
              <a:t>Run Module </a:t>
            </a:r>
            <a:r>
              <a:rPr lang="zh-CN" altLang="en-US" sz="2200" dirty="0"/>
              <a:t>功能，或按快捷键 </a:t>
            </a:r>
            <a:r>
              <a:rPr lang="en-US" altLang="zh-CN" sz="2200" dirty="0"/>
              <a:t>F5 </a:t>
            </a:r>
            <a:r>
              <a:rPr lang="zh-CN" altLang="en-US" sz="2200" dirty="0"/>
              <a:t>，去执行这段程序。按下 </a:t>
            </a:r>
            <a:r>
              <a:rPr lang="en-US" altLang="zh-CN" sz="2200" dirty="0"/>
              <a:t>F5 </a:t>
            </a:r>
            <a:r>
              <a:rPr lang="zh-CN" altLang="en-US" sz="2200" dirty="0"/>
              <a:t>键后，首先会要求去把 </a:t>
            </a:r>
            <a:r>
              <a:rPr lang="en-US" altLang="zh-CN" sz="2200" dirty="0"/>
              <a:t>Python </a:t>
            </a:r>
            <a:r>
              <a:rPr lang="zh-CN" altLang="en-US" sz="2200" dirty="0"/>
              <a:t>程序保存成文件，然后才会执行这段程序，在 </a:t>
            </a:r>
            <a:r>
              <a:rPr lang="en-US" altLang="zh-CN" sz="2200" dirty="0"/>
              <a:t>Shell </a:t>
            </a:r>
            <a:r>
              <a:rPr lang="zh-CN" altLang="en-US" sz="2200" dirty="0"/>
              <a:t>交互式编程环境中显示执行结果，如图所示。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3931" y="3755992"/>
            <a:ext cx="6301078" cy="27097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跨行语句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44625" y="2000885"/>
            <a:ext cx="9906000" cy="4154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Python </a:t>
            </a:r>
            <a:r>
              <a:rPr lang="zh-CN" altLang="en-US" sz="2200" dirty="0"/>
              <a:t>语句中一般以新行作为语句的结束符。也可以使用斜杠（ </a:t>
            </a:r>
            <a:r>
              <a:rPr lang="en-US" altLang="zh-CN" sz="2200" dirty="0"/>
              <a:t>\ </a:t>
            </a:r>
            <a:r>
              <a:rPr lang="zh-CN" altLang="en-US" sz="2200" dirty="0"/>
              <a:t>）将一行的语句分为多行显示，如下所示：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</a:rPr>
              <a:t>total = </a:t>
            </a:r>
            <a:r>
              <a:rPr lang="en-US" altLang="zh-CN" sz="2200" dirty="0" err="1">
                <a:solidFill>
                  <a:srgbClr val="FF0000"/>
                </a:solidFill>
              </a:rPr>
              <a:t>item_one</a:t>
            </a:r>
            <a:r>
              <a:rPr lang="en-US" altLang="zh-CN" sz="2200" dirty="0">
                <a:solidFill>
                  <a:srgbClr val="FF0000"/>
                </a:solidFill>
              </a:rPr>
              <a:t> + \</a:t>
            </a:r>
            <a:endParaRPr lang="en-US" altLang="zh-CN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 err="1">
                <a:solidFill>
                  <a:srgbClr val="FF0000"/>
                </a:solidFill>
              </a:rPr>
              <a:t>item_two</a:t>
            </a:r>
            <a:r>
              <a:rPr lang="en-US" altLang="zh-CN" sz="2200" dirty="0">
                <a:solidFill>
                  <a:srgbClr val="FF0000"/>
                </a:solidFill>
              </a:rPr>
              <a:t> + \</a:t>
            </a:r>
            <a:endParaRPr lang="en-US" altLang="zh-CN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 err="1">
                <a:solidFill>
                  <a:srgbClr val="FF0000"/>
                </a:solidFill>
              </a:rPr>
              <a:t>item_three</a:t>
            </a:r>
            <a:endParaRPr lang="en-US" altLang="zh-CN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/>
              <a:t>语句中包含 </a:t>
            </a:r>
            <a:r>
              <a:rPr lang="en-US" altLang="zh-CN" sz="2200" dirty="0"/>
              <a:t>[], {} </a:t>
            </a:r>
            <a:r>
              <a:rPr lang="zh-CN" altLang="en-US" sz="2200" dirty="0"/>
              <a:t>或 </a:t>
            </a:r>
            <a:r>
              <a:rPr lang="en-US" altLang="zh-CN" sz="2200" dirty="0"/>
              <a:t>() </a:t>
            </a:r>
            <a:r>
              <a:rPr lang="zh-CN" altLang="en-US" sz="2200" dirty="0"/>
              <a:t>就不需要使用多行连接符。示例如下：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</a:rPr>
              <a:t>days = ['Monday', 'Tuesday', 'Wednesday',</a:t>
            </a:r>
            <a:endParaRPr lang="en-US" altLang="zh-CN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</a:rPr>
              <a:t>'Thursday', 'Friday']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同一行显示多条语句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41220" y="2595880"/>
            <a:ext cx="7909560" cy="263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Python </a:t>
            </a:r>
            <a:r>
              <a:rPr lang="zh-CN" altLang="en-US" sz="2200" dirty="0"/>
              <a:t>可以在同一行中使用多条语句，语句之间使用分号 </a:t>
            </a:r>
            <a:r>
              <a:rPr lang="en-US" altLang="zh-CN" sz="2200" dirty="0"/>
              <a:t>(;) </a:t>
            </a:r>
            <a:r>
              <a:rPr lang="zh-CN" altLang="en-US" sz="2200" dirty="0"/>
              <a:t>分隔。以下是在交互式环境中运行的 </a:t>
            </a:r>
            <a:r>
              <a:rPr lang="en-US" altLang="zh-CN" sz="2200" dirty="0"/>
              <a:t>4 </a:t>
            </a:r>
            <a:r>
              <a:rPr lang="zh-CN" altLang="en-US" sz="2200" dirty="0"/>
              <a:t>条 </a:t>
            </a:r>
            <a:r>
              <a:rPr lang="en-US" altLang="zh-CN" sz="2200" dirty="0"/>
              <a:t>Python </a:t>
            </a:r>
            <a:r>
              <a:rPr lang="zh-CN" altLang="en-US" sz="2200" dirty="0"/>
              <a:t>语句，以 </a:t>
            </a:r>
            <a:r>
              <a:rPr lang="en-US" altLang="zh-CN" sz="2200" dirty="0" err="1"/>
              <a:t>print</a:t>
            </a:r>
            <a:r>
              <a:rPr lang="en-US" altLang="zh-CN" sz="2200" dirty="0"/>
              <a:t> </a:t>
            </a:r>
            <a:r>
              <a:rPr lang="zh-CN" altLang="en-US" sz="2200" dirty="0"/>
              <a:t>的方式输出计算结果：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</a:rPr>
              <a:t>&gt;&gt;&gt; a=10; b=20; c=a+b+30;print(c)</a:t>
            </a:r>
            <a:endParaRPr lang="en-US" altLang="zh-CN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</a:rPr>
              <a:t>60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1.4 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中文编码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83435" y="2256790"/>
            <a:ext cx="8736965" cy="3646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Python3.X </a:t>
            </a:r>
            <a:r>
              <a:rPr lang="zh-CN" altLang="en-US" sz="2200" dirty="0"/>
              <a:t>版本的解释器默认使用 </a:t>
            </a:r>
            <a:r>
              <a:rPr lang="en-US" altLang="zh-CN" sz="2200" dirty="0"/>
              <a:t>UTF-8 </a:t>
            </a:r>
            <a:r>
              <a:rPr lang="zh-CN" altLang="en-US" sz="2200" dirty="0"/>
              <a:t>编码，直接支持中文编程。程序中，可以使用中文注释，可以输出中文字符串，甚至可以使用中文变量参与计算，例如：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</a:rPr>
              <a:t>&gt;&gt;&gt; </a:t>
            </a:r>
            <a:r>
              <a:rPr lang="zh-CN" altLang="en-US" sz="2200" dirty="0">
                <a:solidFill>
                  <a:srgbClr val="FF0000"/>
                </a:solidFill>
              </a:rPr>
              <a:t>变量</a:t>
            </a:r>
            <a:r>
              <a:rPr lang="en-US" altLang="zh-CN" sz="2200" dirty="0">
                <a:solidFill>
                  <a:srgbClr val="FF0000"/>
                </a:solidFill>
              </a:rPr>
              <a:t>a=10; </a:t>
            </a:r>
            <a:r>
              <a:rPr lang="zh-CN" altLang="en-US" sz="2200" dirty="0">
                <a:solidFill>
                  <a:srgbClr val="FF0000"/>
                </a:solidFill>
              </a:rPr>
              <a:t>变量</a:t>
            </a:r>
            <a:r>
              <a:rPr lang="en-US" altLang="zh-CN" sz="2200" dirty="0">
                <a:solidFill>
                  <a:srgbClr val="FF0000"/>
                </a:solidFill>
              </a:rPr>
              <a:t>b=20; </a:t>
            </a:r>
            <a:r>
              <a:rPr lang="zh-CN" altLang="en-US" sz="2200" dirty="0">
                <a:solidFill>
                  <a:srgbClr val="FF0000"/>
                </a:solidFill>
              </a:rPr>
              <a:t>变量</a:t>
            </a:r>
            <a:r>
              <a:rPr lang="en-US" altLang="zh-CN" sz="2200" dirty="0">
                <a:solidFill>
                  <a:srgbClr val="FF0000"/>
                </a:solidFill>
              </a:rPr>
              <a:t>c=</a:t>
            </a:r>
            <a:r>
              <a:rPr lang="zh-CN" altLang="en-US" sz="2200" dirty="0">
                <a:solidFill>
                  <a:srgbClr val="FF0000"/>
                </a:solidFill>
              </a:rPr>
              <a:t>变量</a:t>
            </a:r>
            <a:r>
              <a:rPr lang="en-US" altLang="zh-CN" sz="2200" dirty="0">
                <a:solidFill>
                  <a:srgbClr val="FF0000"/>
                </a:solidFill>
              </a:rPr>
              <a:t>a+</a:t>
            </a:r>
            <a:r>
              <a:rPr lang="zh-CN" altLang="en-US" sz="2200" dirty="0">
                <a:solidFill>
                  <a:srgbClr val="FF0000"/>
                </a:solidFill>
              </a:rPr>
              <a:t>变量</a:t>
            </a:r>
            <a:r>
              <a:rPr lang="en-US" altLang="zh-CN" sz="2200" dirty="0">
                <a:solidFill>
                  <a:srgbClr val="FF0000"/>
                </a:solidFill>
              </a:rPr>
              <a:t>b+30;print(</a:t>
            </a:r>
            <a:r>
              <a:rPr lang="zh-CN" altLang="en-US" sz="2200" dirty="0">
                <a:solidFill>
                  <a:srgbClr val="FF0000"/>
                </a:solidFill>
              </a:rPr>
              <a:t>变量</a:t>
            </a:r>
            <a:r>
              <a:rPr lang="en-US" altLang="zh-CN" sz="2200" dirty="0">
                <a:solidFill>
                  <a:srgbClr val="FF0000"/>
                </a:solidFill>
              </a:rPr>
              <a:t>c)</a:t>
            </a:r>
            <a:endParaRPr lang="en-US" altLang="zh-CN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</a:rPr>
              <a:t>60</a:t>
            </a:r>
            <a:endParaRPr lang="en-US" altLang="zh-CN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</a:rPr>
              <a:t>&gt;&gt;&gt;print ("</a:t>
            </a:r>
            <a:r>
              <a:rPr lang="zh-CN" altLang="en-US" sz="2200" dirty="0">
                <a:solidFill>
                  <a:srgbClr val="FF0000"/>
                </a:solidFill>
              </a:rPr>
              <a:t>你好，世界</a:t>
            </a:r>
            <a:r>
              <a:rPr lang="en-US" altLang="zh-CN" sz="2200" dirty="0">
                <a:solidFill>
                  <a:srgbClr val="FF0000"/>
                </a:solidFill>
              </a:rPr>
              <a:t>")</a:t>
            </a:r>
            <a:endParaRPr lang="en-US" altLang="zh-CN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你好，世界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74572" y="3212340"/>
            <a:ext cx="5907803" cy="70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2. </a:t>
            </a:r>
            <a:r>
              <a:rPr kumimoji="0" lang="zh-CN" altLang="en-US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动手实践</a:t>
            </a:r>
            <a:endParaRPr kumimoji="0" lang="zh-CN" altLang="en-US" sz="4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83374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实践任务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3765" y="1804035"/>
            <a:ext cx="10495915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安装 </a:t>
            </a:r>
            <a:r>
              <a:rPr lang="en-US" altLang="zh-CN" sz="2200" dirty="0"/>
              <a:t>Python </a:t>
            </a:r>
            <a:r>
              <a:rPr lang="zh-CN" altLang="en-US" sz="2200" dirty="0"/>
              <a:t>时，会附带安装上 </a:t>
            </a:r>
            <a:r>
              <a:rPr lang="en-US" altLang="zh-CN" sz="2200" dirty="0"/>
              <a:t>Python </a:t>
            </a:r>
            <a:r>
              <a:rPr lang="zh-CN" altLang="en-US" sz="2200" dirty="0"/>
              <a:t>的开发工具 </a:t>
            </a:r>
            <a:r>
              <a:rPr lang="en-US" altLang="zh-CN" sz="2200" dirty="0"/>
              <a:t>IDLE </a:t>
            </a:r>
            <a:r>
              <a:rPr lang="zh-CN" altLang="en-US" sz="2200" dirty="0"/>
              <a:t>。单击系统的开始菜单，然后依次选择“所有程序 </a:t>
            </a:r>
            <a:r>
              <a:rPr lang="en-US" altLang="zh-CN" sz="2200" dirty="0"/>
              <a:t>-&gt; Python 3.8 -&gt; IDLE (Python 3.8 64-bit) ”</a:t>
            </a:r>
            <a:r>
              <a:rPr lang="zh-CN" altLang="en-US" sz="2200" dirty="0"/>
              <a:t>菜单项，即可打开</a:t>
            </a:r>
            <a:r>
              <a:rPr lang="en-US" altLang="zh-CN" sz="2200" dirty="0"/>
              <a:t>IDLE </a:t>
            </a:r>
            <a:r>
              <a:rPr lang="zh-CN" altLang="en-US" sz="2200" dirty="0"/>
              <a:t>的交互式编程 环境，窗口名为 </a:t>
            </a:r>
            <a:r>
              <a:rPr lang="en-US" altLang="zh-CN" sz="2200" dirty="0"/>
              <a:t>Python Shell </a:t>
            </a:r>
            <a:r>
              <a:rPr lang="zh-CN" altLang="en-US" sz="2200" dirty="0"/>
              <a:t>，如图所示。编程者可以利用交互式编程环境 </a:t>
            </a:r>
            <a:r>
              <a:rPr lang="en-US" altLang="zh-CN" sz="2200" dirty="0"/>
              <a:t>Python Shell </a:t>
            </a:r>
            <a:r>
              <a:rPr lang="zh-CN" altLang="en-US" sz="2200" dirty="0"/>
              <a:t>与 </a:t>
            </a:r>
            <a:r>
              <a:rPr lang="en-US" altLang="zh-CN" sz="2200" dirty="0"/>
              <a:t>Python </a:t>
            </a:r>
            <a:r>
              <a:rPr lang="zh-CN" altLang="en-US" sz="2200" dirty="0"/>
              <a:t>交互。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9090" y="4059597"/>
            <a:ext cx="7132968" cy="22167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实践任务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18640" y="2299970"/>
            <a:ext cx="9085580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1</a:t>
            </a:r>
            <a:r>
              <a:rPr lang="zh-CN" altLang="en-US" sz="2200" dirty="0"/>
              <a:t>．交互式编程环境的使用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在交互式编程环境下，可以一次执行一条 </a:t>
            </a:r>
            <a:r>
              <a:rPr lang="en-US" altLang="zh-CN" sz="2200" dirty="0"/>
              <a:t>Python </a:t>
            </a:r>
            <a:r>
              <a:rPr lang="zh-CN" altLang="en-US" sz="2200" dirty="0"/>
              <a:t>指令，可以一次执行一条语句，也可以一次输出一条文本信息。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（ </a:t>
            </a:r>
            <a:r>
              <a:rPr lang="en-US" altLang="zh-CN" sz="2200" dirty="0"/>
              <a:t>1 </a:t>
            </a:r>
            <a:r>
              <a:rPr lang="zh-CN" altLang="en-US" sz="2200" dirty="0"/>
              <a:t>）执行 </a:t>
            </a:r>
            <a:r>
              <a:rPr lang="en-US" altLang="zh-CN" sz="2200" dirty="0"/>
              <a:t>Python </a:t>
            </a:r>
            <a:r>
              <a:rPr lang="zh-CN" altLang="en-US" sz="2200" dirty="0"/>
              <a:t>指令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对于初学者。可能不熟悉 </a:t>
            </a:r>
            <a:r>
              <a:rPr lang="en-US" altLang="zh-CN" sz="2200" dirty="0"/>
              <a:t>Python </a:t>
            </a:r>
            <a:r>
              <a:rPr lang="zh-CN" altLang="en-US" sz="2200" dirty="0"/>
              <a:t>相关指令或内置功能。可以使用 </a:t>
            </a:r>
            <a:r>
              <a:rPr lang="en-US" altLang="zh-CN" sz="2200" dirty="0"/>
              <a:t>help() </a:t>
            </a:r>
            <a:r>
              <a:rPr lang="zh-CN" altLang="en-US" sz="2200" dirty="0"/>
              <a:t>向 </a:t>
            </a:r>
            <a:r>
              <a:rPr lang="en-US" altLang="zh-CN" sz="2200" dirty="0"/>
              <a:t>Python </a:t>
            </a:r>
            <a:r>
              <a:rPr lang="zh-CN" altLang="en-US" sz="2200" dirty="0"/>
              <a:t>系统查询。例如：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实践任务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2689" y="911737"/>
            <a:ext cx="5116883" cy="56042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实践任务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39900" y="2152650"/>
            <a:ext cx="9321165" cy="3646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（ </a:t>
            </a:r>
            <a:r>
              <a:rPr lang="en-US" altLang="zh-CN" sz="2200" dirty="0"/>
              <a:t>2 </a:t>
            </a:r>
            <a:r>
              <a:rPr lang="zh-CN" altLang="en-US" sz="2200" dirty="0"/>
              <a:t>）执行 </a:t>
            </a:r>
            <a:r>
              <a:rPr lang="en-US" altLang="zh-CN" sz="2200" dirty="0"/>
              <a:t>Python </a:t>
            </a:r>
            <a:r>
              <a:rPr lang="zh-CN" altLang="en-US" sz="2200" dirty="0"/>
              <a:t>语句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在交互式编程环境中的 </a:t>
            </a:r>
            <a:r>
              <a:rPr lang="en-US" altLang="zh-CN" sz="2200" dirty="0"/>
              <a:t>&gt;&gt;&gt; </a:t>
            </a:r>
            <a:r>
              <a:rPr lang="zh-CN" altLang="en-US" sz="2200" dirty="0"/>
              <a:t>提示符下，可以直接执行 </a:t>
            </a:r>
            <a:r>
              <a:rPr lang="en-US" altLang="zh-CN" sz="2200" dirty="0"/>
              <a:t>Python </a:t>
            </a:r>
            <a:r>
              <a:rPr lang="zh-CN" altLang="en-US" sz="2200" dirty="0"/>
              <a:t>语句。例如可以把</a:t>
            </a:r>
            <a:r>
              <a:rPr lang="en-US" altLang="zh-CN" sz="2200" dirty="0"/>
              <a:t>Python </a:t>
            </a:r>
            <a:r>
              <a:rPr lang="zh-CN" altLang="en-US" sz="2200" dirty="0"/>
              <a:t>环境用作计算器，计算一下早餐的花费：牛奶 </a:t>
            </a:r>
            <a:r>
              <a:rPr lang="en-US" altLang="zh-CN" sz="2200" dirty="0"/>
              <a:t>2 </a:t>
            </a:r>
            <a:r>
              <a:rPr lang="zh-CN" altLang="en-US" sz="2200" dirty="0"/>
              <a:t>杯，每杯 </a:t>
            </a:r>
            <a:r>
              <a:rPr lang="en-US" altLang="zh-CN" sz="2200" dirty="0"/>
              <a:t>10 </a:t>
            </a:r>
            <a:r>
              <a:rPr lang="zh-CN" altLang="en-US" sz="2200" dirty="0"/>
              <a:t>元；面包 </a:t>
            </a:r>
            <a:r>
              <a:rPr lang="en-US" altLang="zh-CN" sz="2200" dirty="0"/>
              <a:t>2 </a:t>
            </a:r>
            <a:r>
              <a:rPr lang="zh-CN" altLang="en-US" sz="2200" dirty="0"/>
              <a:t>个，每个 </a:t>
            </a:r>
            <a:r>
              <a:rPr lang="en-US" altLang="zh-CN" sz="2200" dirty="0"/>
              <a:t>3</a:t>
            </a:r>
            <a:r>
              <a:rPr lang="zh-CN" altLang="en-US" sz="2200" dirty="0"/>
              <a:t>元；鸡蛋 </a:t>
            </a:r>
            <a:r>
              <a:rPr lang="en-US" altLang="zh-CN" sz="2200" dirty="0"/>
              <a:t>2 </a:t>
            </a:r>
            <a:r>
              <a:rPr lang="zh-CN" altLang="en-US" sz="2200" dirty="0"/>
              <a:t>个，每个 </a:t>
            </a:r>
            <a:r>
              <a:rPr lang="en-US" altLang="zh-CN" sz="2200" dirty="0"/>
              <a:t>2 </a:t>
            </a:r>
            <a:r>
              <a:rPr lang="zh-CN" altLang="en-US" sz="2200" dirty="0"/>
              <a:t>元。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</a:rPr>
              <a:t>&gt;&gt;&gt;2*10+2*3+2*2</a:t>
            </a:r>
            <a:endParaRPr lang="en-US" altLang="zh-CN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</a:rPr>
              <a:t>30</a:t>
            </a:r>
            <a:endParaRPr lang="en-US" altLang="zh-CN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</a:rPr>
              <a:t>&gt;&gt;&gt;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实践任务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52955" y="2317750"/>
            <a:ext cx="834644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（ </a:t>
            </a:r>
            <a:r>
              <a:rPr lang="en-US" altLang="zh-CN" sz="2200" dirty="0"/>
              <a:t>3 </a:t>
            </a:r>
            <a:r>
              <a:rPr lang="zh-CN" altLang="en-US" sz="2200" dirty="0"/>
              <a:t>）输出文本信息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利用 </a:t>
            </a:r>
            <a:r>
              <a:rPr lang="en-US" altLang="zh-CN" sz="2200" dirty="0"/>
              <a:t>Python </a:t>
            </a:r>
            <a:r>
              <a:rPr lang="zh-CN" altLang="en-US" sz="2200" dirty="0"/>
              <a:t>内置的 </a:t>
            </a:r>
            <a:r>
              <a:rPr lang="en-US" altLang="zh-CN" sz="2200" dirty="0"/>
              <a:t>print </a:t>
            </a:r>
            <a:r>
              <a:rPr lang="zh-CN" altLang="en-US" sz="2200" dirty="0"/>
              <a:t>指令，可以在交互式编程环境中输出文本信息。继续前面的交互式操作，显示中文的指示信息。</a:t>
            </a:r>
            <a:endParaRPr lang="en-US" altLang="zh-CN" sz="2200" dirty="0"/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&gt;&gt;&gt; print("</a:t>
            </a:r>
            <a:r>
              <a:rPr lang="zh-CN" altLang="en-US" dirty="0">
                <a:solidFill>
                  <a:srgbClr val="FF0000"/>
                </a:solidFill>
              </a:rPr>
              <a:t>以上是早餐的花费。</a:t>
            </a:r>
            <a:r>
              <a:rPr lang="en-US" altLang="zh-CN" dirty="0">
                <a:solidFill>
                  <a:srgbClr val="FF0000"/>
                </a:solidFill>
              </a:rPr>
              <a:t>")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以上是早餐的花费。</a:t>
            </a:r>
            <a:endParaRPr lang="zh-CN" alt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&gt;&gt;&gt;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54175" y="2198370"/>
            <a:ext cx="9109710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2013 </a:t>
            </a:r>
            <a:r>
              <a:rPr lang="zh-CN" altLang="en-US" sz="2200" dirty="0"/>
              <a:t>年，美国公益组织 </a:t>
            </a:r>
            <a:r>
              <a:rPr lang="en-US" altLang="zh-CN" sz="2200" dirty="0"/>
              <a:t>Code.org </a:t>
            </a:r>
            <a:r>
              <a:rPr lang="zh-CN" altLang="en-US" sz="2200" dirty="0"/>
              <a:t>发起全球性科技活动“编程一小时”，旨在向全球青少年推广编程教育、普及计算机科学。来自全世界 </a:t>
            </a:r>
            <a:r>
              <a:rPr lang="en-US" altLang="zh-CN" sz="2200" dirty="0"/>
              <a:t>180 </a:t>
            </a:r>
            <a:r>
              <a:rPr lang="zh-CN" altLang="en-US" sz="2200" dirty="0"/>
              <a:t>多个国家和地区的数千万学生参与其中，掀起全球学习编程的热潮。</a:t>
            </a:r>
            <a:endParaRPr lang="en-US" altLang="zh-CN" sz="2200" dirty="0"/>
          </a:p>
          <a:p>
            <a:pPr algn="ctr">
              <a:lnSpc>
                <a:spcPct val="150000"/>
              </a:lnSpc>
            </a:pPr>
            <a:endParaRPr lang="en-US" altLang="zh-CN" sz="22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为什么学习</a:t>
            </a:r>
            <a:r>
              <a:rPr lang="en-US" altLang="zh-CN" sz="2400" dirty="0">
                <a:solidFill>
                  <a:srgbClr val="FF0000"/>
                </a:solidFill>
              </a:rPr>
              <a:t>Python</a:t>
            </a:r>
            <a:r>
              <a:rPr lang="zh-CN" altLang="en-US" sz="2400" dirty="0">
                <a:solidFill>
                  <a:srgbClr val="FF0000"/>
                </a:solidFill>
              </a:rPr>
              <a:t>呢？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实践任务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96035" y="2178685"/>
            <a:ext cx="9791065" cy="3646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2</a:t>
            </a:r>
            <a:r>
              <a:rPr lang="zh-CN" altLang="en-US" sz="2200" dirty="0"/>
              <a:t>．编辑及运行环境的使用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实际编程中，通常不可能只包含一行代码，当需要编写多行代码时，可以单独创建一个文件保存这些代码，在全部编写完毕后一起执行。这时需要使用 </a:t>
            </a:r>
            <a:r>
              <a:rPr lang="en-US" altLang="zh-CN" sz="2200" dirty="0"/>
              <a:t>IDLE </a:t>
            </a:r>
            <a:r>
              <a:rPr lang="zh-CN" altLang="en-US" sz="2200" dirty="0"/>
              <a:t>的编辑及运行环境，具体方法如下：</a:t>
            </a:r>
            <a:endParaRPr lang="en-US" altLang="zh-CN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在 </a:t>
            </a:r>
            <a:r>
              <a:rPr lang="en-US" altLang="zh-CN" sz="2200" dirty="0"/>
              <a:t>IDLE </a:t>
            </a:r>
            <a:r>
              <a:rPr lang="zh-CN" altLang="en-US" sz="2200" dirty="0"/>
              <a:t>主窗口的菜单栏上，选择“ </a:t>
            </a:r>
            <a:r>
              <a:rPr lang="en-US" altLang="zh-CN" sz="2200" dirty="0"/>
              <a:t>File -&gt; New File ”</a:t>
            </a:r>
            <a:r>
              <a:rPr lang="zh-CN" altLang="en-US" sz="2200" dirty="0"/>
              <a:t>菜单项，将打开一个新窗口，在该窗口中，可以直接编写 </a:t>
            </a:r>
            <a:r>
              <a:rPr lang="en-US" altLang="zh-CN" sz="2200" dirty="0"/>
              <a:t>Python </a:t>
            </a:r>
            <a:r>
              <a:rPr lang="zh-CN" altLang="en-US" sz="2200" dirty="0"/>
              <a:t>代码。在输入一行代码后再按下 “ </a:t>
            </a:r>
            <a:r>
              <a:rPr lang="en-US" altLang="zh-CN" sz="2200" dirty="0"/>
              <a:t>Enter ”</a:t>
            </a:r>
            <a:r>
              <a:rPr lang="zh-CN" altLang="en-US" sz="2200" dirty="0"/>
              <a:t>键，将自动换到下一行，等待继续输入，如</a:t>
            </a:r>
            <a:r>
              <a:rPr lang="zh-CN" sz="2200" dirty="0"/>
              <a:t>下图</a:t>
            </a:r>
            <a:r>
              <a:rPr lang="zh-CN" altLang="en-US" sz="2200" dirty="0"/>
              <a:t>所示。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实践任务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5386" y="2318609"/>
            <a:ext cx="6141227" cy="32057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实践任务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82675" y="2091690"/>
            <a:ext cx="1024382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在图示的代码编辑区中，可以编写多行代码，实现特定功能。可以把以上在交互式编程环境执行的语句整理成简单的 </a:t>
            </a:r>
            <a:r>
              <a:rPr lang="en-US" altLang="zh-CN" sz="2200" dirty="0"/>
              <a:t>Python </a:t>
            </a:r>
            <a:r>
              <a:rPr lang="zh-CN" altLang="en-US" sz="2200" dirty="0"/>
              <a:t>程序，录入完成后如</a:t>
            </a:r>
            <a:r>
              <a:rPr lang="zh-CN" sz="2200" dirty="0"/>
              <a:t>下图</a:t>
            </a:r>
            <a:r>
              <a:rPr lang="zh-CN" altLang="en-US" sz="2200" dirty="0"/>
              <a:t>所示。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5538" y="3494873"/>
            <a:ext cx="5097947" cy="255559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实践任务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0255" y="1939290"/>
            <a:ext cx="10651490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在编辑器中录入完程序后，通过 </a:t>
            </a:r>
            <a:r>
              <a:rPr lang="en-US" altLang="zh-CN" sz="2200" dirty="0"/>
              <a:t>Run </a:t>
            </a:r>
            <a:r>
              <a:rPr lang="zh-CN" altLang="en-US" sz="2200" dirty="0"/>
              <a:t>菜单栏中的 </a:t>
            </a:r>
            <a:r>
              <a:rPr lang="en-US" altLang="zh-CN" sz="2200" dirty="0"/>
              <a:t>Run Module </a:t>
            </a:r>
            <a:r>
              <a:rPr lang="zh-CN" altLang="en-US" sz="2200" dirty="0"/>
              <a:t>功能去执行这段小程序。 </a:t>
            </a:r>
            <a:r>
              <a:rPr lang="en-US" altLang="zh-CN" sz="2200" dirty="0"/>
              <a:t>IDLE </a:t>
            </a:r>
            <a:r>
              <a:rPr lang="zh-CN" altLang="en-US" sz="2200" dirty="0"/>
              <a:t>首先会要求把录入的小程序保存成文件，然后才会执行这段程序。执行成功后，输出信息是在 </a:t>
            </a:r>
            <a:r>
              <a:rPr lang="en-US" altLang="zh-CN" sz="2200" dirty="0"/>
              <a:t>Shell </a:t>
            </a:r>
            <a:r>
              <a:rPr lang="zh-CN" altLang="en-US" sz="2200" dirty="0"/>
              <a:t>交互式编程环境中进行显示。如图所示。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0515" y="3636645"/>
            <a:ext cx="4681855" cy="29216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实践任务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94485" y="2378075"/>
            <a:ext cx="8790940" cy="263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3</a:t>
            </a:r>
            <a:r>
              <a:rPr lang="zh-CN" altLang="en-US" sz="2200" dirty="0"/>
              <a:t>．</a:t>
            </a:r>
            <a:r>
              <a:rPr lang="en-US" altLang="zh-CN" sz="2200" dirty="0"/>
              <a:t>Python IDLE </a:t>
            </a:r>
            <a:r>
              <a:rPr lang="zh-CN" altLang="en-US" sz="2200" dirty="0"/>
              <a:t>常用快捷键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在编程过程中，使用快捷键可以方便与 </a:t>
            </a:r>
            <a:r>
              <a:rPr lang="en-US" altLang="zh-CN" sz="2200" dirty="0"/>
              <a:t>Python </a:t>
            </a:r>
            <a:r>
              <a:rPr lang="zh-CN" altLang="en-US" sz="2200" dirty="0"/>
              <a:t>的交互操作，提高调试的效率。在</a:t>
            </a:r>
            <a:r>
              <a:rPr lang="en-US" altLang="zh-CN" sz="2200" dirty="0"/>
              <a:t>IDLE </a:t>
            </a:r>
            <a:r>
              <a:rPr lang="zh-CN" altLang="en-US" sz="2200" dirty="0"/>
              <a:t>中，可通过选择“ </a:t>
            </a:r>
            <a:r>
              <a:rPr lang="en-US" altLang="zh-CN" sz="2200" dirty="0"/>
              <a:t>Options -&gt; </a:t>
            </a:r>
            <a:r>
              <a:rPr lang="en-US" altLang="zh-CN" sz="2200" dirty="0" err="1"/>
              <a:t>Confi</a:t>
            </a:r>
            <a:r>
              <a:rPr lang="en-US" altLang="zh-CN" sz="2200" dirty="0"/>
              <a:t> </a:t>
            </a:r>
            <a:r>
              <a:rPr lang="en-US" altLang="zh-CN" sz="2200" dirty="0" err="1"/>
              <a:t>gure</a:t>
            </a:r>
            <a:r>
              <a:rPr lang="en-US" altLang="zh-CN" sz="2200" dirty="0"/>
              <a:t> IDLE ”</a:t>
            </a:r>
            <a:r>
              <a:rPr lang="zh-CN" altLang="en-US" sz="2200" dirty="0"/>
              <a:t>菜单项，在打开的“ </a:t>
            </a:r>
            <a:r>
              <a:rPr lang="en-US" altLang="zh-CN" sz="2200" dirty="0"/>
              <a:t>Settings ”</a:t>
            </a:r>
            <a:r>
              <a:rPr lang="zh-CN" altLang="en-US" sz="2200" dirty="0"/>
              <a:t>对话框的‘ </a:t>
            </a:r>
            <a:r>
              <a:rPr lang="en-US" altLang="zh-CN" sz="2200" dirty="0"/>
              <a:t>Keys ”</a:t>
            </a:r>
            <a:r>
              <a:rPr lang="zh-CN" altLang="en-US" sz="2200" dirty="0"/>
              <a:t>选项卡中查看所有定义的快捷键。表 </a:t>
            </a:r>
            <a:r>
              <a:rPr lang="en-US" altLang="zh-CN" sz="2200" dirty="0"/>
              <a:t>2-1 </a:t>
            </a:r>
            <a:r>
              <a:rPr lang="zh-CN" altLang="en-US" sz="2200" dirty="0"/>
              <a:t>列出了 </a:t>
            </a:r>
            <a:r>
              <a:rPr lang="en-US" altLang="zh-CN" sz="2200" dirty="0"/>
              <a:t>IDLE </a:t>
            </a:r>
            <a:r>
              <a:rPr lang="zh-CN" altLang="en-US" sz="2200" dirty="0"/>
              <a:t>中定义的一些常用快捷键。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实践任务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445" y="1673225"/>
            <a:ext cx="5329555" cy="4064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74528" y="5872197"/>
            <a:ext cx="10184042" cy="423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由于 </a:t>
            </a:r>
            <a:r>
              <a:rPr lang="en-US" altLang="zh-CN" b="1" dirty="0">
                <a:solidFill>
                  <a:srgbClr val="FF0000"/>
                </a:solidFill>
              </a:rPr>
              <a:t>IDLE </a:t>
            </a:r>
            <a:r>
              <a:rPr lang="zh-CN" altLang="en-US" b="1" dirty="0">
                <a:solidFill>
                  <a:srgbClr val="FF0000"/>
                </a:solidFill>
              </a:rPr>
              <a:t>简单、方便，很适合练习，因此本教程所有案例均使用 </a:t>
            </a:r>
            <a:r>
              <a:rPr lang="en-US" altLang="zh-CN" b="1" dirty="0">
                <a:solidFill>
                  <a:srgbClr val="FF0000"/>
                </a:solidFill>
              </a:rPr>
              <a:t>IDLE </a:t>
            </a:r>
            <a:r>
              <a:rPr lang="zh-CN" altLang="en-US" b="1" dirty="0">
                <a:solidFill>
                  <a:srgbClr val="FF0000"/>
                </a:solidFill>
              </a:rPr>
              <a:t>作为开发工具级运行环境。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88872" y="3212340"/>
            <a:ext cx="681263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3</a:t>
            </a:r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. </a:t>
            </a:r>
            <a:r>
              <a:rPr lang="zh-CN" altLang="en-US" sz="48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思维拓展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54799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9819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3.1Python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语言的发展历程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  <a:p>
            <a:pPr defTabSz="1245870">
              <a:defRPr/>
            </a:pP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10360" y="2041525"/>
            <a:ext cx="9271635" cy="4154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Python </a:t>
            </a:r>
            <a:r>
              <a:rPr lang="zh-CN" altLang="en-US" sz="2200" dirty="0"/>
              <a:t>语言是一个语法简洁、跨平台、可扩展的开源通用脚本语言，它的发展主要经历了 </a:t>
            </a:r>
            <a:r>
              <a:rPr lang="en-US" altLang="zh-CN" sz="2200" dirty="0"/>
              <a:t>3 </a:t>
            </a:r>
            <a:r>
              <a:rPr lang="zh-CN" altLang="en-US" sz="2200" dirty="0"/>
              <a:t>个阶段。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（ </a:t>
            </a:r>
            <a:r>
              <a:rPr lang="en-US" altLang="zh-CN" sz="2200" dirty="0"/>
              <a:t>1 </a:t>
            </a:r>
            <a:r>
              <a:rPr lang="zh-CN" altLang="en-US" sz="2200" dirty="0"/>
              <a:t>）初创阶段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en-US" altLang="zh-CN" sz="2200" dirty="0"/>
              <a:t>Python </a:t>
            </a:r>
            <a:r>
              <a:rPr lang="zh-CN" altLang="en-US" sz="2200" dirty="0"/>
              <a:t>语言诞生于 </a:t>
            </a:r>
            <a:r>
              <a:rPr lang="en-US" altLang="zh-CN" sz="2200" dirty="0"/>
              <a:t>1991 </a:t>
            </a:r>
            <a:r>
              <a:rPr lang="zh-CN" altLang="en-US" sz="2200" dirty="0"/>
              <a:t>年，创世人为 </a:t>
            </a:r>
            <a:r>
              <a:rPr lang="en-US" altLang="zh-CN" sz="2200" dirty="0"/>
              <a:t>Guido </a:t>
            </a:r>
            <a:r>
              <a:rPr lang="zh-CN" altLang="en-US" sz="2200" dirty="0"/>
              <a:t>。最初的 </a:t>
            </a:r>
            <a:r>
              <a:rPr lang="en-US" altLang="zh-CN" sz="2200" dirty="0"/>
              <a:t>Python </a:t>
            </a:r>
            <a:r>
              <a:rPr lang="zh-CN" altLang="en-US" sz="2200" dirty="0"/>
              <a:t>版本完全由 </a:t>
            </a:r>
            <a:r>
              <a:rPr lang="en-US" altLang="zh-CN" sz="2200" dirty="0"/>
              <a:t>Guido </a:t>
            </a:r>
            <a:r>
              <a:rPr lang="zh-CN" altLang="en-US" sz="2200" dirty="0"/>
              <a:t>本人开发，随后 </a:t>
            </a:r>
            <a:r>
              <a:rPr lang="en-US" altLang="zh-CN" sz="2200" dirty="0"/>
              <a:t>Guido </a:t>
            </a:r>
            <a:r>
              <a:rPr lang="zh-CN" altLang="en-US" sz="2200" dirty="0"/>
              <a:t>的一些同事加入，形成 </a:t>
            </a:r>
            <a:r>
              <a:rPr lang="en-US" altLang="zh-CN" sz="2200" dirty="0"/>
              <a:t>Python </a:t>
            </a:r>
            <a:r>
              <a:rPr lang="zh-CN" altLang="en-US" sz="2200" dirty="0"/>
              <a:t>的核心开发团队。随着 </a:t>
            </a:r>
            <a:r>
              <a:rPr lang="en-US" altLang="zh-CN" sz="2200" dirty="0"/>
              <a:t>Python </a:t>
            </a:r>
            <a:r>
              <a:rPr lang="zh-CN" altLang="en-US" sz="2200" dirty="0"/>
              <a:t>的流行，</a:t>
            </a:r>
            <a:r>
              <a:rPr lang="en-US" altLang="zh-CN" sz="2200" dirty="0"/>
              <a:t>Guido </a:t>
            </a:r>
            <a:r>
              <a:rPr lang="zh-CN" altLang="en-US" sz="2200" dirty="0"/>
              <a:t>维护了一个邮件列表，开始和 </a:t>
            </a:r>
            <a:r>
              <a:rPr lang="en-US" altLang="zh-CN" sz="2200" dirty="0"/>
              <a:t>Python </a:t>
            </a:r>
            <a:r>
              <a:rPr lang="zh-CN" altLang="en-US" sz="2200" dirty="0"/>
              <a:t>用户开始通过邮件进行交流。这些用户将改动发给 </a:t>
            </a:r>
            <a:r>
              <a:rPr lang="en-US" altLang="zh-CN" sz="2200" dirty="0"/>
              <a:t>Guido </a:t>
            </a:r>
            <a:r>
              <a:rPr lang="zh-CN" altLang="en-US" sz="2200" dirty="0"/>
              <a:t>，并由 </a:t>
            </a:r>
            <a:r>
              <a:rPr lang="en-US" altLang="zh-CN" sz="2200" dirty="0"/>
              <a:t>Guido </a:t>
            </a:r>
            <a:r>
              <a:rPr lang="zh-CN" altLang="en-US" sz="2200" dirty="0"/>
              <a:t>决定是否将新的特征加入 </a:t>
            </a:r>
            <a:r>
              <a:rPr lang="en-US" altLang="zh-CN" sz="2200" dirty="0"/>
              <a:t>Python </a:t>
            </a:r>
            <a:r>
              <a:rPr lang="zh-CN" altLang="en-US" sz="2200" dirty="0"/>
              <a:t>或标准库中。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9819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3.1Python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语言的发展历程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  <a:p>
            <a:pPr defTabSz="1245870">
              <a:defRPr/>
            </a:pP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06550" y="1802130"/>
            <a:ext cx="9367520" cy="4707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（ </a:t>
            </a:r>
            <a:r>
              <a:rPr lang="en-US" altLang="zh-CN" sz="2000" dirty="0"/>
              <a:t>2 </a:t>
            </a:r>
            <a:r>
              <a:rPr lang="zh-CN" altLang="en-US" sz="2000" dirty="0"/>
              <a:t>）开源阶段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2000 </a:t>
            </a:r>
            <a:r>
              <a:rPr lang="zh-CN" altLang="en-US" sz="2000" dirty="0"/>
              <a:t>年 </a:t>
            </a:r>
            <a:r>
              <a:rPr lang="en-US" altLang="zh-CN" sz="2000" dirty="0"/>
              <a:t>10 </a:t>
            </a:r>
            <a:r>
              <a:rPr lang="zh-CN" altLang="en-US" sz="2000" dirty="0"/>
              <a:t>月， </a:t>
            </a:r>
            <a:r>
              <a:rPr lang="en-US" altLang="zh-CN" sz="2000" dirty="0"/>
              <a:t>Python 2.0 </a:t>
            </a:r>
            <a:r>
              <a:rPr lang="zh-CN" altLang="en-US" sz="2000" dirty="0"/>
              <a:t>正式发布。 </a:t>
            </a:r>
            <a:r>
              <a:rPr lang="en-US" altLang="zh-CN" sz="2000" dirty="0"/>
              <a:t>2010 </a:t>
            </a:r>
            <a:r>
              <a:rPr lang="zh-CN" altLang="en-US" sz="2000" dirty="0"/>
              <a:t>年， </a:t>
            </a:r>
            <a:r>
              <a:rPr lang="en-US" altLang="zh-CN" sz="2000" dirty="0"/>
              <a:t>Python 2.x </a:t>
            </a:r>
            <a:r>
              <a:rPr lang="zh-CN" altLang="en-US" sz="2000" dirty="0"/>
              <a:t>系列发布最后一版从 </a:t>
            </a:r>
            <a:r>
              <a:rPr lang="en-US" altLang="zh-CN" sz="2000" dirty="0"/>
              <a:t>Python 2.0 </a:t>
            </a:r>
            <a:r>
              <a:rPr lang="zh-CN" altLang="en-US" sz="2000" dirty="0"/>
              <a:t>开始， </a:t>
            </a:r>
            <a:r>
              <a:rPr lang="en-US" altLang="zh-CN" sz="2000" dirty="0"/>
              <a:t>Python </a:t>
            </a:r>
            <a:r>
              <a:rPr lang="zh-CN" altLang="en-US" sz="2000" dirty="0"/>
              <a:t>也从邮件列表的开发方式，转为完全开源的开发方式。社区生态已经形成，开发工作被整个社区分担， </a:t>
            </a:r>
            <a:r>
              <a:rPr lang="en-US" altLang="zh-CN" sz="2000" dirty="0"/>
              <a:t>Python </a:t>
            </a:r>
            <a:r>
              <a:rPr lang="zh-CN" altLang="en-US" sz="2000" dirty="0"/>
              <a:t>也获得了高速发展。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 </a:t>
            </a:r>
            <a:r>
              <a:rPr lang="en-US" altLang="zh-CN" sz="2000" dirty="0"/>
              <a:t>3 </a:t>
            </a:r>
            <a:r>
              <a:rPr lang="zh-CN" altLang="en-US" sz="2000" dirty="0"/>
              <a:t>）加速成长阶段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2008 </a:t>
            </a:r>
            <a:r>
              <a:rPr lang="zh-CN" altLang="en-US" sz="2000" dirty="0"/>
              <a:t>年 </a:t>
            </a:r>
            <a:r>
              <a:rPr lang="en-US" altLang="zh-CN" sz="2000" dirty="0"/>
              <a:t>12 </a:t>
            </a:r>
            <a:r>
              <a:rPr lang="zh-CN" altLang="en-US" sz="2000" dirty="0"/>
              <a:t>月， </a:t>
            </a:r>
            <a:r>
              <a:rPr lang="en-US" altLang="zh-CN" sz="2000" dirty="0"/>
              <a:t>Python 3.0 </a:t>
            </a:r>
            <a:r>
              <a:rPr lang="zh-CN" altLang="en-US" sz="2000" dirty="0"/>
              <a:t>正式发布，解释器内部采用完全面向对象的方式实现，但是付出的代价是 </a:t>
            </a:r>
            <a:r>
              <a:rPr lang="en-US" altLang="zh-CN" sz="2000" dirty="0"/>
              <a:t>Python 3.x </a:t>
            </a:r>
            <a:r>
              <a:rPr lang="zh-CN" altLang="en-US" sz="2000" dirty="0"/>
              <a:t>系列版本无法向下兼容 </a:t>
            </a:r>
            <a:r>
              <a:rPr lang="en-US" altLang="zh-CN" sz="2000" dirty="0"/>
              <a:t>Python 2.x </a:t>
            </a:r>
            <a:r>
              <a:rPr lang="zh-CN" altLang="en-US" sz="2000" dirty="0"/>
              <a:t>系列的既有语法。由于</a:t>
            </a:r>
            <a:r>
              <a:rPr lang="en-US" altLang="zh-CN" sz="2000" dirty="0"/>
              <a:t>Python 3.0 </a:t>
            </a:r>
            <a:r>
              <a:rPr lang="zh-CN" altLang="en-US" sz="2000" dirty="0"/>
              <a:t>向后不兼容，所以从 </a:t>
            </a:r>
            <a:r>
              <a:rPr lang="en-US" altLang="zh-CN" sz="2000" dirty="0"/>
              <a:t>2. x </a:t>
            </a:r>
            <a:r>
              <a:rPr lang="zh-CN" altLang="en-US" sz="2000" dirty="0"/>
              <a:t>过渡到 </a:t>
            </a:r>
            <a:r>
              <a:rPr lang="en-US" altLang="zh-CN" sz="2000" dirty="0"/>
              <a:t>3. x </a:t>
            </a:r>
            <a:r>
              <a:rPr lang="zh-CN" altLang="en-US" sz="2000" dirty="0"/>
              <a:t>需要进行神经改造，需要付出代价。今天 </a:t>
            </a:r>
            <a:r>
              <a:rPr lang="en-US" altLang="zh-CN" sz="2000" dirty="0"/>
              <a:t>Python </a:t>
            </a:r>
            <a:r>
              <a:rPr lang="zh-CN" altLang="en-US" sz="2000" dirty="0"/>
              <a:t>已经进入到 </a:t>
            </a:r>
            <a:r>
              <a:rPr lang="en-US" altLang="zh-CN" sz="2000" dirty="0"/>
              <a:t>3.0 </a:t>
            </a:r>
            <a:r>
              <a:rPr lang="zh-CN" altLang="en-US" sz="2000" dirty="0"/>
              <a:t>的时代， </a:t>
            </a:r>
            <a:r>
              <a:rPr lang="en-US" altLang="zh-CN" sz="2000" dirty="0"/>
              <a:t>Python </a:t>
            </a:r>
            <a:r>
              <a:rPr lang="zh-CN" altLang="en-US" sz="2000" dirty="0"/>
              <a:t>进入了加速成长阶段，已经成为全球用户增长速度最快的编程语言。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9819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3.2 Python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语言的主要版本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70965" y="2127885"/>
            <a:ext cx="9919970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2000 </a:t>
            </a:r>
            <a:r>
              <a:rPr lang="zh-CN" altLang="en-US" sz="2000" dirty="0"/>
              <a:t>年 </a:t>
            </a:r>
            <a:r>
              <a:rPr lang="en-US" altLang="zh-CN" sz="2000" dirty="0"/>
              <a:t>10 </a:t>
            </a:r>
            <a:r>
              <a:rPr lang="zh-CN" altLang="en-US" sz="2000" dirty="0"/>
              <a:t>月， </a:t>
            </a:r>
            <a:r>
              <a:rPr lang="en-US" altLang="zh-CN" sz="2000" dirty="0"/>
              <a:t>Python2.0 </a:t>
            </a:r>
            <a:r>
              <a:rPr lang="zh-CN" altLang="en-US" sz="2000" dirty="0"/>
              <a:t>正式发布，解决了解释器和运行环境中积累起来的诸多问题，开启了 </a:t>
            </a:r>
            <a:r>
              <a:rPr lang="en-US" altLang="zh-CN" sz="2000" dirty="0"/>
              <a:t>Python </a:t>
            </a:r>
            <a:r>
              <a:rPr lang="zh-CN" altLang="en-US" sz="2000" dirty="0"/>
              <a:t>广泛应用的新时代。 </a:t>
            </a:r>
            <a:r>
              <a:rPr lang="en-US" altLang="zh-CN" sz="2000" dirty="0"/>
              <a:t>2010 </a:t>
            </a:r>
            <a:r>
              <a:rPr lang="zh-CN" altLang="en-US" sz="2000" dirty="0"/>
              <a:t>年， </a:t>
            </a:r>
            <a:r>
              <a:rPr lang="en-US" altLang="zh-CN" sz="2000" dirty="0"/>
              <a:t>Python2.x </a:t>
            </a:r>
            <a:r>
              <a:rPr lang="zh-CN" altLang="en-US" sz="2000" dirty="0"/>
              <a:t>系列发布了 </a:t>
            </a:r>
            <a:r>
              <a:rPr lang="en-US" altLang="zh-CN" sz="2000" dirty="0"/>
              <a:t>Python2.7 </a:t>
            </a:r>
            <a:r>
              <a:rPr lang="zh-CN" altLang="en-US" sz="2000" dirty="0"/>
              <a:t>版本。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随后， </a:t>
            </a:r>
            <a:r>
              <a:rPr lang="en-US" altLang="zh-CN" sz="2000" dirty="0"/>
              <a:t>Python 2.7 </a:t>
            </a:r>
            <a:r>
              <a:rPr lang="zh-CN" altLang="en-US" sz="2000" dirty="0"/>
              <a:t>被确定为最后一个 </a:t>
            </a:r>
            <a:r>
              <a:rPr lang="en-US" altLang="zh-CN" sz="2000" dirty="0"/>
              <a:t>Python 2.x </a:t>
            </a:r>
            <a:r>
              <a:rPr lang="zh-CN" altLang="en-US" sz="2000" dirty="0"/>
              <a:t>版本，之后不会再发布更新的 </a:t>
            </a:r>
            <a:r>
              <a:rPr lang="en-US" altLang="zh-CN" sz="2000" dirty="0"/>
              <a:t>Python2.x</a:t>
            </a:r>
            <a:r>
              <a:rPr lang="zh-CN" altLang="en-US" sz="2000" dirty="0"/>
              <a:t>系列版本。自 </a:t>
            </a:r>
            <a:r>
              <a:rPr lang="en-US" altLang="zh-CN" sz="2000" dirty="0"/>
              <a:t>2020 </a:t>
            </a:r>
            <a:r>
              <a:rPr lang="zh-CN" altLang="en-US" sz="2000" dirty="0"/>
              <a:t>年 </a:t>
            </a:r>
            <a:r>
              <a:rPr lang="en-US" altLang="zh-CN" sz="2000" dirty="0"/>
              <a:t>1 </a:t>
            </a:r>
            <a:r>
              <a:rPr lang="zh-CN" altLang="en-US" sz="2000" dirty="0"/>
              <a:t>月 </a:t>
            </a:r>
            <a:r>
              <a:rPr lang="en-US" altLang="zh-CN" sz="2000" dirty="0"/>
              <a:t>1 </a:t>
            </a:r>
            <a:r>
              <a:rPr lang="zh-CN" altLang="en-US" sz="2000" dirty="0"/>
              <a:t>日起，所有 </a:t>
            </a:r>
            <a:r>
              <a:rPr lang="en-US" altLang="zh-CN" sz="2000" dirty="0"/>
              <a:t>Python 2.x </a:t>
            </a:r>
            <a:r>
              <a:rPr lang="zh-CN" altLang="en-US" sz="2000" dirty="0"/>
              <a:t>系列版本将不再得到技术支持，不再提供错误修复版或安全更新。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2008 </a:t>
            </a:r>
            <a:r>
              <a:rPr lang="zh-CN" altLang="en-US" sz="2000" dirty="0"/>
              <a:t>年 </a:t>
            </a:r>
            <a:r>
              <a:rPr lang="en-US" altLang="zh-CN" sz="2000" dirty="0"/>
              <a:t>12 </a:t>
            </a:r>
            <a:r>
              <a:rPr lang="zh-CN" altLang="en-US" sz="2000" dirty="0"/>
              <a:t>月， </a:t>
            </a:r>
            <a:r>
              <a:rPr lang="en-US" altLang="zh-CN" sz="2000" dirty="0"/>
              <a:t>Python3.0 </a:t>
            </a:r>
            <a:r>
              <a:rPr lang="zh-CN" altLang="en-US" sz="2000" dirty="0"/>
              <a:t>版本发布，在语法等方面做了很大改进，造成 </a:t>
            </a:r>
            <a:r>
              <a:rPr lang="en-US" altLang="zh-CN" sz="2000" dirty="0"/>
              <a:t>3.x </a:t>
            </a:r>
            <a:r>
              <a:rPr lang="zh-CN" altLang="en-US" sz="2000" dirty="0"/>
              <a:t>系列版本下编写的代码无法向下兼容 </a:t>
            </a:r>
            <a:r>
              <a:rPr lang="en-US" altLang="zh-CN" sz="2000" dirty="0"/>
              <a:t>2.x </a:t>
            </a:r>
            <a:r>
              <a:rPr lang="zh-CN" altLang="en-US" sz="2000" dirty="0"/>
              <a:t>系列版本的既有语法。导致所有基于 </a:t>
            </a:r>
            <a:r>
              <a:rPr lang="en-US" altLang="zh-CN" sz="2000" dirty="0"/>
              <a:t>Python2.x </a:t>
            </a:r>
            <a:r>
              <a:rPr lang="zh-CN" altLang="en-US" sz="2000" dirty="0"/>
              <a:t>系列版本编写的库函数都必须修改后才能在 </a:t>
            </a:r>
            <a:r>
              <a:rPr lang="en-US" altLang="zh-CN" sz="2000" dirty="0"/>
              <a:t>Python3.x </a:t>
            </a:r>
            <a:r>
              <a:rPr lang="zh-CN" altLang="en-US" sz="2000" dirty="0"/>
              <a:t>系列版本的解释器中运行。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07565" y="2524125"/>
            <a:ext cx="8280400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</a:rPr>
              <a:t>Python </a:t>
            </a:r>
            <a:r>
              <a:rPr lang="zh-CN" altLang="en-US" sz="2200" dirty="0">
                <a:solidFill>
                  <a:srgbClr val="FF0000"/>
                </a:solidFill>
              </a:rPr>
              <a:t>具有易于学习、易于掌握、易于普及等特点，也是最接近自然语言的高级语言，不仅成为最受欢迎的程序设计语言之一，也是特别适合青少年的编程语言。学习</a:t>
            </a:r>
            <a:r>
              <a:rPr lang="en-US" altLang="zh-CN" sz="2200" dirty="0">
                <a:solidFill>
                  <a:srgbClr val="FF0000"/>
                </a:solidFill>
              </a:rPr>
              <a:t>Python </a:t>
            </a:r>
            <a:r>
              <a:rPr lang="zh-CN" altLang="en-US" sz="2200" dirty="0">
                <a:solidFill>
                  <a:srgbClr val="FF0000"/>
                </a:solidFill>
              </a:rPr>
              <a:t>语言，有助于帮助学生通过编程去解决实际问题。</a:t>
            </a:r>
            <a:endParaRPr lang="en-US" altLang="zh-CN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9819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3.2 Python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语言的主要版本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82420" y="2620010"/>
            <a:ext cx="8779510" cy="263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Python3.0 </a:t>
            </a:r>
            <a:r>
              <a:rPr lang="zh-CN" altLang="en-US" sz="2200" dirty="0"/>
              <a:t>版本发布以来， </a:t>
            </a:r>
            <a:r>
              <a:rPr lang="en-US" altLang="zh-CN" sz="2200" dirty="0"/>
              <a:t>Python3 </a:t>
            </a:r>
            <a:r>
              <a:rPr lang="zh-CN" altLang="en-US" sz="2200" dirty="0"/>
              <a:t>语言经历了艰苦的版本更迭过程，至少几万个函数库进行了版本升级。如今，绝大部分函数库都采用了 </a:t>
            </a:r>
            <a:r>
              <a:rPr lang="en-US" altLang="zh-CN" sz="2200" dirty="0"/>
              <a:t>Python3.x </a:t>
            </a:r>
            <a:r>
              <a:rPr lang="zh-CN" altLang="en-US" sz="2200" dirty="0"/>
              <a:t>系列的语法和解释器。新的编程者都在 </a:t>
            </a:r>
            <a:r>
              <a:rPr lang="en-US" altLang="zh-CN" sz="2200" dirty="0"/>
              <a:t>Python3.x </a:t>
            </a:r>
            <a:r>
              <a:rPr lang="zh-CN" altLang="en-US" sz="2200" dirty="0"/>
              <a:t>环境下开始编程。正如编程爱好者所言， </a:t>
            </a:r>
            <a:r>
              <a:rPr lang="en-US" altLang="zh-CN" sz="2200" dirty="0"/>
              <a:t>Python 2.x </a:t>
            </a:r>
            <a:r>
              <a:rPr lang="zh-CN" altLang="en-US" sz="2200" dirty="0"/>
              <a:t>已经是遗产， </a:t>
            </a:r>
            <a:r>
              <a:rPr lang="en-US" altLang="zh-CN" sz="2200" dirty="0"/>
              <a:t>Python 3.x </a:t>
            </a:r>
            <a:r>
              <a:rPr lang="zh-CN" altLang="en-US" sz="2200" dirty="0"/>
              <a:t>是这个语言的现在和未来。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544600" y="982137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小结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39723" y="2226800"/>
            <a:ext cx="4335649" cy="669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800" b="0" i="0" dirty="0">
                <a:solidFill>
                  <a:srgbClr val="242021"/>
                </a:solidFill>
                <a:effectLst/>
                <a:latin typeface="FZLANTY_XIANJW--GB1-0"/>
              </a:rPr>
              <a:t>跨行语句</a:t>
            </a:r>
            <a:endParaRPr lang="zh-CN" altLang="en-US" sz="28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8649" y="1380351"/>
            <a:ext cx="1061027" cy="204864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39723" y="3158620"/>
            <a:ext cx="6096000" cy="66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0" i="0" dirty="0">
                <a:solidFill>
                  <a:srgbClr val="242021"/>
                </a:solidFill>
                <a:effectLst/>
                <a:latin typeface="FZLANTY_XIANJW--GB1-0"/>
              </a:rPr>
              <a:t>同一行显示多条语句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1339723" y="4089671"/>
            <a:ext cx="6096000" cy="66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0" i="0" dirty="0">
                <a:solidFill>
                  <a:srgbClr val="242021"/>
                </a:solidFill>
                <a:effectLst/>
                <a:latin typeface="FZLANTY_XIANJW--GB1-0"/>
              </a:rPr>
              <a:t>Python </a:t>
            </a:r>
            <a:r>
              <a:rPr lang="zh-CN" altLang="en-US" sz="2800" b="0" i="0" dirty="0">
                <a:solidFill>
                  <a:srgbClr val="242021"/>
                </a:solidFill>
                <a:effectLst/>
                <a:latin typeface="FZLANTY_XIANJW--GB1-0"/>
              </a:rPr>
              <a:t>中文编码</a:t>
            </a:r>
            <a:endParaRPr lang="zh-CN" altLang="en-US" sz="2800" b="0" i="0" dirty="0">
              <a:solidFill>
                <a:srgbClr val="242021"/>
              </a:solidFill>
              <a:effectLst/>
              <a:latin typeface="FZLANTY_XIANJW--GB1-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1001516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课后作业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57300" y="2040890"/>
            <a:ext cx="10151110" cy="36461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熟悉 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IDEL 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编程环境，包括交互式环境下 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Python 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指令的输入及执行、 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Python 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语句的输入及运行等基本操作，包括编辑及运行环境中 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Python 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程序的录入、文件保存、 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Python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程序的运行、程序运行结果的查看等基本操作。熟悉 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IDEL 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编程环境后，分别在交互式环境、编辑及运行环境中完成以下任务：</a:t>
            </a:r>
            <a:endParaRPr lang="zh-CN" altLang="en-US" sz="2200" b="0" i="0" dirty="0">
              <a:solidFill>
                <a:srgbClr val="242021"/>
              </a:solidFill>
              <a:effectLst/>
              <a:latin typeface="FZLANTY_XIANJW--GB1-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a. 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使用 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Python 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内置的 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help() 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指令查看 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print 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函数的使用方法。</a:t>
            </a:r>
            <a:endParaRPr lang="zh-CN" altLang="en-US" sz="2200" b="0" i="0" dirty="0">
              <a:solidFill>
                <a:srgbClr val="242021"/>
              </a:solidFill>
              <a:effectLst/>
              <a:latin typeface="FZLANTY_XIANJW--GB1-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b. 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计算表达式 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2020*2021 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的值。</a:t>
            </a:r>
            <a:endParaRPr lang="zh-CN" altLang="en-US" sz="2200" b="0" i="0" dirty="0">
              <a:solidFill>
                <a:srgbClr val="242021"/>
              </a:solidFill>
              <a:effectLst/>
              <a:latin typeface="FZLANTY_XIANJW--GB1-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c. 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使用 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print 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函数显示中文信息“ 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2020 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年国庆中秋喜相逢！”</a:t>
            </a:r>
            <a:endParaRPr lang="zh-CN" altLang="en-US" sz="22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180015" y="2014078"/>
            <a:ext cx="4519804" cy="1048976"/>
            <a:chOff x="3920027" y="1008636"/>
            <a:chExt cx="3362664" cy="744699"/>
          </a:xfrm>
        </p:grpSpPr>
        <p:grpSp>
          <p:nvGrpSpPr>
            <p:cNvPr id="11" name="组合 10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"/>
            <p:cNvGrpSpPr/>
            <p:nvPr/>
          </p:nvGrpSpPr>
          <p:grpSpPr>
            <a:xfrm>
              <a:off x="3920027" y="1151945"/>
              <a:ext cx="3362664" cy="601390"/>
              <a:chOff x="1438990" y="1392789"/>
              <a:chExt cx="4483553" cy="801851"/>
            </a:xfrm>
          </p:grpSpPr>
          <p:sp>
            <p:nvSpPr>
              <p:cNvPr id="13" name="TextBox 6"/>
              <p:cNvSpPr txBox="1"/>
              <p:nvPr/>
            </p:nvSpPr>
            <p:spPr>
              <a:xfrm>
                <a:off x="1438990" y="1392789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Python </a:t>
                </a: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基础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643397" y="3105564"/>
            <a:ext cx="988629" cy="988629"/>
            <a:chOff x="3059832" y="3339719"/>
            <a:chExt cx="3607562" cy="3607562"/>
          </a:xfrm>
        </p:grpSpPr>
        <p:sp>
          <p:nvSpPr>
            <p:cNvPr id="35" name="椭圆 34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88218" y="4385767"/>
            <a:ext cx="988629" cy="988629"/>
            <a:chOff x="3059832" y="3339719"/>
            <a:chExt cx="3607562" cy="3607562"/>
          </a:xfrm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5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9031208" y="957655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  <a:endParaRPr lang="zh-CN" altLang="en-US" sz="5865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7594" r="40124" b="12128"/>
          <a:stretch>
            <a:fillRect/>
          </a:stretch>
        </p:blipFill>
        <p:spPr>
          <a:xfrm flipH="1">
            <a:off x="669435" y="1441084"/>
            <a:ext cx="3275836" cy="455132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161392" y="3360199"/>
            <a:ext cx="4538429" cy="1046682"/>
            <a:chOff x="5513840" y="3616828"/>
            <a:chExt cx="4538429" cy="1046682"/>
          </a:xfrm>
        </p:grpSpPr>
        <p:grpSp>
          <p:nvGrpSpPr>
            <p:cNvPr id="19" name="组合 18"/>
            <p:cNvGrpSpPr/>
            <p:nvPr/>
          </p:nvGrpSpPr>
          <p:grpSpPr>
            <a:xfrm>
              <a:off x="5513840" y="3674882"/>
              <a:ext cx="1015440" cy="988628"/>
              <a:chOff x="3954436" y="1846512"/>
              <a:chExt cx="761580" cy="74147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974544" y="1846512"/>
                <a:ext cx="741472" cy="741472"/>
                <a:chOff x="3059832" y="3339719"/>
                <a:chExt cx="3607562" cy="3607562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3059832" y="3339719"/>
                  <a:ext cx="3607562" cy="3607562"/>
                </a:xfrm>
                <a:prstGeom prst="ellipse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同心圆 69"/>
                <p:cNvSpPr/>
                <p:nvPr/>
              </p:nvSpPr>
              <p:spPr>
                <a:xfrm>
                  <a:off x="3168202" y="3448089"/>
                  <a:ext cx="3390826" cy="3390826"/>
                </a:xfrm>
                <a:prstGeom prst="donut">
                  <a:avLst>
                    <a:gd name="adj" fmla="val 4879"/>
                  </a:avLst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TextBox 11"/>
              <p:cNvSpPr txBox="1"/>
              <p:nvPr/>
            </p:nvSpPr>
            <p:spPr>
              <a:xfrm>
                <a:off x="3954436" y="2008870"/>
                <a:ext cx="623933" cy="563660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25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" name="TextBox 8"/>
            <p:cNvSpPr txBox="1"/>
            <p:nvPr/>
          </p:nvSpPr>
          <p:spPr>
            <a:xfrm>
              <a:off x="6089696" y="3616828"/>
              <a:ext cx="3962573" cy="822958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rmAutofit/>
            </a:bodyPr>
            <a:lstStyle/>
            <a:p>
              <a:pPr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动手实践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17901" y="4555447"/>
            <a:ext cx="4575125" cy="1067958"/>
            <a:chOff x="3878870" y="1008636"/>
            <a:chExt cx="3403822" cy="758175"/>
          </a:xfrm>
        </p:grpSpPr>
        <p:grpSp>
          <p:nvGrpSpPr>
            <p:cNvPr id="25" name="组合 24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5"/>
            <p:cNvGrpSpPr/>
            <p:nvPr/>
          </p:nvGrpSpPr>
          <p:grpSpPr>
            <a:xfrm>
              <a:off x="3878870" y="1165421"/>
              <a:ext cx="3403822" cy="601390"/>
              <a:chOff x="1384114" y="1410757"/>
              <a:chExt cx="4538429" cy="801851"/>
            </a:xfrm>
          </p:grpSpPr>
          <p:sp>
            <p:nvSpPr>
              <p:cNvPr id="30" name="TextBox 6"/>
              <p:cNvSpPr txBox="1"/>
              <p:nvPr/>
            </p:nvSpPr>
            <p:spPr>
              <a:xfrm>
                <a:off x="1384114" y="1410757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思维拓展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90516" y="3155028"/>
            <a:ext cx="688243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1. Python </a:t>
            </a:r>
            <a:r>
              <a:rPr lang="zh-CN" altLang="en-US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基础</a:t>
            </a:r>
            <a:endParaRPr lang="zh-CN" altLang="en-US" sz="480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919053" y="1473235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编程环境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06855" y="2526665"/>
            <a:ext cx="9178925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IDLE </a:t>
            </a:r>
            <a:r>
              <a:rPr lang="zh-CN" altLang="en-US" sz="2200" dirty="0"/>
              <a:t>是 </a:t>
            </a:r>
            <a:r>
              <a:rPr lang="en-US" altLang="zh-CN" sz="2200" dirty="0"/>
              <a:t>Python </a:t>
            </a:r>
            <a:r>
              <a:rPr lang="zh-CN" altLang="en-US" sz="2200" dirty="0"/>
              <a:t>所内置的开发与学习环境，是开发 </a:t>
            </a:r>
            <a:r>
              <a:rPr lang="en-US" altLang="zh-CN" sz="2200" dirty="0"/>
              <a:t>Python </a:t>
            </a:r>
            <a:r>
              <a:rPr lang="zh-CN" altLang="en-US" sz="2200" dirty="0"/>
              <a:t>程序最基础的开发环境（ </a:t>
            </a:r>
            <a:r>
              <a:rPr lang="en-US" altLang="zh-CN" sz="2200" dirty="0"/>
              <a:t>IDE </a:t>
            </a:r>
            <a:r>
              <a:rPr lang="zh-CN" altLang="en-US" sz="2200" dirty="0"/>
              <a:t>）。安装 </a:t>
            </a:r>
            <a:r>
              <a:rPr lang="en-US" altLang="zh-CN" sz="2200" dirty="0"/>
              <a:t>Python </a:t>
            </a:r>
            <a:r>
              <a:rPr lang="zh-CN" altLang="en-US" sz="2200" dirty="0"/>
              <a:t>以后， </a:t>
            </a:r>
            <a:r>
              <a:rPr lang="en-US" altLang="zh-CN" sz="2200" dirty="0"/>
              <a:t>IDLE </a:t>
            </a:r>
            <a:r>
              <a:rPr lang="zh-CN" altLang="en-US" sz="2200" dirty="0"/>
              <a:t>就自动安装好了，不需要另外安装。 </a:t>
            </a:r>
            <a:r>
              <a:rPr lang="en-US" altLang="zh-CN" sz="2200" dirty="0"/>
              <a:t>IDEL </a:t>
            </a:r>
            <a:r>
              <a:rPr lang="zh-CN" altLang="en-US" sz="2200" dirty="0"/>
              <a:t>提供有两种应用窗口，分别是</a:t>
            </a:r>
            <a:r>
              <a:rPr lang="zh-CN" altLang="en-US" sz="2200" dirty="0">
                <a:solidFill>
                  <a:srgbClr val="FF0000"/>
                </a:solidFill>
              </a:rPr>
              <a:t>交互式编程环境和编辑及运行环境</a:t>
            </a:r>
            <a:r>
              <a:rPr lang="zh-CN" altLang="en-US" sz="2200" dirty="0"/>
              <a:t>。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5957" y="4372262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编程环境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6315" y="1782445"/>
            <a:ext cx="10101580" cy="263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（ </a:t>
            </a:r>
            <a:r>
              <a:rPr lang="en-US" altLang="zh-CN" sz="2200" dirty="0"/>
              <a:t>1 </a:t>
            </a:r>
            <a:r>
              <a:rPr lang="zh-CN" altLang="en-US" sz="2200" dirty="0"/>
              <a:t>） </a:t>
            </a:r>
            <a:r>
              <a:rPr lang="en-US" altLang="zh-CN" sz="2200" dirty="0"/>
              <a:t>Python Shell </a:t>
            </a:r>
            <a:r>
              <a:rPr lang="zh-CN" altLang="en-US" sz="2200" dirty="0"/>
              <a:t>交互式编程环境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en-US" altLang="zh-CN" sz="2200" dirty="0"/>
              <a:t>IDEL </a:t>
            </a:r>
            <a:r>
              <a:rPr lang="zh-CN" altLang="en-US" sz="2200" dirty="0"/>
              <a:t>的命令行窗口就是 </a:t>
            </a:r>
            <a:r>
              <a:rPr lang="en-US" altLang="zh-CN" sz="2200" dirty="0"/>
              <a:t>Python Shell </a:t>
            </a:r>
            <a:r>
              <a:rPr lang="zh-CN" altLang="en-US" sz="2200" dirty="0"/>
              <a:t>交互式编程环境，它是 </a:t>
            </a:r>
            <a:r>
              <a:rPr lang="en-US" altLang="zh-CN" sz="2200" dirty="0"/>
              <a:t>Python </a:t>
            </a:r>
            <a:r>
              <a:rPr lang="zh-CN" altLang="en-US" sz="2200" dirty="0"/>
              <a:t>的交互解释器。进入 </a:t>
            </a:r>
            <a:r>
              <a:rPr lang="en-US" altLang="zh-CN" sz="2200" dirty="0"/>
              <a:t>IDEL </a:t>
            </a:r>
            <a:r>
              <a:rPr lang="zh-CN" altLang="en-US" sz="2200" dirty="0"/>
              <a:t>时，启动的就是 </a:t>
            </a:r>
            <a:r>
              <a:rPr lang="en-US" altLang="zh-CN" sz="2200" dirty="0"/>
              <a:t>Shell </a:t>
            </a:r>
            <a:r>
              <a:rPr lang="zh-CN" altLang="en-US" sz="2200" dirty="0"/>
              <a:t>交互式编程环境，如</a:t>
            </a:r>
            <a:r>
              <a:rPr lang="zh-CN" sz="2200" dirty="0"/>
              <a:t>下图</a:t>
            </a:r>
            <a:r>
              <a:rPr lang="zh-CN" altLang="en-US" sz="2200" dirty="0"/>
              <a:t>所示。使用时，一般一次输入一条 </a:t>
            </a:r>
            <a:r>
              <a:rPr lang="en-US" altLang="zh-CN" sz="2200" dirty="0"/>
              <a:t>Python </a:t>
            </a:r>
            <a:r>
              <a:rPr lang="zh-CN" altLang="en-US" sz="2200" dirty="0"/>
              <a:t>指令或语句，通过回车键执行，窗口中会显示指令的执行结果。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4160" y="3875371"/>
            <a:ext cx="5762625" cy="2724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编程环境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14095" y="1763395"/>
            <a:ext cx="10164445" cy="4661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在交互式编程环境中的提示符“ </a:t>
            </a:r>
            <a:r>
              <a:rPr lang="en-US" altLang="zh-CN" sz="2200" dirty="0"/>
              <a:t>&gt;&gt;&gt; ”</a:t>
            </a:r>
            <a:r>
              <a:rPr lang="zh-CN" altLang="en-US" sz="2200" dirty="0"/>
              <a:t>下，就可以输入 </a:t>
            </a:r>
            <a:r>
              <a:rPr lang="en-US" altLang="zh-CN" sz="2200" dirty="0"/>
              <a:t>Python </a:t>
            </a:r>
            <a:r>
              <a:rPr lang="zh-CN" altLang="en-US" sz="2200" dirty="0"/>
              <a:t>指令或语句，然后按下 </a:t>
            </a:r>
            <a:r>
              <a:rPr lang="en-US" altLang="zh-CN" sz="2200" dirty="0"/>
              <a:t>Enter </a:t>
            </a:r>
            <a:r>
              <a:rPr lang="zh-CN" altLang="en-US" sz="2200" dirty="0"/>
              <a:t>键，就可以执行，例如：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</a:rPr>
              <a:t>&gt;&gt;&gt;print("Hello World!")</a:t>
            </a:r>
            <a:endParaRPr lang="en-US" altLang="zh-CN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</a:rPr>
              <a:t>Hello World!</a:t>
            </a:r>
            <a:endParaRPr lang="en-US" altLang="zh-CN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</a:rPr>
              <a:t>&gt;&gt;&gt;</a:t>
            </a:r>
            <a:endParaRPr lang="en-US" altLang="zh-CN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/>
              <a:t>这样，就完成了最简单的 </a:t>
            </a:r>
            <a:r>
              <a:rPr lang="en-US" altLang="zh-CN" sz="2200" dirty="0"/>
              <a:t>Python </a:t>
            </a:r>
            <a:r>
              <a:rPr lang="zh-CN" altLang="en-US" sz="2200" dirty="0"/>
              <a:t>程序的编写及运行！需要注意的是，交互式编程环境中虽然是逐条输入指令，但是过往指令执行的结果一直保留影响力，比如变量及表达式的值等。如果想消除过往指令的影响，可以使用 </a:t>
            </a:r>
            <a:r>
              <a:rPr lang="en-US" altLang="zh-CN" sz="2200" dirty="0"/>
              <a:t>Shell </a:t>
            </a:r>
            <a:r>
              <a:rPr lang="zh-CN" altLang="en-US" sz="2200" dirty="0"/>
              <a:t>菜单栏中的 </a:t>
            </a:r>
            <a:r>
              <a:rPr lang="en-US" altLang="zh-CN" sz="2200" dirty="0"/>
              <a:t>Restart Shell </a:t>
            </a:r>
            <a:r>
              <a:rPr lang="zh-CN" altLang="en-US" sz="2200" dirty="0"/>
              <a:t>功能，重新启动 </a:t>
            </a:r>
            <a:r>
              <a:rPr lang="en-US" altLang="zh-CN" sz="2200" dirty="0"/>
              <a:t>Shell </a:t>
            </a:r>
            <a:r>
              <a:rPr lang="zh-CN" altLang="en-US" sz="2200" dirty="0"/>
              <a:t>以清理环境。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编程环境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8865" y="1763395"/>
            <a:ext cx="10544810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（ </a:t>
            </a:r>
            <a:r>
              <a:rPr lang="en-US" altLang="zh-CN" sz="2200" dirty="0"/>
              <a:t>2 </a:t>
            </a:r>
            <a:r>
              <a:rPr lang="zh-CN" altLang="en-US" sz="2200" dirty="0"/>
              <a:t>） </a:t>
            </a:r>
            <a:r>
              <a:rPr lang="en-US" altLang="zh-CN" sz="2200" dirty="0"/>
              <a:t>Python </a:t>
            </a:r>
            <a:r>
              <a:rPr lang="zh-CN" altLang="en-US" sz="2200" dirty="0"/>
              <a:t>编辑及运行环境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编程时，往往需要编写多行程序，甚至大段程序，这时可以通过 </a:t>
            </a:r>
            <a:r>
              <a:rPr lang="en-US" altLang="zh-CN" sz="2200" dirty="0"/>
              <a:t>Shell </a:t>
            </a:r>
            <a:r>
              <a:rPr lang="zh-CN" altLang="en-US" sz="2200" dirty="0"/>
              <a:t>交互式编程环境中 </a:t>
            </a:r>
            <a:r>
              <a:rPr lang="en-US" altLang="zh-CN" sz="2200" dirty="0"/>
              <a:t>File </a:t>
            </a:r>
            <a:r>
              <a:rPr lang="zh-CN" altLang="en-US" sz="2200" dirty="0"/>
              <a:t>菜单栏中的 </a:t>
            </a:r>
            <a:r>
              <a:rPr lang="en-US" altLang="zh-CN" sz="2200" dirty="0"/>
              <a:t>New File </a:t>
            </a:r>
            <a:r>
              <a:rPr lang="zh-CN" altLang="en-US" sz="2200" dirty="0"/>
              <a:t>功能进入 </a:t>
            </a:r>
            <a:r>
              <a:rPr lang="en-US" altLang="zh-CN" sz="2200" dirty="0"/>
              <a:t>IDLE </a:t>
            </a:r>
            <a:r>
              <a:rPr lang="zh-CN" altLang="en-US" sz="2200" dirty="0"/>
              <a:t>的编辑窗口，如</a:t>
            </a:r>
            <a:r>
              <a:rPr lang="zh-CN" sz="2200" dirty="0"/>
              <a:t>下图</a:t>
            </a:r>
            <a:r>
              <a:rPr lang="zh-CN" altLang="en-US" sz="2200" dirty="0"/>
              <a:t>所示。编程时，可以同时打开多个编辑窗口。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3617" y="3376295"/>
            <a:ext cx="4191000" cy="32099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  <p:tag name="KSO_WPP_MARK_KEY" val="c0155f55-2e88-45bf-aba5-10621d309f55"/>
  <p:tag name="COMMONDATA" val="eyJoZGlkIjoiODY4YzllNWY4NGE1OTQwYTM1NzhhMTdjNGVmYzY2NTEifQ=="/>
</p:tagLst>
</file>

<file path=ppt/theme/theme1.xml><?xml version="1.0" encoding="utf-8"?>
<a:theme xmlns:a="http://schemas.openxmlformats.org/drawingml/2006/main" name="PPT定制1801380800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4466</Words>
  <Application>WPS 演示</Application>
  <PresentationFormat>宽屏</PresentationFormat>
  <Paragraphs>172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Arial</vt:lpstr>
      <vt:lpstr>宋体</vt:lpstr>
      <vt:lpstr>Wingdings</vt:lpstr>
      <vt:lpstr>方正有猫在_GBK</vt:lpstr>
      <vt:lpstr>方正卡通简体</vt:lpstr>
      <vt:lpstr>微软雅黑</vt:lpstr>
      <vt:lpstr>等线</vt:lpstr>
      <vt:lpstr>Calibri</vt:lpstr>
      <vt:lpstr>Arial Unicode MS</vt:lpstr>
      <vt:lpstr>FZLANTY_XIANJW--GB1-0</vt:lpstr>
      <vt:lpstr>Segoe Print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素年锦时</cp:lastModifiedBy>
  <cp:revision>450</cp:revision>
  <dcterms:created xsi:type="dcterms:W3CDTF">2017-12-03T06:36:00Z</dcterms:created>
  <dcterms:modified xsi:type="dcterms:W3CDTF">2022-11-23T09:24:53Z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1C0F8815EB924F2A99FCE9639382BEC1</vt:lpwstr>
  </property>
</Properties>
</file>