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8" r:id="rId3"/>
    <p:sldId id="257" r:id="rId4"/>
    <p:sldId id="312" r:id="rId5"/>
    <p:sldId id="434" r:id="rId6"/>
    <p:sldId id="720" r:id="rId7"/>
    <p:sldId id="721" r:id="rId8"/>
    <p:sldId id="722" r:id="rId9"/>
    <p:sldId id="723" r:id="rId10"/>
    <p:sldId id="724" r:id="rId11"/>
    <p:sldId id="725" r:id="rId12"/>
    <p:sldId id="726" r:id="rId13"/>
    <p:sldId id="727" r:id="rId14"/>
    <p:sldId id="728" r:id="rId15"/>
    <p:sldId id="729" r:id="rId16"/>
    <p:sldId id="730" r:id="rId17"/>
    <p:sldId id="731" r:id="rId18"/>
    <p:sldId id="732" r:id="rId19"/>
    <p:sldId id="733" r:id="rId20"/>
    <p:sldId id="734" r:id="rId21"/>
    <p:sldId id="326" r:id="rId22"/>
    <p:sldId id="364" r:id="rId23"/>
    <p:sldId id="735" r:id="rId24"/>
    <p:sldId id="736" r:id="rId25"/>
    <p:sldId id="737" r:id="rId26"/>
    <p:sldId id="739" r:id="rId27"/>
    <p:sldId id="740" r:id="rId28"/>
    <p:sldId id="741" r:id="rId29"/>
    <p:sldId id="502" r:id="rId30"/>
    <p:sldId id="299" r:id="rId31"/>
    <p:sldId id="694" r:id="rId32"/>
    <p:sldId id="695" r:id="rId33"/>
    <p:sldId id="696" r:id="rId34"/>
    <p:sldId id="697" r:id="rId35"/>
    <p:sldId id="698" r:id="rId36"/>
    <p:sldId id="699" r:id="rId37"/>
    <p:sldId id="700" r:id="rId38"/>
    <p:sldId id="701" r:id="rId39"/>
    <p:sldId id="503" r:id="rId40"/>
    <p:sldId id="567"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4618" autoAdjust="0"/>
  </p:normalViewPr>
  <p:slideViewPr>
    <p:cSldViewPr snapToGrid="0" showGuides="1">
      <p:cViewPr varScale="1">
        <p:scale>
          <a:sx n="91" d="100"/>
          <a:sy n="91" d="100"/>
        </p:scale>
        <p:origin x="56" y="44"/>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C5CE678-79DC-4A4C-93A9-02FAF28B4B9C}"/>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6" name="文本框 5"/>
          <p:cNvSpPr txBox="1"/>
          <p:nvPr userDrawn="1"/>
        </p:nvSpPr>
        <p:spPr>
          <a:xfrm>
            <a:off x="913572" y="208791"/>
            <a:ext cx="3185487" cy="396583"/>
          </a:xfrm>
          <a:prstGeom prst="rect">
            <a:avLst/>
          </a:prstGeom>
          <a:noFill/>
        </p:spPr>
        <p:txBody>
          <a:bodyPr wrap="none" rtlCol="0" anchor="ctr">
            <a:spAutoFit/>
          </a:bodyPr>
          <a:lstStyle/>
          <a:p>
            <a:pPr>
              <a:lnSpc>
                <a:spcPct val="120000"/>
              </a:lnSpc>
            </a:pPr>
            <a:r>
              <a:rPr lang="zh-CN" altLang="en-US" b="1" dirty="0">
                <a:solidFill>
                  <a:schemeClr val="bg1"/>
                </a:solidFill>
                <a:latin typeface="+mj-ea"/>
                <a:ea typeface="+mj-ea"/>
              </a:rPr>
              <a:t>青少年人工智能编程水平测试</a:t>
            </a:r>
          </a:p>
        </p:txBody>
      </p:sp>
      <p:pic>
        <p:nvPicPr>
          <p:cNvPr id="11" name="图片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5355" y="94871"/>
            <a:ext cx="624421" cy="624421"/>
          </a:xfrm>
          <a:prstGeom prst="rect">
            <a:avLst/>
          </a:prstGeom>
        </p:spPr>
      </p:pic>
      <p:pic>
        <p:nvPicPr>
          <p:cNvPr id="4" name="图片 3">
            <a:extLst>
              <a:ext uri="{FF2B5EF4-FFF2-40B4-BE49-F238E27FC236}">
                <a16:creationId xmlns:a16="http://schemas.microsoft.com/office/drawing/2014/main" id="{1AF72D4B-7B0E-4ACB-91A9-F0D28C2EABFF}"/>
              </a:ext>
            </a:extLst>
          </p:cNvPr>
          <p:cNvPicPr>
            <a:picLocks noChangeAspect="1"/>
          </p:cNvPicPr>
          <p:nvPr userDrawn="1"/>
        </p:nvPicPr>
        <p:blipFill>
          <a:blip r:embed="rId11"/>
          <a:stretch>
            <a:fillRect/>
          </a:stretch>
        </p:blipFill>
        <p:spPr>
          <a:xfrm>
            <a:off x="8065318" y="1380954"/>
            <a:ext cx="3508880" cy="4096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358102" y="2424784"/>
            <a:ext cx="7123814" cy="1715770"/>
          </a:xfrm>
          <a:prstGeom prst="rect">
            <a:avLst/>
          </a:prstGeom>
          <a:noFill/>
        </p:spPr>
        <p:txBody>
          <a:bodyPr wrap="square" rtlCol="0" anchor="ctr">
            <a:spAutoFit/>
            <a:scene3d>
              <a:camera prst="orthographicFront"/>
              <a:lightRig rig="threePt" dir="t"/>
            </a:scene3d>
          </a:bodyPr>
          <a:lstStyle/>
          <a:p>
            <a:pPr algn="ctr">
              <a:lnSpc>
                <a:spcPct val="120000"/>
              </a:lnSpc>
            </a:pPr>
            <a:r>
              <a:rPr lang="zh-CN"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有猫在_GBK" panose="02000000000000000000" pitchFamily="2" charset="-122"/>
                <a:ea typeface="方正有猫在_GBK" panose="02000000000000000000" pitchFamily="2" charset="-122"/>
              </a:rPr>
              <a:t>初识</a:t>
            </a:r>
            <a:r>
              <a:rPr lang="en-US" altLang="zh-CN"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有猫在_GBK" panose="02000000000000000000" pitchFamily="2" charset="-122"/>
                <a:ea typeface="方正有猫在_GBK" panose="02000000000000000000" pitchFamily="2" charset="-122"/>
              </a:rPr>
              <a:t>Python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a:t>
            </a:r>
            <a:r>
              <a:rPr lang="zh-CN" altLang="en-US" sz="5400" b="1" kern="0" dirty="0">
                <a:latin typeface="方正卡通简体" panose="02000000000000000000" pitchFamily="2" charset="-122"/>
                <a:ea typeface="方正卡通简体" panose="02000000000000000000" pitchFamily="2" charset="-122"/>
                <a:cs typeface="+mn-ea"/>
                <a:sym typeface="+mn-lt"/>
              </a:rPr>
              <a:t>冯</a:t>
            </a:r>
            <a:r>
              <a:rPr lang="en-US" altLang="zh-CN" sz="5400" b="1" kern="0" dirty="0">
                <a:latin typeface="方正卡通简体" panose="02000000000000000000" pitchFamily="2" charset="-122"/>
                <a:ea typeface="方正卡通简体" panose="02000000000000000000" pitchFamily="2" charset="-122"/>
                <a:cs typeface="+mn-ea"/>
                <a:sym typeface="+mn-lt"/>
              </a:rPr>
              <a:t>·</a:t>
            </a:r>
            <a:r>
              <a:rPr lang="zh-CN" altLang="en-US" sz="5400" b="1" kern="0" dirty="0">
                <a:latin typeface="方正卡通简体" panose="02000000000000000000" pitchFamily="2" charset="-122"/>
                <a:ea typeface="方正卡通简体" panose="02000000000000000000" pitchFamily="2" charset="-122"/>
                <a:cs typeface="+mn-ea"/>
                <a:sym typeface="+mn-lt"/>
              </a:rPr>
              <a:t>诺依曼体系结构</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532890" y="2273300"/>
            <a:ext cx="9126855" cy="2630170"/>
          </a:xfrm>
          <a:prstGeom prst="rect">
            <a:avLst/>
          </a:prstGeom>
          <a:noFill/>
        </p:spPr>
        <p:txBody>
          <a:bodyPr wrap="square">
            <a:spAutoFit/>
          </a:bodyPr>
          <a:lstStyle/>
          <a:p>
            <a:pPr>
              <a:lnSpc>
                <a:spcPct val="150000"/>
              </a:lnSpc>
            </a:pPr>
            <a:r>
              <a:rPr lang="zh-CN" altLang="en-US" sz="2200" dirty="0"/>
              <a:t>将指令和数据同时存放在存储器中，是冯</a:t>
            </a:r>
            <a:r>
              <a:rPr lang="en-US" altLang="zh-CN" sz="2200" dirty="0"/>
              <a:t>·</a:t>
            </a:r>
            <a:r>
              <a:rPr lang="zh-CN" altLang="en-US" sz="2200" dirty="0"/>
              <a:t>诺伊曼计算机方案的特点之一。计算机由控制器、运算器、存储器、输入设备、输出设备五部分组成。冯</a:t>
            </a:r>
            <a:r>
              <a:rPr lang="en-US" altLang="zh-CN" sz="2200" dirty="0"/>
              <a:t>·</a:t>
            </a:r>
            <a:r>
              <a:rPr lang="zh-CN" altLang="en-US" sz="2200" dirty="0"/>
              <a:t>诺伊曼提出的计算机体系结构，奠定了现代计算机的结构理念。大半个多世纪以来，计算机制造技术发生了巨大变化，但冯</a:t>
            </a:r>
            <a:r>
              <a:rPr lang="en-US" altLang="zh-CN" sz="2200" dirty="0"/>
              <a:t>·</a:t>
            </a:r>
            <a:r>
              <a:rPr lang="zh-CN" altLang="en-US" sz="2200" dirty="0"/>
              <a:t>诺伊曼体系结构仍然沿用至今。</a:t>
            </a:r>
            <a:endParaRPr lang="zh-CN" altLang="en-US" sz="2200" dirty="0">
              <a:solidFill>
                <a:srgbClr val="FF0000"/>
              </a:solidFill>
            </a:endParaRPr>
          </a:p>
        </p:txBody>
      </p:sp>
      <p:pic>
        <p:nvPicPr>
          <p:cNvPr id="2" name="图片 1"/>
          <p:cNvPicPr>
            <a:picLocks noChangeAspect="1"/>
          </p:cNvPicPr>
          <p:nvPr/>
        </p:nvPicPr>
        <p:blipFill>
          <a:blip r:embed="rId3"/>
          <a:stretch>
            <a:fillRect/>
          </a:stretch>
        </p:blipFill>
        <p:spPr>
          <a:xfrm>
            <a:off x="9917806" y="4460780"/>
            <a:ext cx="1780186" cy="2152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程序设计语言</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367790" y="1851025"/>
            <a:ext cx="9840595" cy="4661535"/>
          </a:xfrm>
          <a:prstGeom prst="rect">
            <a:avLst/>
          </a:prstGeom>
          <a:noFill/>
        </p:spPr>
        <p:txBody>
          <a:bodyPr wrap="square">
            <a:spAutoFit/>
          </a:bodyPr>
          <a:lstStyle/>
          <a:p>
            <a:pPr>
              <a:lnSpc>
                <a:spcPct val="150000"/>
              </a:lnSpc>
            </a:pPr>
            <a:r>
              <a:rPr lang="zh-CN" altLang="en-US" sz="2200" dirty="0"/>
              <a:t>程序设计语言是用于书写计算机程序的语言。语言的基础是一组记号和一组规则。根据规则由记号构成的记号串的总体就是语言。在程序设计语言中，这些记号串就是程序。程序设计语言包含语法、语义和语用等方面的要素。语法表示程序的结构或形式，也表示构成语言的各个记号之间的组合规律。语义表示程序的含义，也表示按照各种方法所表示的各个记号的特定含义。语用则表明程序与使用者之间的关系。</a:t>
            </a:r>
          </a:p>
          <a:p>
            <a:pPr>
              <a:lnSpc>
                <a:spcPct val="150000"/>
              </a:lnSpc>
            </a:pPr>
            <a:r>
              <a:rPr lang="zh-CN" altLang="en-US" sz="2200" dirty="0">
                <a:solidFill>
                  <a:srgbClr val="FF0000"/>
                </a:solidFill>
              </a:rPr>
              <a:t>程序设计语言也叫编程语言，它按照特定规则组织计算机指令，使计算机能够自动进行各种运算处理，并进行人机交互</a:t>
            </a:r>
            <a:r>
              <a:rPr lang="zh-CN" altLang="en-US" sz="2200" dirty="0"/>
              <a:t>。程序设计语言包括</a:t>
            </a:r>
            <a:r>
              <a:rPr lang="zh-CN" altLang="en-US" sz="2200" dirty="0">
                <a:solidFill>
                  <a:srgbClr val="FF0000"/>
                </a:solidFill>
              </a:rPr>
              <a:t>机器语言、汇编语言和高级语言。</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程序设计语言</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827569" y="1896027"/>
            <a:ext cx="10676464" cy="4094582"/>
          </a:xfrm>
          <a:prstGeom prst="rect">
            <a:avLst/>
          </a:prstGeom>
          <a:noFill/>
        </p:spPr>
        <p:txBody>
          <a:bodyPr wrap="square">
            <a:spAutoFit/>
          </a:bodyPr>
          <a:lstStyle/>
          <a:p>
            <a:pPr>
              <a:lnSpc>
                <a:spcPct val="150000"/>
              </a:lnSpc>
            </a:pPr>
            <a:r>
              <a:rPr lang="zh-CN" altLang="en-US" sz="2200" dirty="0"/>
              <a:t>（ </a:t>
            </a:r>
            <a:r>
              <a:rPr lang="en-US" altLang="zh-CN" sz="2200" dirty="0"/>
              <a:t>1 </a:t>
            </a:r>
            <a:r>
              <a:rPr lang="zh-CN" altLang="en-US" sz="2200" dirty="0"/>
              <a:t>）机器语言</a:t>
            </a:r>
          </a:p>
          <a:p>
            <a:pPr>
              <a:lnSpc>
                <a:spcPct val="150000"/>
              </a:lnSpc>
            </a:pPr>
            <a:r>
              <a:rPr lang="zh-CN" altLang="en-US" sz="2200" dirty="0"/>
              <a:t>机器语言是一种二进制语言，直接使用二进制代码表达指令，可被计算机硬件直接识</a:t>
            </a:r>
          </a:p>
          <a:p>
            <a:pPr>
              <a:lnSpc>
                <a:spcPct val="150000"/>
              </a:lnSpc>
            </a:pPr>
            <a:r>
              <a:rPr lang="zh-CN" altLang="en-US" sz="2200" dirty="0"/>
              <a:t>别和执行。机器语言是在计算机 </a:t>
            </a:r>
            <a:r>
              <a:rPr lang="en-US" altLang="zh-CN" sz="2200" dirty="0"/>
              <a:t>CPU </a:t>
            </a:r>
            <a:r>
              <a:rPr lang="zh-CN" altLang="en-US" sz="2200" dirty="0"/>
              <a:t>芯片上执行的程序设计语言，不同计算机架构下的机器指令各不同。</a:t>
            </a:r>
          </a:p>
          <a:p>
            <a:pPr>
              <a:lnSpc>
                <a:spcPct val="150000"/>
              </a:lnSpc>
            </a:pPr>
            <a:r>
              <a:rPr lang="zh-CN" altLang="en-US" sz="2200" dirty="0"/>
              <a:t>（ </a:t>
            </a:r>
            <a:r>
              <a:rPr lang="en-US" altLang="zh-CN" sz="2200" dirty="0"/>
              <a:t>2 </a:t>
            </a:r>
            <a:r>
              <a:rPr lang="zh-CN" altLang="en-US" sz="2200" dirty="0"/>
              <a:t>）汇编语言</a:t>
            </a:r>
          </a:p>
          <a:p>
            <a:pPr>
              <a:lnSpc>
                <a:spcPct val="150000"/>
              </a:lnSpc>
            </a:pPr>
            <a:r>
              <a:rPr lang="zh-CN" altLang="en-US" sz="2200" dirty="0"/>
              <a:t>汇编语言使用助记符与机器语言中的指令一一对应。由于使用机器语言来编写程序非</a:t>
            </a:r>
          </a:p>
          <a:p>
            <a:pPr>
              <a:lnSpc>
                <a:spcPct val="150000"/>
              </a:lnSpc>
            </a:pPr>
            <a:r>
              <a:rPr lang="zh-CN" altLang="en-US" sz="2200" dirty="0"/>
              <a:t>常烦琐、可读性差，使用汇编语言可以在一定程度上提高编程的效率。可直接操作计算机硬件。与机器语言类似，不同计算机架构下的汇编指令也是各不相同。</a:t>
            </a:r>
            <a:endParaRPr lang="zh-CN" altLang="en-US" sz="22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程序设计语言</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664970" y="3050540"/>
            <a:ext cx="8862060" cy="1106805"/>
          </a:xfrm>
          <a:prstGeom prst="rect">
            <a:avLst/>
          </a:prstGeom>
          <a:noFill/>
        </p:spPr>
        <p:txBody>
          <a:bodyPr wrap="square">
            <a:spAutoFit/>
          </a:bodyPr>
          <a:lstStyle/>
          <a:p>
            <a:pPr>
              <a:lnSpc>
                <a:spcPct val="150000"/>
              </a:lnSpc>
            </a:pPr>
            <a:r>
              <a:rPr lang="zh-CN" altLang="en-US" sz="2200" dirty="0"/>
              <a:t>机器语言和汇编语言都可以直接操作计算机硬件，属于底层的程序设计，</a:t>
            </a:r>
            <a:r>
              <a:rPr lang="zh-CN" altLang="en-US" sz="2200" dirty="0">
                <a:solidFill>
                  <a:srgbClr val="FF0000"/>
                </a:solidFill>
              </a:rPr>
              <a:t>统称“低级语言”。</a:t>
            </a:r>
          </a:p>
        </p:txBody>
      </p:sp>
      <p:pic>
        <p:nvPicPr>
          <p:cNvPr id="2" name="图片 1"/>
          <p:cNvPicPr>
            <a:picLocks noChangeAspect="1"/>
          </p:cNvPicPr>
          <p:nvPr/>
        </p:nvPicPr>
        <p:blipFill>
          <a:blip r:embed="rId3"/>
          <a:stretch>
            <a:fillRect/>
          </a:stretch>
        </p:blipFill>
        <p:spPr>
          <a:xfrm>
            <a:off x="10043153" y="4244583"/>
            <a:ext cx="1780186" cy="2152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a:t>
            </a:r>
            <a:r>
              <a:rPr lang="zh-CN" altLang="en-US" sz="5400" b="1" kern="0" dirty="0">
                <a:latin typeface="方正卡通简体" panose="02000000000000000000" pitchFamily="2" charset="-122"/>
                <a:ea typeface="方正卡通简体" panose="02000000000000000000" pitchFamily="2" charset="-122"/>
                <a:cs typeface="+mn-ea"/>
                <a:sym typeface="+mn-lt"/>
              </a:rPr>
              <a:t>程序设计语言</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056640" y="2170430"/>
            <a:ext cx="9763760" cy="2630170"/>
          </a:xfrm>
          <a:prstGeom prst="rect">
            <a:avLst/>
          </a:prstGeom>
          <a:noFill/>
        </p:spPr>
        <p:txBody>
          <a:bodyPr wrap="square">
            <a:spAutoFit/>
          </a:bodyPr>
          <a:lstStyle/>
          <a:p>
            <a:pPr>
              <a:lnSpc>
                <a:spcPct val="150000"/>
              </a:lnSpc>
            </a:pPr>
            <a:r>
              <a:rPr lang="zh-CN" altLang="en-US" sz="2200" dirty="0"/>
              <a:t>（ </a:t>
            </a:r>
            <a:r>
              <a:rPr lang="en-US" altLang="zh-CN" sz="2200" dirty="0"/>
              <a:t>3 </a:t>
            </a:r>
            <a:r>
              <a:rPr lang="zh-CN" altLang="en-US" sz="2200" dirty="0"/>
              <a:t>）高级语言</a:t>
            </a:r>
          </a:p>
          <a:p>
            <a:pPr>
              <a:lnSpc>
                <a:spcPct val="150000"/>
              </a:lnSpc>
            </a:pPr>
            <a:r>
              <a:rPr lang="zh-CN" altLang="en-US" sz="2200" dirty="0"/>
              <a:t>高级语言是接近自然语言的程序设计语言，用近自然语言的方式描述计算问题，并利用计算机来解决问题。</a:t>
            </a:r>
          </a:p>
          <a:p>
            <a:pPr>
              <a:lnSpc>
                <a:spcPct val="150000"/>
              </a:lnSpc>
            </a:pPr>
            <a:r>
              <a:rPr lang="zh-CN" altLang="en-US" sz="2200" dirty="0">
                <a:solidFill>
                  <a:srgbClr val="FF0000"/>
                </a:solidFill>
              </a:rPr>
              <a:t>高级语言与低级语言的区别还在于，高级语言中程序代码只与编程语言有关，与计算机结构无关，同一种编程语言在不同架构计算机上的表达方式是一致的。</a:t>
            </a:r>
          </a:p>
        </p:txBody>
      </p:sp>
      <p:pic>
        <p:nvPicPr>
          <p:cNvPr id="2" name="图片 1"/>
          <p:cNvPicPr>
            <a:picLocks noChangeAspect="1"/>
          </p:cNvPicPr>
          <p:nvPr/>
        </p:nvPicPr>
        <p:blipFill>
          <a:blip r:embed="rId3"/>
          <a:stretch>
            <a:fillRect/>
          </a:stretch>
        </p:blipFill>
        <p:spPr>
          <a:xfrm>
            <a:off x="10126988" y="4607648"/>
            <a:ext cx="1780186" cy="21520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1.5Python </a:t>
            </a:r>
            <a:r>
              <a:rPr lang="zh-CN" altLang="en-US" sz="5400" b="1" kern="0" dirty="0">
                <a:latin typeface="方正卡通简体" panose="02000000000000000000" pitchFamily="2" charset="-122"/>
                <a:ea typeface="方正卡通简体" panose="02000000000000000000" pitchFamily="2" charset="-122"/>
                <a:cs typeface="+mn-ea"/>
                <a:sym typeface="+mn-lt"/>
              </a:rPr>
              <a:t>语言的特点</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028700" y="1835150"/>
            <a:ext cx="10434320" cy="4661535"/>
          </a:xfrm>
          <a:prstGeom prst="rect">
            <a:avLst/>
          </a:prstGeom>
          <a:noFill/>
        </p:spPr>
        <p:txBody>
          <a:bodyPr wrap="square">
            <a:spAutoFit/>
          </a:bodyPr>
          <a:lstStyle/>
          <a:p>
            <a:pPr>
              <a:lnSpc>
                <a:spcPct val="150000"/>
              </a:lnSpc>
            </a:pPr>
            <a:r>
              <a:rPr lang="en-US" altLang="zh-CN" sz="2200" dirty="0"/>
              <a:t>Python </a:t>
            </a:r>
            <a:r>
              <a:rPr lang="zh-CN" altLang="en-US" sz="2200" dirty="0"/>
              <a:t>语言诞生于 </a:t>
            </a:r>
            <a:r>
              <a:rPr lang="en-US" altLang="zh-CN" sz="2200" dirty="0"/>
              <a:t>1991 </a:t>
            </a:r>
            <a:r>
              <a:rPr lang="zh-CN" altLang="en-US" sz="2200" dirty="0"/>
              <a:t>年，起初就是专门为非专业编程人员设计的。近 </a:t>
            </a:r>
            <a:r>
              <a:rPr lang="en-US" altLang="zh-CN" sz="2200" dirty="0"/>
              <a:t>30 </a:t>
            </a:r>
            <a:r>
              <a:rPr lang="zh-CN" altLang="en-US" sz="2200" dirty="0"/>
              <a:t>年来，</a:t>
            </a:r>
            <a:r>
              <a:rPr lang="en-US" altLang="zh-CN" sz="2200" dirty="0"/>
              <a:t>Python </a:t>
            </a:r>
            <a:r>
              <a:rPr lang="zh-CN" altLang="en-US" sz="2200" dirty="0"/>
              <a:t>一直保持了易于学习、易于掌握、易于推广普及的特点，目前已经成为最受欢迎的程序设计语言之一。</a:t>
            </a:r>
          </a:p>
          <a:p>
            <a:pPr>
              <a:lnSpc>
                <a:spcPct val="150000"/>
              </a:lnSpc>
            </a:pPr>
            <a:r>
              <a:rPr lang="zh-CN" altLang="en-US" sz="2200" dirty="0"/>
              <a:t>高级编程语言的设计一直追求着接近人类的自然语言。 </a:t>
            </a:r>
            <a:r>
              <a:rPr lang="en-US" altLang="zh-CN" sz="2200" dirty="0"/>
              <a:t>Python </a:t>
            </a:r>
            <a:r>
              <a:rPr lang="zh-CN" altLang="en-US" sz="2200" dirty="0"/>
              <a:t>语言往前进了一步，提供十分接近人类理解的语法形式。 </a:t>
            </a:r>
            <a:r>
              <a:rPr lang="en-US" altLang="zh-CN" sz="2200" dirty="0">
                <a:solidFill>
                  <a:srgbClr val="FF0000"/>
                </a:solidFill>
              </a:rPr>
              <a:t>Python </a:t>
            </a:r>
            <a:r>
              <a:rPr lang="zh-CN" altLang="en-US" sz="2200" dirty="0">
                <a:solidFill>
                  <a:srgbClr val="FF0000"/>
                </a:solidFill>
              </a:rPr>
              <a:t>程序由注释、模块导入、类及函数定义和程序主体构成，其中的程序主体又由顺序结构语句、条件、循环语句构成</a:t>
            </a:r>
            <a:r>
              <a:rPr lang="zh-CN" altLang="en-US" sz="2200" dirty="0"/>
              <a:t>。      </a:t>
            </a:r>
            <a:r>
              <a:rPr lang="en-US" altLang="zh-CN" sz="2200" dirty="0"/>
              <a:t>Python </a:t>
            </a:r>
            <a:r>
              <a:rPr lang="zh-CN" altLang="en-US" sz="2200" dirty="0"/>
              <a:t>也不像高级语言那样需要重复书写声明语句。许多高级编程语言（如 </a:t>
            </a:r>
            <a:r>
              <a:rPr lang="en-US" altLang="zh-CN" sz="2200" dirty="0"/>
              <a:t>C </a:t>
            </a:r>
            <a:r>
              <a:rPr lang="zh-CN" altLang="en-US" sz="2200" dirty="0"/>
              <a:t>、 </a:t>
            </a:r>
            <a:r>
              <a:rPr lang="en-US" altLang="zh-CN" sz="2200" dirty="0"/>
              <a:t>Java </a:t>
            </a:r>
            <a:r>
              <a:rPr lang="zh-CN" altLang="en-US" sz="2200" dirty="0"/>
              <a:t>等）使用括号 </a:t>
            </a:r>
            <a:r>
              <a:rPr lang="en-US" altLang="zh-CN" sz="2200" dirty="0"/>
              <a:t>{}</a:t>
            </a:r>
            <a:r>
              <a:rPr lang="zh-CN" altLang="en-US" sz="2200" dirty="0"/>
              <a:t>来标记代码块， </a:t>
            </a:r>
            <a:r>
              <a:rPr lang="en-US" altLang="zh-CN" sz="2200" dirty="0"/>
              <a:t>Python </a:t>
            </a:r>
            <a:r>
              <a:rPr lang="zh-CN" altLang="en-US" sz="2200" dirty="0"/>
              <a:t>则是通过缩进来实现，这样的程序结构看起来更简洁美观。</a:t>
            </a:r>
            <a:endParaRPr lang="zh-CN" altLang="en-US" sz="22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1.5Python </a:t>
            </a:r>
            <a:r>
              <a:rPr lang="zh-CN" altLang="en-US" sz="5400" b="1" kern="0" dirty="0">
                <a:latin typeface="方正卡通简体" panose="02000000000000000000" pitchFamily="2" charset="-122"/>
                <a:ea typeface="方正卡通简体" panose="02000000000000000000" pitchFamily="2" charset="-122"/>
                <a:cs typeface="+mn-ea"/>
                <a:sym typeface="+mn-lt"/>
              </a:rPr>
              <a:t>语言的特点</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278890" y="2183130"/>
            <a:ext cx="10034905" cy="3646170"/>
          </a:xfrm>
          <a:prstGeom prst="rect">
            <a:avLst/>
          </a:prstGeom>
          <a:noFill/>
        </p:spPr>
        <p:txBody>
          <a:bodyPr wrap="square">
            <a:spAutoFit/>
          </a:bodyPr>
          <a:lstStyle/>
          <a:p>
            <a:pPr>
              <a:lnSpc>
                <a:spcPct val="150000"/>
              </a:lnSpc>
            </a:pPr>
            <a:r>
              <a:rPr lang="en-US" altLang="zh-CN" sz="2200" dirty="0"/>
              <a:t>Python </a:t>
            </a:r>
            <a:r>
              <a:rPr lang="zh-CN" altLang="en-US" sz="2200" dirty="0"/>
              <a:t>语法简化，更接近自然语言逻辑，可以支持面向过程和面向对象两种程序设计方法，不在语法和编程方法上过多限制。实现相同功能， </a:t>
            </a:r>
            <a:r>
              <a:rPr lang="en-US" altLang="zh-CN" sz="2200" dirty="0"/>
              <a:t>Python </a:t>
            </a:r>
            <a:r>
              <a:rPr lang="zh-CN" altLang="en-US" sz="2200" dirty="0"/>
              <a:t>语言的代码行数仅相当于其他语言的 </a:t>
            </a:r>
            <a:r>
              <a:rPr lang="en-US" altLang="zh-CN" sz="2200" dirty="0">
                <a:solidFill>
                  <a:srgbClr val="FF0000"/>
                </a:solidFill>
              </a:rPr>
              <a:t>1/10 — 1/5 </a:t>
            </a:r>
            <a:r>
              <a:rPr lang="zh-CN" altLang="en-US" sz="2200" dirty="0"/>
              <a:t>。以最简单的向屏幕输出“ </a:t>
            </a:r>
            <a:r>
              <a:rPr lang="en-US" altLang="zh-CN" sz="2200" dirty="0"/>
              <a:t>Hello World ”</a:t>
            </a:r>
            <a:r>
              <a:rPr lang="zh-CN" altLang="en-US" sz="2200" dirty="0"/>
              <a:t>字符串为例，使用 </a:t>
            </a:r>
            <a:r>
              <a:rPr lang="en-US" altLang="zh-CN" sz="2200" dirty="0"/>
              <a:t>Python</a:t>
            </a:r>
            <a:r>
              <a:rPr lang="zh-CN" altLang="en-US" sz="2200" dirty="0"/>
              <a:t>语言编写的可运行程序只有一行代码</a:t>
            </a:r>
            <a:r>
              <a:rPr lang="zh-CN" altLang="en-US" sz="2200" dirty="0">
                <a:solidFill>
                  <a:srgbClr val="FF0000"/>
                </a:solidFill>
              </a:rPr>
              <a:t>： </a:t>
            </a:r>
            <a:r>
              <a:rPr lang="en-US" altLang="zh-CN" sz="2200" dirty="0">
                <a:solidFill>
                  <a:srgbClr val="FF0000"/>
                </a:solidFill>
              </a:rPr>
              <a:t>Print( “ Hello World! ” ) </a:t>
            </a:r>
            <a:r>
              <a:rPr lang="zh-CN" altLang="en-US" sz="2200" dirty="0"/>
              <a:t>。同样的任务， </a:t>
            </a:r>
            <a:r>
              <a:rPr lang="en-US" altLang="zh-CN" sz="2200" dirty="0"/>
              <a:t>C </a:t>
            </a:r>
            <a:r>
              <a:rPr lang="zh-CN" altLang="en-US" sz="2200" dirty="0"/>
              <a:t>语言编写的程序需要引入 </a:t>
            </a:r>
            <a:r>
              <a:rPr lang="en-US" altLang="zh-CN" sz="2200" dirty="0"/>
              <a:t>main() </a:t>
            </a:r>
            <a:r>
              <a:rPr lang="zh-CN" altLang="en-US" sz="2200" dirty="0"/>
              <a:t>函数和头文件，还要与相关库链接起来才能运行。更少的代码行数、更简洁的表达方式会带来更少的程序错误，更快的开发速度和更好的可读性。</a:t>
            </a:r>
            <a:endParaRPr lang="zh-CN" altLang="en-US" sz="22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1.5Python </a:t>
            </a:r>
            <a:r>
              <a:rPr lang="zh-CN" altLang="en-US" sz="5400" b="1" kern="0" dirty="0">
                <a:latin typeface="方正卡通简体" panose="02000000000000000000" pitchFamily="2" charset="-122"/>
                <a:ea typeface="方正卡通简体" panose="02000000000000000000" pitchFamily="2" charset="-122"/>
                <a:cs typeface="+mn-ea"/>
                <a:sym typeface="+mn-lt"/>
              </a:rPr>
              <a:t>语言的特点</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129665" y="1896110"/>
            <a:ext cx="10306050" cy="4661535"/>
          </a:xfrm>
          <a:prstGeom prst="rect">
            <a:avLst/>
          </a:prstGeom>
          <a:noFill/>
        </p:spPr>
        <p:txBody>
          <a:bodyPr wrap="square">
            <a:spAutoFit/>
          </a:bodyPr>
          <a:lstStyle/>
          <a:p>
            <a:pPr>
              <a:lnSpc>
                <a:spcPct val="150000"/>
              </a:lnSpc>
            </a:pPr>
            <a:r>
              <a:rPr lang="en-US" altLang="zh-CN" sz="2200" dirty="0"/>
              <a:t>Python </a:t>
            </a:r>
            <a:r>
              <a:rPr lang="zh-CN" altLang="en-US" sz="2200" dirty="0"/>
              <a:t>语言通过强制缩进来体现语句间的逻辑关系，一方面提高了程序的可读性，</a:t>
            </a:r>
          </a:p>
          <a:p>
            <a:pPr>
              <a:lnSpc>
                <a:spcPct val="150000"/>
              </a:lnSpc>
            </a:pPr>
            <a:r>
              <a:rPr lang="zh-CN" altLang="en-US" sz="2200" dirty="0"/>
              <a:t>另一方面也增强了程序的可维护性。与 </a:t>
            </a:r>
            <a:r>
              <a:rPr lang="en-US" altLang="zh-CN" sz="2200" dirty="0"/>
              <a:t>C </a:t>
            </a:r>
            <a:r>
              <a:rPr lang="zh-CN" altLang="en-US" sz="2200" dirty="0"/>
              <a:t>语言、 </a:t>
            </a:r>
            <a:r>
              <a:rPr lang="en-US" altLang="zh-CN" sz="2200" dirty="0"/>
              <a:t>Java </a:t>
            </a:r>
            <a:r>
              <a:rPr lang="zh-CN" altLang="en-US" sz="2200" dirty="0"/>
              <a:t>语言等不同， </a:t>
            </a:r>
            <a:r>
              <a:rPr lang="en-US" altLang="zh-CN" sz="2200" dirty="0">
                <a:solidFill>
                  <a:srgbClr val="FF0000"/>
                </a:solidFill>
              </a:rPr>
              <a:t>Python </a:t>
            </a:r>
            <a:r>
              <a:rPr lang="zh-CN" altLang="en-US" sz="2200" dirty="0">
                <a:solidFill>
                  <a:srgbClr val="FF0000"/>
                </a:solidFill>
              </a:rPr>
              <a:t>语言利用缩进表示语句块的起始和结束，而不是使用括号对或某种关键字来表示</a:t>
            </a:r>
            <a:r>
              <a:rPr lang="zh-CN" altLang="en-US" sz="2200" dirty="0"/>
              <a:t>。如果编程者违反了缩进规则，所编写的程序就不能通过编译，以此来强制编程者养成良好的编程习惯。</a:t>
            </a:r>
          </a:p>
          <a:p>
            <a:pPr>
              <a:lnSpc>
                <a:spcPct val="150000"/>
              </a:lnSpc>
            </a:pPr>
            <a:r>
              <a:rPr lang="en-US" altLang="zh-CN" sz="2200" dirty="0"/>
              <a:t>Python </a:t>
            </a:r>
            <a:r>
              <a:rPr lang="zh-CN" altLang="en-US" sz="2200" dirty="0"/>
              <a:t>语言是一种轻语法、弱类型的脚本语言。</a:t>
            </a:r>
            <a:r>
              <a:rPr lang="zh-CN" altLang="en-US" sz="2200" dirty="0">
                <a:solidFill>
                  <a:srgbClr val="FF0000"/>
                </a:solidFill>
              </a:rPr>
              <a:t>与 </a:t>
            </a:r>
            <a:r>
              <a:rPr lang="en-US" altLang="zh-CN" sz="2200" dirty="0">
                <a:solidFill>
                  <a:srgbClr val="FF0000"/>
                </a:solidFill>
              </a:rPr>
              <a:t>C </a:t>
            </a:r>
            <a:r>
              <a:rPr lang="zh-CN" altLang="en-US" sz="2200" dirty="0">
                <a:solidFill>
                  <a:srgbClr val="FF0000"/>
                </a:solidFill>
              </a:rPr>
              <a:t>语言相比， </a:t>
            </a:r>
            <a:r>
              <a:rPr lang="en-US" altLang="zh-CN" sz="2200" dirty="0"/>
              <a:t>Python </a:t>
            </a:r>
            <a:r>
              <a:rPr lang="zh-CN" altLang="en-US" sz="2200" dirty="0"/>
              <a:t>语言没有指针、地址等计算机系统结构元素，对于变量无须定义就可直接使用。 </a:t>
            </a:r>
            <a:r>
              <a:rPr lang="en-US" altLang="zh-CN" sz="2200" dirty="0"/>
              <a:t>Python3.0 </a:t>
            </a:r>
            <a:r>
              <a:rPr lang="zh-CN" altLang="en-US" sz="2200" dirty="0"/>
              <a:t>以上版本的解释器内部采用 </a:t>
            </a:r>
            <a:r>
              <a:rPr lang="en-US" altLang="zh-CN" sz="2200" dirty="0"/>
              <a:t>UTF-8 </a:t>
            </a:r>
            <a:r>
              <a:rPr lang="zh-CN" altLang="en-US" sz="2200" dirty="0"/>
              <a:t>编码，对中文、法文、日文等多种语言提供良好的支持，方便处理多种语言信息。</a:t>
            </a:r>
            <a:endParaRPr lang="zh-CN" altLang="en-US" sz="22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1.5Python </a:t>
            </a:r>
            <a:r>
              <a:rPr lang="zh-CN" altLang="en-US" sz="5400" b="1" kern="0" dirty="0">
                <a:latin typeface="方正卡通简体" panose="02000000000000000000" pitchFamily="2" charset="-122"/>
                <a:ea typeface="方正卡通简体" panose="02000000000000000000" pitchFamily="2" charset="-122"/>
                <a:cs typeface="+mn-ea"/>
                <a:sym typeface="+mn-lt"/>
              </a:rPr>
              <a:t>语言的特点</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438910" y="2479040"/>
            <a:ext cx="9443720" cy="2122805"/>
          </a:xfrm>
          <a:prstGeom prst="rect">
            <a:avLst/>
          </a:prstGeom>
          <a:noFill/>
        </p:spPr>
        <p:txBody>
          <a:bodyPr wrap="square">
            <a:spAutoFit/>
          </a:bodyPr>
          <a:lstStyle/>
          <a:p>
            <a:pPr>
              <a:lnSpc>
                <a:spcPct val="150000"/>
              </a:lnSpc>
            </a:pPr>
            <a:r>
              <a:rPr lang="en-US" altLang="zh-CN" sz="2200" dirty="0"/>
              <a:t>Python </a:t>
            </a:r>
            <a:r>
              <a:rPr lang="zh-CN" altLang="en-US" sz="2200" dirty="0"/>
              <a:t>在设计时尽量使用了其他语言常用的标点符号和英文关键字，方便有其他语言编程经历的人员使用。 </a:t>
            </a:r>
            <a:r>
              <a:rPr lang="en-US" altLang="zh-CN" sz="2200" dirty="0"/>
              <a:t>Python </a:t>
            </a:r>
            <a:r>
              <a:rPr lang="zh-CN" altLang="en-US" sz="2200" dirty="0"/>
              <a:t>语言的学习内容主要涉及分支、循环、函数等基本的程序逻辑关系及功能强大的函数库应用。 </a:t>
            </a:r>
            <a:r>
              <a:rPr lang="en-US" altLang="zh-CN" sz="2200" dirty="0"/>
              <a:t>Python </a:t>
            </a:r>
            <a:r>
              <a:rPr lang="zh-CN" altLang="en-US" sz="2200" dirty="0"/>
              <a:t>语言的编写效率很高，方便程序代码的维护和修改，降低了程序错误率。</a:t>
            </a:r>
            <a:endParaRPr lang="zh-CN" altLang="en-US" sz="2200" dirty="0">
              <a:solidFill>
                <a:srgbClr val="FF0000"/>
              </a:solidFill>
            </a:endParaRPr>
          </a:p>
        </p:txBody>
      </p:sp>
      <p:pic>
        <p:nvPicPr>
          <p:cNvPr id="2" name="图片 1"/>
          <p:cNvPicPr>
            <a:picLocks noChangeAspect="1"/>
          </p:cNvPicPr>
          <p:nvPr/>
        </p:nvPicPr>
        <p:blipFill>
          <a:blip r:embed="rId3"/>
          <a:stretch>
            <a:fillRect/>
          </a:stretch>
        </p:blipFill>
        <p:spPr>
          <a:xfrm>
            <a:off x="9784887" y="4308292"/>
            <a:ext cx="1780186" cy="2152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a:t>
            </a:r>
            <a:r>
              <a:rPr lang="zh-CN" altLang="en-US" sz="5400" b="1" kern="0" dirty="0">
                <a:latin typeface="方正卡通简体" panose="02000000000000000000" pitchFamily="2" charset="-122"/>
                <a:ea typeface="方正卡通简体" panose="02000000000000000000" pitchFamily="2" charset="-122"/>
                <a:cs typeface="+mn-ea"/>
                <a:sym typeface="+mn-lt"/>
              </a:rPr>
              <a:t>几种代表性语言的比较</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426210" y="2039620"/>
            <a:ext cx="9853930" cy="4154170"/>
          </a:xfrm>
          <a:prstGeom prst="rect">
            <a:avLst/>
          </a:prstGeom>
          <a:noFill/>
        </p:spPr>
        <p:txBody>
          <a:bodyPr wrap="square">
            <a:spAutoFit/>
          </a:bodyPr>
          <a:lstStyle/>
          <a:p>
            <a:pPr>
              <a:lnSpc>
                <a:spcPct val="150000"/>
              </a:lnSpc>
            </a:pPr>
            <a:r>
              <a:rPr lang="zh-CN" altLang="en-US" sz="2200" dirty="0"/>
              <a:t>    一般来说， </a:t>
            </a:r>
            <a:r>
              <a:rPr lang="en-US" altLang="zh-CN" sz="2200" dirty="0"/>
              <a:t>C </a:t>
            </a:r>
            <a:r>
              <a:rPr lang="zh-CN" altLang="en-US" sz="2200" dirty="0"/>
              <a:t>语言是个人计算机时代的编程工具，学习者需要了解内存、指针等计算机体系结构相关知识。 </a:t>
            </a:r>
            <a:r>
              <a:rPr lang="en-US" altLang="zh-CN" sz="2200" dirty="0"/>
              <a:t>Java </a:t>
            </a:r>
            <a:r>
              <a:rPr lang="zh-CN" altLang="en-US" sz="2200" dirty="0"/>
              <a:t>语言是互联网时代的编程工具，学习过程中往往涉及协议、接口、封装等跨平台网络知识。 </a:t>
            </a:r>
            <a:r>
              <a:rPr lang="en-US" altLang="zh-CN" sz="2200" dirty="0">
                <a:solidFill>
                  <a:srgbClr val="FF0000"/>
                </a:solidFill>
              </a:rPr>
              <a:t>Python </a:t>
            </a:r>
            <a:r>
              <a:rPr lang="zh-CN" altLang="en-US" sz="2200" dirty="0">
                <a:solidFill>
                  <a:srgbClr val="FF0000"/>
                </a:solidFill>
              </a:rPr>
              <a:t>语言抽象了问题及解决方案，是智能计算时代利用计算机解决问题最直观的表达工具。</a:t>
            </a:r>
          </a:p>
          <a:p>
            <a:pPr>
              <a:lnSpc>
                <a:spcPct val="150000"/>
              </a:lnSpc>
            </a:pPr>
            <a:r>
              <a:rPr lang="zh-CN" altLang="en-US" sz="2200" dirty="0"/>
              <a:t>    传统的 </a:t>
            </a:r>
            <a:r>
              <a:rPr lang="en-US" altLang="zh-CN" sz="2200" dirty="0"/>
              <a:t>C </a:t>
            </a:r>
            <a:r>
              <a:rPr lang="zh-CN" altLang="en-US" sz="2200" dirty="0"/>
              <a:t>语言、 </a:t>
            </a:r>
            <a:r>
              <a:rPr lang="en-US" altLang="zh-CN" sz="2200" dirty="0"/>
              <a:t>Java </a:t>
            </a:r>
            <a:r>
              <a:rPr lang="zh-CN" altLang="en-US" sz="2200" dirty="0"/>
              <a:t>语言和 </a:t>
            </a:r>
            <a:r>
              <a:rPr lang="en-US" altLang="zh-CN" sz="2200" dirty="0"/>
              <a:t>VB </a:t>
            </a:r>
            <a:r>
              <a:rPr lang="zh-CN" altLang="en-US" sz="2200" dirty="0"/>
              <a:t>语言过分强调语法，并不适合没有接受过计算机专业知识学习的青少年学生用来解决一般的计算问题。 </a:t>
            </a:r>
            <a:r>
              <a:rPr lang="en-US" altLang="zh-CN" sz="2200" dirty="0">
                <a:solidFill>
                  <a:srgbClr val="FF0000"/>
                </a:solidFill>
              </a:rPr>
              <a:t>Python </a:t>
            </a:r>
            <a:r>
              <a:rPr lang="zh-CN" altLang="en-US" sz="2200" dirty="0">
                <a:solidFill>
                  <a:srgbClr val="FF0000"/>
                </a:solidFill>
              </a:rPr>
              <a:t>语言更侧重问题的求解，具有轻量级的语法和高层次的语言表示，简化程序设计过程，是目前最接近自然语言的通用编程语言。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356801" y="1218758"/>
            <a:ext cx="7926500" cy="46243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a:t>
            </a:r>
            <a:r>
              <a:rPr lang="zh-CN" altLang="en-US" sz="5400" b="1" kern="0" dirty="0">
                <a:latin typeface="方正卡通简体" panose="02000000000000000000" pitchFamily="2" charset="-122"/>
                <a:ea typeface="方正卡通简体" panose="02000000000000000000" pitchFamily="2" charset="-122"/>
                <a:cs typeface="+mn-ea"/>
                <a:sym typeface="+mn-lt"/>
              </a:rPr>
              <a:t>几种代表性语言的比较</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548130" y="2030095"/>
            <a:ext cx="9592310" cy="4154170"/>
          </a:xfrm>
          <a:prstGeom prst="rect">
            <a:avLst/>
          </a:prstGeom>
          <a:noFill/>
        </p:spPr>
        <p:txBody>
          <a:bodyPr wrap="square">
            <a:spAutoFit/>
          </a:bodyPr>
          <a:lstStyle/>
          <a:p>
            <a:pPr>
              <a:lnSpc>
                <a:spcPct val="150000"/>
              </a:lnSpc>
            </a:pPr>
            <a:r>
              <a:rPr lang="zh-CN" altLang="en-US" sz="2200" dirty="0"/>
              <a:t>    随着计算机算力的突飞猛进，普通 </a:t>
            </a:r>
            <a:r>
              <a:rPr lang="en-US" altLang="zh-CN" sz="2200" dirty="0"/>
              <a:t>CPU </a:t>
            </a:r>
            <a:r>
              <a:rPr lang="zh-CN" altLang="en-US" sz="2200" dirty="0"/>
              <a:t>、 </a:t>
            </a:r>
            <a:r>
              <a:rPr lang="en-US" altLang="zh-CN" sz="2200" dirty="0"/>
              <a:t>MPU </a:t>
            </a:r>
            <a:r>
              <a:rPr lang="zh-CN" altLang="en-US" sz="2200" dirty="0"/>
              <a:t>的性能日益强大，对于一般的计算问题，计算机的计算性能不再是求解问题的瓶颈。 </a:t>
            </a:r>
            <a:r>
              <a:rPr lang="en-US" altLang="zh-CN" sz="2200" dirty="0"/>
              <a:t>Python </a:t>
            </a:r>
            <a:r>
              <a:rPr lang="zh-CN" altLang="en-US" sz="2200" dirty="0"/>
              <a:t>语言作为适应智能计算时代的轻语法编程语言，越来越受到重视，广泛应用在云计算、边缘计算等场景。</a:t>
            </a:r>
          </a:p>
          <a:p>
            <a:pPr>
              <a:lnSpc>
                <a:spcPct val="150000"/>
              </a:lnSpc>
            </a:pPr>
            <a:r>
              <a:rPr lang="en-US" altLang="zh-CN" sz="2200" dirty="0"/>
              <a:t>    Python </a:t>
            </a:r>
            <a:r>
              <a:rPr lang="zh-CN" altLang="en-US" sz="2200" dirty="0"/>
              <a:t>的学习者不需要掌握较多的计算机专业知识，不需要关注代码的复用性和可移植性，不需要关注程序运行的高性能，是云计算和人工智能时代的编程工具，适合创客、创新者们使用，也非常适合缺乏计算机专业知识的青少年学生使用。</a:t>
            </a:r>
            <a:endParaRPr lang="zh-CN" altLang="en-US" sz="22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5907803" cy="700192"/>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动手实践</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实践任务</a:t>
            </a:r>
          </a:p>
        </p:txBody>
      </p:sp>
      <p:sp>
        <p:nvSpPr>
          <p:cNvPr id="14" name="文本框 13"/>
          <p:cNvSpPr txBox="1"/>
          <p:nvPr/>
        </p:nvSpPr>
        <p:spPr>
          <a:xfrm>
            <a:off x="768985" y="1699260"/>
            <a:ext cx="10313670" cy="3138170"/>
          </a:xfrm>
          <a:prstGeom prst="rect">
            <a:avLst/>
          </a:prstGeom>
          <a:noFill/>
        </p:spPr>
        <p:txBody>
          <a:bodyPr wrap="square">
            <a:spAutoFit/>
          </a:bodyPr>
          <a:lstStyle/>
          <a:p>
            <a:pPr>
              <a:lnSpc>
                <a:spcPct val="150000"/>
              </a:lnSpc>
            </a:pPr>
            <a:r>
              <a:rPr lang="en-US" altLang="zh-CN" sz="2200" dirty="0"/>
              <a:t>1</a:t>
            </a:r>
            <a:r>
              <a:rPr lang="zh-CN" altLang="en-US" sz="2200" dirty="0"/>
              <a:t>．安装 </a:t>
            </a:r>
            <a:r>
              <a:rPr lang="en-US" altLang="zh-CN" sz="2200" dirty="0"/>
              <a:t>Python 3.8.5</a:t>
            </a:r>
          </a:p>
          <a:p>
            <a:pPr>
              <a:lnSpc>
                <a:spcPct val="150000"/>
              </a:lnSpc>
            </a:pPr>
            <a:r>
              <a:rPr lang="zh-CN" altLang="en-US" sz="2200" dirty="0"/>
              <a:t>下载完成后双击打开 </a:t>
            </a:r>
            <a:r>
              <a:rPr lang="en-US" altLang="zh-CN" sz="2200" dirty="0"/>
              <a:t>python-3.8.5.exe </a:t>
            </a:r>
            <a:r>
              <a:rPr lang="zh-CN" altLang="en-US" sz="2200" dirty="0"/>
              <a:t>文件，在如下窗口选择 </a:t>
            </a:r>
            <a:r>
              <a:rPr lang="en-US" altLang="zh-CN" sz="2200" dirty="0"/>
              <a:t>Add Python 3.8 to</a:t>
            </a:r>
          </a:p>
          <a:p>
            <a:pPr>
              <a:lnSpc>
                <a:spcPct val="150000"/>
              </a:lnSpc>
            </a:pPr>
            <a:r>
              <a:rPr lang="en-US" altLang="zh-CN" sz="2200" dirty="0"/>
              <a:t>PATH </a:t>
            </a:r>
            <a:r>
              <a:rPr lang="zh-CN" altLang="en-US" sz="2200" dirty="0"/>
              <a:t>，系统会自动配置环境变量，直接把 </a:t>
            </a:r>
            <a:r>
              <a:rPr lang="en-US" altLang="zh-CN" sz="2200" dirty="0"/>
              <a:t>python </a:t>
            </a:r>
            <a:r>
              <a:rPr lang="zh-CN" altLang="en-US" sz="2200" dirty="0"/>
              <a:t>路径添加到系统变量中，之后就不用手动去添加。单击“ </a:t>
            </a:r>
            <a:r>
              <a:rPr lang="en-US" altLang="zh-CN" sz="2200" dirty="0"/>
              <a:t>Install Now ”</a:t>
            </a:r>
            <a:r>
              <a:rPr lang="zh-CN" altLang="en-US" sz="2200" dirty="0"/>
              <a:t>时，系统会把 </a:t>
            </a:r>
            <a:r>
              <a:rPr lang="en-US" altLang="zh-CN" sz="2200" dirty="0"/>
              <a:t>Python </a:t>
            </a:r>
            <a:r>
              <a:rPr lang="zh-CN" altLang="en-US" sz="2200" dirty="0"/>
              <a:t>安装在默认路径中，如图 </a:t>
            </a:r>
            <a:r>
              <a:rPr lang="en-US" altLang="zh-CN" sz="2200" dirty="0"/>
              <a:t>1-5 </a:t>
            </a:r>
            <a:r>
              <a:rPr lang="zh-CN" altLang="en-US" sz="2200" dirty="0"/>
              <a:t>所示。此处选择自定义安装，单击“ </a:t>
            </a:r>
            <a:r>
              <a:rPr lang="en-US" altLang="zh-CN" sz="2200" dirty="0"/>
              <a:t>Customize installation ”</a:t>
            </a:r>
            <a:r>
              <a:rPr lang="zh-CN" altLang="en-US" sz="2200" dirty="0"/>
              <a:t>可自定义</a:t>
            </a:r>
            <a:r>
              <a:rPr lang="en-US" altLang="zh-CN" sz="2200" dirty="0"/>
              <a:t>Python </a:t>
            </a:r>
            <a:r>
              <a:rPr lang="zh-CN" altLang="en-US" sz="2200" dirty="0"/>
              <a:t>的安装路径：</a:t>
            </a:r>
            <a:endParaRPr lang="zh-CN" altLang="en-US" dirty="0"/>
          </a:p>
        </p:txBody>
      </p:sp>
      <p:pic>
        <p:nvPicPr>
          <p:cNvPr id="6" name="图片 5"/>
          <p:cNvPicPr>
            <a:picLocks noChangeAspect="1"/>
          </p:cNvPicPr>
          <p:nvPr/>
        </p:nvPicPr>
        <p:blipFill>
          <a:blip r:embed="rId3"/>
          <a:stretch>
            <a:fillRect/>
          </a:stretch>
        </p:blipFill>
        <p:spPr>
          <a:xfrm>
            <a:off x="4552904" y="4345426"/>
            <a:ext cx="3715869" cy="22849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实践任务</a:t>
            </a:r>
          </a:p>
        </p:txBody>
      </p:sp>
      <p:sp>
        <p:nvSpPr>
          <p:cNvPr id="14" name="文本框 13"/>
          <p:cNvSpPr txBox="1"/>
          <p:nvPr/>
        </p:nvSpPr>
        <p:spPr>
          <a:xfrm>
            <a:off x="913468" y="1804329"/>
            <a:ext cx="10478141" cy="1047594"/>
          </a:xfrm>
          <a:prstGeom prst="rect">
            <a:avLst/>
          </a:prstGeom>
          <a:noFill/>
        </p:spPr>
        <p:txBody>
          <a:bodyPr wrap="square">
            <a:spAutoFit/>
          </a:bodyPr>
          <a:lstStyle/>
          <a:p>
            <a:pPr>
              <a:lnSpc>
                <a:spcPct val="150000"/>
              </a:lnSpc>
            </a:pPr>
            <a:r>
              <a:rPr lang="zh-CN" altLang="en-US" sz="2200" dirty="0"/>
              <a:t>勾 选“ </a:t>
            </a:r>
            <a:r>
              <a:rPr lang="en-US" altLang="zh-CN" sz="2200" dirty="0"/>
              <a:t>Install for all users ”</a:t>
            </a:r>
            <a:r>
              <a:rPr lang="zh-CN" altLang="en-US" sz="2200" dirty="0"/>
              <a:t>， 并 自 定 义 安 装 路 径 为“ </a:t>
            </a:r>
            <a:r>
              <a:rPr lang="en-US" altLang="zh-CN" sz="2200" dirty="0"/>
              <a:t>C:\Python38 ”</a:t>
            </a:r>
            <a:r>
              <a:rPr lang="zh-CN" altLang="en-US" sz="2200" dirty="0"/>
              <a:t>， 然 后 单 击“ </a:t>
            </a:r>
            <a:r>
              <a:rPr lang="en-US" altLang="zh-CN" sz="2200" dirty="0"/>
              <a:t>Install ”</a:t>
            </a:r>
            <a:r>
              <a:rPr lang="zh-CN" altLang="en-US" sz="2200" dirty="0"/>
              <a:t>，如图 </a:t>
            </a:r>
            <a:r>
              <a:rPr lang="en-US" altLang="zh-CN" sz="2200" dirty="0"/>
              <a:t>1-6 </a:t>
            </a:r>
            <a:r>
              <a:rPr lang="zh-CN" altLang="en-US" sz="2200" dirty="0"/>
              <a:t>所示。</a:t>
            </a:r>
            <a:endParaRPr lang="zh-CN" altLang="en-US" dirty="0"/>
          </a:p>
        </p:txBody>
      </p:sp>
      <p:pic>
        <p:nvPicPr>
          <p:cNvPr id="3" name="图片 2"/>
          <p:cNvPicPr>
            <a:picLocks noChangeAspect="1"/>
          </p:cNvPicPr>
          <p:nvPr/>
        </p:nvPicPr>
        <p:blipFill>
          <a:blip r:embed="rId3"/>
          <a:stretch>
            <a:fillRect/>
          </a:stretch>
        </p:blipFill>
        <p:spPr>
          <a:xfrm>
            <a:off x="3648901" y="3007810"/>
            <a:ext cx="5611522" cy="345066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实践任务</a:t>
            </a:r>
          </a:p>
        </p:txBody>
      </p:sp>
      <p:sp>
        <p:nvSpPr>
          <p:cNvPr id="14" name="文本框 13"/>
          <p:cNvSpPr txBox="1"/>
          <p:nvPr/>
        </p:nvSpPr>
        <p:spPr>
          <a:xfrm>
            <a:off x="1261745" y="1803400"/>
            <a:ext cx="10130155" cy="1106805"/>
          </a:xfrm>
          <a:prstGeom prst="rect">
            <a:avLst/>
          </a:prstGeom>
          <a:noFill/>
        </p:spPr>
        <p:txBody>
          <a:bodyPr wrap="square">
            <a:spAutoFit/>
          </a:bodyPr>
          <a:lstStyle/>
          <a:p>
            <a:pPr>
              <a:lnSpc>
                <a:spcPct val="150000"/>
              </a:lnSpc>
            </a:pPr>
            <a:r>
              <a:rPr lang="zh-CN" altLang="en-US" sz="2200" dirty="0"/>
              <a:t>之后一直单击“ </a:t>
            </a:r>
            <a:r>
              <a:rPr lang="en-US" altLang="zh-CN" sz="2200" dirty="0"/>
              <a:t>next ”</a:t>
            </a:r>
            <a:r>
              <a:rPr lang="zh-CN" altLang="en-US" sz="2200" dirty="0"/>
              <a:t>，出现如图 </a:t>
            </a:r>
            <a:r>
              <a:rPr lang="en-US" altLang="zh-CN" sz="2200" dirty="0"/>
              <a:t>1-7 </a:t>
            </a:r>
            <a:r>
              <a:rPr lang="zh-CN" altLang="en-US" sz="2200" dirty="0"/>
              <a:t>所示界面即表示安装成功，单击“ </a:t>
            </a:r>
            <a:r>
              <a:rPr lang="en-US" altLang="zh-CN" sz="2200" dirty="0"/>
              <a:t>Close ”</a:t>
            </a:r>
            <a:r>
              <a:rPr lang="zh-CN" altLang="en-US" sz="2200" dirty="0"/>
              <a:t>关闭窗口。</a:t>
            </a:r>
            <a:endParaRPr lang="zh-CN" altLang="en-US" dirty="0"/>
          </a:p>
        </p:txBody>
      </p:sp>
      <p:pic>
        <p:nvPicPr>
          <p:cNvPr id="4" name="图片 3"/>
          <p:cNvPicPr>
            <a:picLocks noChangeAspect="1"/>
          </p:cNvPicPr>
          <p:nvPr/>
        </p:nvPicPr>
        <p:blipFill>
          <a:blip r:embed="rId3"/>
          <a:stretch>
            <a:fillRect/>
          </a:stretch>
        </p:blipFill>
        <p:spPr>
          <a:xfrm>
            <a:off x="3580153" y="2566530"/>
            <a:ext cx="6381750" cy="3924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实践任务</a:t>
            </a:r>
          </a:p>
        </p:txBody>
      </p:sp>
      <p:sp>
        <p:nvSpPr>
          <p:cNvPr id="14" name="文本框 13"/>
          <p:cNvSpPr txBox="1"/>
          <p:nvPr/>
        </p:nvSpPr>
        <p:spPr>
          <a:xfrm>
            <a:off x="1400810" y="2106295"/>
            <a:ext cx="10050780" cy="3138170"/>
          </a:xfrm>
          <a:prstGeom prst="rect">
            <a:avLst/>
          </a:prstGeom>
          <a:noFill/>
        </p:spPr>
        <p:txBody>
          <a:bodyPr wrap="square">
            <a:spAutoFit/>
          </a:bodyPr>
          <a:lstStyle/>
          <a:p>
            <a:pPr>
              <a:lnSpc>
                <a:spcPct val="150000"/>
              </a:lnSpc>
            </a:pPr>
            <a:r>
              <a:rPr lang="en-US" altLang="zh-CN" sz="2200" dirty="0"/>
              <a:t>2</a:t>
            </a:r>
            <a:r>
              <a:rPr lang="zh-CN" altLang="en-US" sz="2200" dirty="0"/>
              <a:t>．验证 </a:t>
            </a:r>
            <a:r>
              <a:rPr lang="en-US" altLang="zh-CN" sz="2200" dirty="0"/>
              <a:t>Python 3.8</a:t>
            </a:r>
          </a:p>
          <a:p>
            <a:pPr>
              <a:lnSpc>
                <a:spcPct val="150000"/>
              </a:lnSpc>
            </a:pPr>
            <a:r>
              <a:rPr lang="zh-CN" altLang="en-US" sz="2200" dirty="0"/>
              <a:t>在 </a:t>
            </a:r>
            <a:r>
              <a:rPr lang="en-US" altLang="zh-CN" sz="2200" dirty="0"/>
              <a:t>Windows </a:t>
            </a:r>
            <a:r>
              <a:rPr lang="zh-CN" altLang="en-US" sz="2200" dirty="0"/>
              <a:t>操作系统下，为了测试 </a:t>
            </a:r>
            <a:r>
              <a:rPr lang="en-US" altLang="zh-CN" sz="2200" dirty="0"/>
              <a:t>Python </a:t>
            </a:r>
            <a:r>
              <a:rPr lang="zh-CN" altLang="en-US" sz="2200" dirty="0"/>
              <a:t>是否安装正确，按下“ </a:t>
            </a:r>
            <a:r>
              <a:rPr lang="en-US" altLang="zh-CN" sz="2200" dirty="0"/>
              <a:t>WIN+R ”</a:t>
            </a:r>
            <a:r>
              <a:rPr lang="zh-CN" altLang="en-US" sz="2200" dirty="0"/>
              <a:t>键，会弹出运行界面，输入“ </a:t>
            </a:r>
            <a:r>
              <a:rPr lang="en-US" altLang="zh-CN" sz="2200" dirty="0" err="1"/>
              <a:t>cmd</a:t>
            </a:r>
            <a:r>
              <a:rPr lang="en-US" altLang="zh-CN" sz="2200" dirty="0"/>
              <a:t> ”</a:t>
            </a:r>
            <a:r>
              <a:rPr lang="zh-CN" altLang="en-US" sz="2200" dirty="0"/>
              <a:t>进入命令提示符窗口。输入“ </a:t>
            </a:r>
            <a:r>
              <a:rPr lang="en-US" altLang="zh-CN" sz="2200" dirty="0"/>
              <a:t>python ”</a:t>
            </a:r>
            <a:r>
              <a:rPr lang="zh-CN" altLang="en-US" sz="2200" dirty="0"/>
              <a:t>，如果显示出</a:t>
            </a:r>
            <a:r>
              <a:rPr lang="en-US" altLang="zh-CN" sz="2200" dirty="0"/>
              <a:t>Python</a:t>
            </a:r>
            <a:r>
              <a:rPr lang="zh-CN" altLang="en-US" sz="2200" dirty="0"/>
              <a:t>版本号、计算机 </a:t>
            </a:r>
            <a:r>
              <a:rPr lang="en-US" altLang="zh-CN" sz="2200" dirty="0"/>
              <a:t>CPU </a:t>
            </a:r>
            <a:r>
              <a:rPr lang="zh-CN" altLang="en-US" sz="2200" dirty="0"/>
              <a:t>型号、操作系统版本等信息，即可证明安装成功。安装完成后，在</a:t>
            </a:r>
            <a:r>
              <a:rPr lang="en-US" altLang="zh-CN" sz="2200" dirty="0"/>
              <a:t>Windows </a:t>
            </a:r>
            <a:r>
              <a:rPr lang="zh-CN" altLang="en-US" sz="2200" dirty="0"/>
              <a:t>的“开始”栏里会出现 </a:t>
            </a:r>
            <a:r>
              <a:rPr lang="en-US" altLang="zh-CN" sz="2200" dirty="0"/>
              <a:t>Python 3.8 </a:t>
            </a:r>
            <a:r>
              <a:rPr lang="zh-CN" altLang="en-US" sz="2200" dirty="0"/>
              <a:t>程序组，里面包含 </a:t>
            </a:r>
            <a:r>
              <a:rPr lang="en-US" altLang="zh-CN" sz="2200" dirty="0"/>
              <a:t>IDLE </a:t>
            </a:r>
            <a:r>
              <a:rPr lang="zh-CN" altLang="en-US" sz="2200" dirty="0"/>
              <a:t>、 </a:t>
            </a:r>
            <a:r>
              <a:rPr lang="en-US" altLang="zh-CN" sz="2200" dirty="0"/>
              <a:t>Python 3.8 </a:t>
            </a:r>
            <a:r>
              <a:rPr lang="zh-CN" altLang="en-US" sz="2200" dirty="0"/>
              <a:t>等程序项。启动 </a:t>
            </a:r>
            <a:r>
              <a:rPr lang="en-US" altLang="zh-CN" sz="2200" dirty="0"/>
              <a:t>IDLE </a:t>
            </a:r>
            <a:r>
              <a:rPr lang="zh-CN" altLang="en-US" sz="2200" dirty="0"/>
              <a:t>程序，会出现如下界面。</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实践任务</a:t>
            </a:r>
          </a:p>
        </p:txBody>
      </p:sp>
      <p:sp>
        <p:nvSpPr>
          <p:cNvPr id="14" name="文本框 13"/>
          <p:cNvSpPr txBox="1"/>
          <p:nvPr/>
        </p:nvSpPr>
        <p:spPr>
          <a:xfrm>
            <a:off x="1593850" y="4131945"/>
            <a:ext cx="9004935" cy="2122805"/>
          </a:xfrm>
          <a:prstGeom prst="rect">
            <a:avLst/>
          </a:prstGeom>
          <a:noFill/>
        </p:spPr>
        <p:txBody>
          <a:bodyPr wrap="square">
            <a:spAutoFit/>
          </a:bodyPr>
          <a:lstStyle/>
          <a:p>
            <a:pPr>
              <a:lnSpc>
                <a:spcPct val="150000"/>
              </a:lnSpc>
            </a:pPr>
            <a:r>
              <a:rPr lang="zh-CN" altLang="en-US" sz="2200" dirty="0"/>
              <a:t>里面显示出 </a:t>
            </a:r>
            <a:r>
              <a:rPr lang="en-US" altLang="zh-CN" sz="2200" dirty="0"/>
              <a:t>Python </a:t>
            </a:r>
            <a:r>
              <a:rPr lang="zh-CN" altLang="en-US" sz="2200" dirty="0"/>
              <a:t>版本号、计算机 </a:t>
            </a:r>
            <a:r>
              <a:rPr lang="en-US" altLang="zh-CN" sz="2200" dirty="0"/>
              <a:t>CPU </a:t>
            </a:r>
            <a:r>
              <a:rPr lang="zh-CN" altLang="en-US" sz="2200" dirty="0"/>
              <a:t>型号、操作系统版本等信息，即可表明</a:t>
            </a:r>
            <a:r>
              <a:rPr lang="en-US" altLang="zh-CN" sz="2200" dirty="0"/>
              <a:t>Python 3.8 </a:t>
            </a:r>
            <a:r>
              <a:rPr lang="zh-CN" altLang="en-US" sz="2200" dirty="0"/>
              <a:t>安装成功。也可以启动 </a:t>
            </a:r>
            <a:r>
              <a:rPr lang="en-US" altLang="zh-CN" sz="2200" dirty="0"/>
              <a:t>Python 3.8 </a:t>
            </a:r>
            <a:r>
              <a:rPr lang="zh-CN" altLang="en-US" sz="2200" dirty="0"/>
              <a:t>程序，正常的话，会出现 </a:t>
            </a:r>
            <a:r>
              <a:rPr lang="en-US" altLang="zh-CN" sz="2200" dirty="0"/>
              <a:t>Python </a:t>
            </a:r>
            <a:r>
              <a:rPr lang="zh-CN" altLang="en-US" sz="2200" dirty="0"/>
              <a:t>版本号、计算机 </a:t>
            </a:r>
            <a:r>
              <a:rPr lang="en-US" altLang="zh-CN" sz="2200" dirty="0"/>
              <a:t>CPU </a:t>
            </a:r>
            <a:r>
              <a:rPr lang="zh-CN" altLang="en-US" sz="2200" dirty="0"/>
              <a:t>型号、操作系统版本等信息，进入交互式编程环境，表明</a:t>
            </a:r>
            <a:r>
              <a:rPr lang="en-US" altLang="zh-CN" sz="2200" dirty="0"/>
              <a:t>Python 3.8 </a:t>
            </a:r>
            <a:r>
              <a:rPr lang="zh-CN" altLang="en-US" sz="2200" dirty="0"/>
              <a:t>安装成功。</a:t>
            </a:r>
            <a:endParaRPr lang="zh-CN" altLang="en-US" dirty="0"/>
          </a:p>
        </p:txBody>
      </p:sp>
      <p:pic>
        <p:nvPicPr>
          <p:cNvPr id="2" name="图片 1"/>
          <p:cNvPicPr>
            <a:picLocks noChangeAspect="1"/>
          </p:cNvPicPr>
          <p:nvPr/>
        </p:nvPicPr>
        <p:blipFill>
          <a:blip r:embed="rId3"/>
          <a:stretch>
            <a:fillRect/>
          </a:stretch>
        </p:blipFill>
        <p:spPr>
          <a:xfrm>
            <a:off x="3449555" y="1951649"/>
            <a:ext cx="5761219" cy="21154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实践任务</a:t>
            </a:r>
          </a:p>
        </p:txBody>
      </p:sp>
      <p:sp>
        <p:nvSpPr>
          <p:cNvPr id="14" name="文本框 13"/>
          <p:cNvSpPr txBox="1"/>
          <p:nvPr/>
        </p:nvSpPr>
        <p:spPr>
          <a:xfrm>
            <a:off x="913765" y="1885315"/>
            <a:ext cx="10449560" cy="1614805"/>
          </a:xfrm>
          <a:prstGeom prst="rect">
            <a:avLst/>
          </a:prstGeom>
          <a:noFill/>
        </p:spPr>
        <p:txBody>
          <a:bodyPr wrap="square">
            <a:spAutoFit/>
          </a:bodyPr>
          <a:lstStyle/>
          <a:p>
            <a:pPr>
              <a:lnSpc>
                <a:spcPct val="150000"/>
              </a:lnSpc>
            </a:pPr>
            <a:r>
              <a:rPr lang="en-US" altLang="zh-CN" sz="2200" dirty="0"/>
              <a:t>3</a:t>
            </a:r>
            <a:r>
              <a:rPr lang="zh-CN" altLang="en-US" sz="2200" dirty="0"/>
              <a:t>．错误处理</a:t>
            </a:r>
          </a:p>
          <a:p>
            <a:pPr>
              <a:lnSpc>
                <a:spcPct val="150000"/>
              </a:lnSpc>
            </a:pPr>
            <a:r>
              <a:rPr lang="zh-CN" altLang="en-US" sz="2200" dirty="0"/>
              <a:t>如果在安装 </a:t>
            </a:r>
            <a:r>
              <a:rPr lang="en-US" altLang="zh-CN" sz="2200" dirty="0"/>
              <a:t>Python </a:t>
            </a:r>
            <a:r>
              <a:rPr lang="zh-CN" altLang="en-US" sz="2200" dirty="0"/>
              <a:t>的过程中，最后出现错误提示信息确认问题“ </a:t>
            </a:r>
            <a:r>
              <a:rPr lang="en-US" altLang="zh-CN" sz="2200" dirty="0"/>
              <a:t>Setup failed ”</a:t>
            </a:r>
            <a:r>
              <a:rPr lang="zh-CN" altLang="en-US" sz="2200" dirty="0"/>
              <a:t>，如图 </a:t>
            </a:r>
            <a:r>
              <a:rPr lang="en-US" altLang="zh-CN" sz="2200" dirty="0"/>
              <a:t>1-9 </a:t>
            </a:r>
            <a:r>
              <a:rPr lang="zh-CN" altLang="en-US" sz="2200" dirty="0"/>
              <a:t>所示，表明安装失败。</a:t>
            </a:r>
            <a:endParaRPr lang="zh-CN" altLang="en-US" dirty="0"/>
          </a:p>
        </p:txBody>
      </p:sp>
      <p:pic>
        <p:nvPicPr>
          <p:cNvPr id="4" name="图片 3"/>
          <p:cNvPicPr>
            <a:picLocks noChangeAspect="1"/>
          </p:cNvPicPr>
          <p:nvPr/>
        </p:nvPicPr>
        <p:blipFill>
          <a:blip r:embed="rId3"/>
          <a:stretch>
            <a:fillRect/>
          </a:stretch>
        </p:blipFill>
        <p:spPr>
          <a:xfrm>
            <a:off x="5115646" y="3255645"/>
            <a:ext cx="5001061" cy="30752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实践任务</a:t>
            </a:r>
          </a:p>
        </p:txBody>
      </p:sp>
      <p:sp>
        <p:nvSpPr>
          <p:cNvPr id="14" name="文本框 13"/>
          <p:cNvSpPr txBox="1"/>
          <p:nvPr/>
        </p:nvSpPr>
        <p:spPr>
          <a:xfrm>
            <a:off x="970280" y="2118995"/>
            <a:ext cx="10475595" cy="3646170"/>
          </a:xfrm>
          <a:prstGeom prst="rect">
            <a:avLst/>
          </a:prstGeom>
          <a:noFill/>
        </p:spPr>
        <p:txBody>
          <a:bodyPr wrap="square">
            <a:spAutoFit/>
          </a:bodyPr>
          <a:lstStyle/>
          <a:p>
            <a:pPr>
              <a:lnSpc>
                <a:spcPct val="150000"/>
              </a:lnSpc>
            </a:pPr>
            <a:r>
              <a:rPr lang="zh-CN" altLang="en-US" sz="2200" dirty="0"/>
              <a:t>图中的指示信息表明：正在安装的 </a:t>
            </a:r>
            <a:r>
              <a:rPr lang="en-US" altLang="zh-CN" sz="2200" dirty="0"/>
              <a:t>Python </a:t>
            </a:r>
            <a:r>
              <a:rPr lang="zh-CN" altLang="en-US" sz="2200" dirty="0"/>
              <a:t>版本不适合当前计算机的操作系统版本，</a:t>
            </a:r>
          </a:p>
          <a:p>
            <a:pPr>
              <a:lnSpc>
                <a:spcPct val="150000"/>
              </a:lnSpc>
            </a:pPr>
            <a:r>
              <a:rPr lang="zh-CN" altLang="en-US" sz="2200" dirty="0"/>
              <a:t>需要去下载版本低一些的 </a:t>
            </a:r>
            <a:r>
              <a:rPr lang="en-US" altLang="zh-CN" sz="2200" dirty="0"/>
              <a:t>Python </a:t>
            </a:r>
            <a:r>
              <a:rPr lang="zh-CN" altLang="en-US" sz="2200" dirty="0"/>
              <a:t>。</a:t>
            </a:r>
          </a:p>
          <a:p>
            <a:pPr>
              <a:lnSpc>
                <a:spcPct val="150000"/>
              </a:lnSpc>
            </a:pPr>
            <a:r>
              <a:rPr lang="en-US" altLang="zh-CN" sz="2200" dirty="0"/>
              <a:t>Python </a:t>
            </a:r>
            <a:r>
              <a:rPr lang="zh-CN" altLang="en-US" sz="2200" dirty="0"/>
              <a:t>官方也确实有提示， </a:t>
            </a:r>
            <a:r>
              <a:rPr lang="en-US" altLang="zh-CN" sz="2200" dirty="0"/>
              <a:t>Python3.5 </a:t>
            </a:r>
            <a:r>
              <a:rPr lang="zh-CN" altLang="en-US" sz="2200" dirty="0"/>
              <a:t>及以上版本不支持 </a:t>
            </a:r>
            <a:r>
              <a:rPr lang="en-US" altLang="zh-CN" sz="2200" dirty="0"/>
              <a:t>Windows XP </a:t>
            </a:r>
            <a:r>
              <a:rPr lang="zh-CN" altLang="en-US" sz="2200" dirty="0"/>
              <a:t>及更早的操作系统。这时去官网下载合适的 </a:t>
            </a:r>
            <a:r>
              <a:rPr lang="en-US" altLang="zh-CN" sz="2200" dirty="0"/>
              <a:t>Python </a:t>
            </a:r>
            <a:r>
              <a:rPr lang="zh-CN" altLang="en-US" sz="2200" dirty="0"/>
              <a:t>版本，重新安装即可。</a:t>
            </a:r>
          </a:p>
          <a:p>
            <a:pPr>
              <a:lnSpc>
                <a:spcPct val="150000"/>
              </a:lnSpc>
            </a:pPr>
            <a:r>
              <a:rPr lang="en-US" altLang="zh-CN" sz="2200" dirty="0"/>
              <a:t>Python </a:t>
            </a:r>
            <a:r>
              <a:rPr lang="zh-CN" altLang="en-US" sz="2200" dirty="0"/>
              <a:t>安装失败时，还可能遇到“ </a:t>
            </a:r>
            <a:r>
              <a:rPr lang="en-US" altLang="zh-CN" sz="2200" dirty="0"/>
              <a:t>Please update your machine and then restart </a:t>
            </a:r>
            <a:r>
              <a:rPr lang="en-US" altLang="zh-CN" sz="2200" dirty="0" err="1"/>
              <a:t>installion</a:t>
            </a:r>
            <a:r>
              <a:rPr lang="en-US" altLang="zh-CN" sz="2200" dirty="0"/>
              <a:t>. ”</a:t>
            </a:r>
            <a:r>
              <a:rPr lang="zh-CN" altLang="en-US" sz="2200" dirty="0"/>
              <a:t>的信息提示，这说明当前的操作系统版本比较低，或需要更新补丁。升级系统后就可以重新安装 </a:t>
            </a:r>
            <a:r>
              <a:rPr lang="en-US" altLang="zh-CN" sz="2200" dirty="0"/>
              <a:t>Python </a:t>
            </a:r>
            <a:r>
              <a:rPr lang="zh-CN" altLang="en-US" sz="2200" dirty="0"/>
              <a:t>。</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4" cy="1048976"/>
            <a:chOff x="3920027" y="1008636"/>
            <a:chExt cx="3362664"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4"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3600" b="1" dirty="0">
                    <a:solidFill>
                      <a:schemeClr val="tx1"/>
                    </a:solidFill>
                    <a:latin typeface="方正有猫在_GBK" panose="02000000000000000000" pitchFamily="2" charset="-122"/>
                    <a:ea typeface="方正有猫在_GBK" panose="02000000000000000000" pitchFamily="2" charset="-122"/>
                    <a:cs typeface="+mn-ea"/>
                    <a:sym typeface="+mn-lt"/>
                  </a:rPr>
                  <a:t>Python </a:t>
                </a: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基础</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动手实践</a:t>
              </a: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156966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a:t>
            </a:r>
            <a:r>
              <a:rPr lang="zh-CN" altLang="en-US" sz="4800" b="1" kern="0" dirty="0">
                <a:latin typeface="方正卡通简体" panose="02000000000000000000" pitchFamily="2" charset="-122"/>
                <a:ea typeface="方正卡通简体" panose="02000000000000000000" pitchFamily="2" charset="-122"/>
                <a:cs typeface="+mn-ea"/>
                <a:sym typeface="+mn-lt"/>
              </a:rPr>
              <a:t>计算机硬件基础</a:t>
            </a:r>
          </a:p>
          <a:p>
            <a:pPr defTabSz="1245870">
              <a:defRPr/>
            </a:pP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197641" y="1928675"/>
            <a:ext cx="10119881" cy="4094582"/>
          </a:xfrm>
          <a:prstGeom prst="rect">
            <a:avLst/>
          </a:prstGeom>
          <a:noFill/>
        </p:spPr>
        <p:txBody>
          <a:bodyPr wrap="square">
            <a:spAutoFit/>
          </a:bodyPr>
          <a:lstStyle/>
          <a:p>
            <a:pPr>
              <a:lnSpc>
                <a:spcPct val="150000"/>
              </a:lnSpc>
            </a:pPr>
            <a:r>
              <a:rPr lang="en-US" altLang="zh-CN" sz="2200" dirty="0"/>
              <a:t>1</a:t>
            </a:r>
            <a:r>
              <a:rPr lang="zh-CN" altLang="en-US" sz="2200" dirty="0"/>
              <a:t>．计算机硬件基础</a:t>
            </a:r>
          </a:p>
          <a:p>
            <a:pPr>
              <a:lnSpc>
                <a:spcPct val="150000"/>
              </a:lnSpc>
            </a:pPr>
            <a:r>
              <a:rPr lang="zh-CN" altLang="en-US" sz="2200" dirty="0"/>
              <a:t>根据冯</a:t>
            </a:r>
            <a:r>
              <a:rPr lang="en-US" altLang="zh-CN" sz="2200" dirty="0"/>
              <a:t>·</a:t>
            </a:r>
            <a:r>
              <a:rPr lang="zh-CN" altLang="en-US" sz="2200" dirty="0"/>
              <a:t>诺伊曼体系结构原理，计算机硬件系统由运算器、控制器、存储器、输入设备、输出设备等五部分组成。实际的计算机系统中，三大核心部件就是 </a:t>
            </a:r>
            <a:r>
              <a:rPr lang="en-US" altLang="zh-CN" sz="2200" dirty="0"/>
              <a:t>CPU </a:t>
            </a:r>
            <a:r>
              <a:rPr lang="zh-CN" altLang="en-US" sz="2200" dirty="0"/>
              <a:t>、内部存储器、输入 </a:t>
            </a:r>
            <a:r>
              <a:rPr lang="en-US" altLang="zh-CN" sz="2200" dirty="0"/>
              <a:t>/ </a:t>
            </a:r>
            <a:r>
              <a:rPr lang="zh-CN" altLang="en-US" sz="2200" dirty="0"/>
              <a:t>输出设备。</a:t>
            </a:r>
          </a:p>
          <a:p>
            <a:pPr>
              <a:lnSpc>
                <a:spcPct val="150000"/>
              </a:lnSpc>
            </a:pPr>
            <a:r>
              <a:rPr lang="zh-CN" altLang="en-US" sz="2200" dirty="0"/>
              <a:t>（ </a:t>
            </a:r>
            <a:r>
              <a:rPr lang="en-US" altLang="zh-CN" sz="2200" dirty="0"/>
              <a:t>1 </a:t>
            </a:r>
            <a:r>
              <a:rPr lang="zh-CN" altLang="en-US" sz="2200" dirty="0"/>
              <a:t>）</a:t>
            </a:r>
            <a:r>
              <a:rPr lang="zh-CN" altLang="en-US" sz="2200" dirty="0">
                <a:solidFill>
                  <a:srgbClr val="FF0000"/>
                </a:solidFill>
              </a:rPr>
              <a:t>中央处理器 </a:t>
            </a:r>
            <a:r>
              <a:rPr lang="en-US" altLang="zh-CN" sz="2200" dirty="0">
                <a:solidFill>
                  <a:srgbClr val="FF0000"/>
                </a:solidFill>
              </a:rPr>
              <a:t>CPU</a:t>
            </a:r>
            <a:r>
              <a:rPr lang="en-US" altLang="zh-CN" sz="2200" dirty="0"/>
              <a:t>     </a:t>
            </a:r>
            <a:r>
              <a:rPr lang="en-US" altLang="zh-CN" sz="2200" dirty="0" err="1"/>
              <a:t>CPU</a:t>
            </a:r>
            <a:r>
              <a:rPr lang="en-US" altLang="zh-CN" sz="2200" dirty="0"/>
              <a:t> </a:t>
            </a:r>
            <a:r>
              <a:rPr lang="zh-CN" altLang="en-US" sz="2200" dirty="0"/>
              <a:t>由运算器和控制器组成， </a:t>
            </a:r>
            <a:r>
              <a:rPr lang="en-US" altLang="zh-CN" sz="2200" dirty="0"/>
              <a:t>CPU </a:t>
            </a:r>
            <a:r>
              <a:rPr lang="zh-CN" altLang="en-US" sz="2200" dirty="0"/>
              <a:t>是计算机的运算和控制核心。 </a:t>
            </a:r>
            <a:r>
              <a:rPr lang="en-US" altLang="zh-CN" sz="2200" dirty="0"/>
              <a:t>CPU </a:t>
            </a:r>
            <a:r>
              <a:rPr lang="zh-CN" altLang="en-US" sz="2200" dirty="0"/>
              <a:t>是对计算机的所有硬件资源（如存储器、输入输出单元）进行控制调配、执行通用运算的核心硬件单元。计算机系统中所有软件层的操作，最终都将通过指令集映射为 </a:t>
            </a:r>
            <a:r>
              <a:rPr lang="en-US" altLang="zh-CN" sz="2200" dirty="0"/>
              <a:t>CPU </a:t>
            </a:r>
            <a:r>
              <a:rPr lang="zh-CN" altLang="en-US" sz="2200" dirty="0"/>
              <a:t>的操作。</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156966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a:t>
            </a:r>
            <a:r>
              <a:rPr lang="zh-CN" altLang="en-US" sz="4800" b="1" kern="0" dirty="0">
                <a:latin typeface="方正卡通简体" panose="02000000000000000000" pitchFamily="2" charset="-122"/>
                <a:ea typeface="方正卡通简体" panose="02000000000000000000" pitchFamily="2" charset="-122"/>
                <a:cs typeface="+mn-ea"/>
                <a:sym typeface="+mn-lt"/>
              </a:rPr>
              <a:t>计算机硬件基础</a:t>
            </a:r>
          </a:p>
          <a:p>
            <a:pPr defTabSz="1245870">
              <a:defRPr/>
            </a:pP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62355" y="1858645"/>
            <a:ext cx="10433685" cy="4154170"/>
          </a:xfrm>
          <a:prstGeom prst="rect">
            <a:avLst/>
          </a:prstGeom>
          <a:noFill/>
        </p:spPr>
        <p:txBody>
          <a:bodyPr wrap="square">
            <a:spAutoFit/>
          </a:bodyPr>
          <a:lstStyle/>
          <a:p>
            <a:pPr>
              <a:lnSpc>
                <a:spcPct val="150000"/>
              </a:lnSpc>
            </a:pPr>
            <a:r>
              <a:rPr lang="zh-CN" altLang="en-US" sz="2200" dirty="0"/>
              <a:t>（ </a:t>
            </a:r>
            <a:r>
              <a:rPr lang="en-US" altLang="zh-CN" sz="2200" dirty="0"/>
              <a:t>2 </a:t>
            </a:r>
            <a:r>
              <a:rPr lang="zh-CN" altLang="en-US" sz="2200" dirty="0"/>
              <a:t>）存储器（ </a:t>
            </a:r>
            <a:r>
              <a:rPr lang="en-US" altLang="zh-CN" sz="2200" dirty="0"/>
              <a:t>Memory </a:t>
            </a:r>
            <a:r>
              <a:rPr lang="zh-CN" altLang="en-US" sz="2200" dirty="0"/>
              <a:t>）</a:t>
            </a:r>
          </a:p>
          <a:p>
            <a:pPr>
              <a:lnSpc>
                <a:spcPct val="150000"/>
              </a:lnSpc>
            </a:pPr>
            <a:r>
              <a:rPr lang="zh-CN" altLang="en-US" sz="2200" dirty="0"/>
              <a:t>存储器是计算机的记忆装置，它的主要功能是存放程序和数据。根据存储器与 </a:t>
            </a:r>
            <a:r>
              <a:rPr lang="en-US" altLang="zh-CN" sz="2200" dirty="0"/>
              <a:t>CPU</a:t>
            </a:r>
            <a:r>
              <a:rPr lang="zh-CN" altLang="en-US" sz="2200" dirty="0"/>
              <a:t>联系的密切程度可分为内存储器（主存储器）和外存储器（辅助存储器）两大类。</a:t>
            </a:r>
            <a:r>
              <a:rPr lang="zh-CN" altLang="en-US" sz="2200" dirty="0">
                <a:solidFill>
                  <a:srgbClr val="FF0000"/>
                </a:solidFill>
              </a:rPr>
              <a:t>内存在计算机主机内，它直接与运算器、控制器交换信息，容量虽小，但存取速度快，一般只存放那些正在运行的程序和待处理的数据。</a:t>
            </a:r>
            <a:r>
              <a:rPr lang="zh-CN" altLang="en-US" sz="2200" dirty="0"/>
              <a:t>为了扩大内存储器的容量，引入了外存储器，外存储器作为内存储器的延伸和后援，间接和 </a:t>
            </a:r>
            <a:r>
              <a:rPr lang="en-US" altLang="zh-CN" sz="2200" dirty="0"/>
              <a:t>CPU </a:t>
            </a:r>
            <a:r>
              <a:rPr lang="zh-CN" altLang="en-US" sz="2200" dirty="0"/>
              <a:t>联系，用来存放一些系统必须使用但又不急于使用的程序和数据，程序必须调入内存方可执行。</a:t>
            </a:r>
            <a:r>
              <a:rPr lang="zh-CN" altLang="en-US" sz="2200" dirty="0">
                <a:solidFill>
                  <a:srgbClr val="FF0000"/>
                </a:solidFill>
              </a:rPr>
              <a:t>外存存取速度慢，但存储容量大，可以长时间地保存大量信息。</a:t>
            </a:r>
            <a:endParaRPr lang="zh-CN" altLang="en-US"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156966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a:t>
            </a:r>
            <a:r>
              <a:rPr lang="zh-CN" altLang="en-US" sz="4800" b="1" kern="0" dirty="0">
                <a:latin typeface="方正卡通简体" panose="02000000000000000000" pitchFamily="2" charset="-122"/>
                <a:ea typeface="方正卡通简体" panose="02000000000000000000" pitchFamily="2" charset="-122"/>
                <a:cs typeface="+mn-ea"/>
                <a:sym typeface="+mn-lt"/>
              </a:rPr>
              <a:t>计算机硬件基础</a:t>
            </a:r>
          </a:p>
          <a:p>
            <a:pPr defTabSz="1245870">
              <a:defRPr/>
            </a:pP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62355" y="1830705"/>
            <a:ext cx="10546080" cy="4154170"/>
          </a:xfrm>
          <a:prstGeom prst="rect">
            <a:avLst/>
          </a:prstGeom>
          <a:noFill/>
        </p:spPr>
        <p:txBody>
          <a:bodyPr wrap="square">
            <a:spAutoFit/>
          </a:bodyPr>
          <a:lstStyle/>
          <a:p>
            <a:pPr>
              <a:lnSpc>
                <a:spcPct val="150000"/>
              </a:lnSpc>
            </a:pPr>
            <a:r>
              <a:rPr lang="zh-CN" altLang="en-US" sz="2200" dirty="0"/>
              <a:t>（ </a:t>
            </a:r>
            <a:r>
              <a:rPr lang="en-US" altLang="zh-CN" sz="2200" dirty="0"/>
              <a:t>3 </a:t>
            </a:r>
            <a:r>
              <a:rPr lang="zh-CN" altLang="en-US" sz="2200" dirty="0"/>
              <a:t>）输入设备</a:t>
            </a:r>
          </a:p>
          <a:p>
            <a:pPr>
              <a:lnSpc>
                <a:spcPct val="150000"/>
              </a:lnSpc>
            </a:pPr>
            <a:r>
              <a:rPr lang="zh-CN" altLang="en-US" sz="2200" dirty="0"/>
              <a:t>输入设备是从计算机外部向计算机内部传送信息的装置。其功能是将数据、程序及其他信息，从人们熟悉的形式转换为计算机能够识别和处理的形式输入到计算机内部。常用的输入设备有键盘、鼠标、光笔、扫描仪、数字化仪、条形码阅读器等。</a:t>
            </a:r>
          </a:p>
          <a:p>
            <a:pPr>
              <a:lnSpc>
                <a:spcPct val="150000"/>
              </a:lnSpc>
            </a:pPr>
            <a:r>
              <a:rPr lang="zh-CN" altLang="en-US" sz="2200" dirty="0"/>
              <a:t>（ </a:t>
            </a:r>
            <a:r>
              <a:rPr lang="en-US" altLang="zh-CN" sz="2200" dirty="0"/>
              <a:t>4 </a:t>
            </a:r>
            <a:r>
              <a:rPr lang="zh-CN" altLang="en-US" sz="2200" dirty="0"/>
              <a:t>）输出设备</a:t>
            </a:r>
          </a:p>
          <a:p>
            <a:pPr>
              <a:lnSpc>
                <a:spcPct val="150000"/>
              </a:lnSpc>
            </a:pPr>
            <a:r>
              <a:rPr lang="zh-CN" altLang="en-US" sz="2200" dirty="0"/>
              <a:t>输出设备是将计算机的处理结果传送到计算机外部供计算机用户使用的装置。其功能是将计算机内部二进制形式的数据信息转换成人们所需要的或其他设备能接受和识别的信息形式。常用的输出设备有显示器、打印机、绘图仪等。</a:t>
            </a:r>
            <a:endParaRPr lang="zh-CN" altLang="en-US"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156966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a:t>
            </a:r>
            <a:r>
              <a:rPr lang="zh-CN" altLang="en-US" sz="4800" b="1" kern="0" dirty="0">
                <a:latin typeface="方正卡通简体" panose="02000000000000000000" pitchFamily="2" charset="-122"/>
                <a:ea typeface="方正卡通简体" panose="02000000000000000000" pitchFamily="2" charset="-122"/>
                <a:cs typeface="+mn-ea"/>
                <a:sym typeface="+mn-lt"/>
              </a:rPr>
              <a:t>计算机操作系统</a:t>
            </a:r>
          </a:p>
          <a:p>
            <a:pPr defTabSz="1245870">
              <a:defRPr/>
            </a:pP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22655" y="1874520"/>
            <a:ext cx="10529570" cy="4154170"/>
          </a:xfrm>
          <a:prstGeom prst="rect">
            <a:avLst/>
          </a:prstGeom>
          <a:noFill/>
        </p:spPr>
        <p:txBody>
          <a:bodyPr wrap="square">
            <a:spAutoFit/>
          </a:bodyPr>
          <a:lstStyle/>
          <a:p>
            <a:pPr>
              <a:lnSpc>
                <a:spcPct val="150000"/>
              </a:lnSpc>
            </a:pPr>
            <a:r>
              <a:rPr lang="zh-CN" altLang="en-US" sz="2200" dirty="0"/>
              <a:t>    操作系统（ </a:t>
            </a:r>
            <a:r>
              <a:rPr lang="en-US" altLang="zh-CN" sz="2200" dirty="0"/>
              <a:t>Operating System </a:t>
            </a:r>
            <a:r>
              <a:rPr lang="zh-CN" altLang="en-US" sz="2200" dirty="0"/>
              <a:t>，简称 </a:t>
            </a:r>
            <a:r>
              <a:rPr lang="en-US" altLang="zh-CN" sz="2200" dirty="0"/>
              <a:t>OS </a:t>
            </a:r>
            <a:r>
              <a:rPr lang="zh-CN" altLang="en-US" sz="2200" dirty="0"/>
              <a:t>）是管理计算机硬件与软件资源的计算机程序。操作系统需要处理如管理与配置内存、决定系统资源供需的优先次序、控制输入设备与输出设备、操作网络与管理文件系统等基本事务。操作系统也提供一个让用户与系统交互的操作界面。</a:t>
            </a:r>
          </a:p>
          <a:p>
            <a:pPr>
              <a:lnSpc>
                <a:spcPct val="150000"/>
              </a:lnSpc>
            </a:pPr>
            <a:r>
              <a:rPr lang="zh-CN" altLang="en-US" sz="2200" dirty="0"/>
              <a:t>    在计算机中，操作系统是其最基本也是最为重要的基础性系统软件。从计算机用户的角度来说，计算机操作系统体现为其提供的各项服务；从程序员的角度来说，其主要是指用户登录的界面或接口；如果从设计人员的角度来说，就是指各式各样模块和单元之间的联系。</a:t>
            </a:r>
            <a:endParaRPr lang="zh-CN" alt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156966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a:t>
            </a:r>
            <a:r>
              <a:rPr lang="zh-CN" altLang="en-US" sz="4800" b="1" kern="0" dirty="0">
                <a:latin typeface="方正卡通简体" panose="02000000000000000000" pitchFamily="2" charset="-122"/>
                <a:ea typeface="方正卡通简体" panose="02000000000000000000" pitchFamily="2" charset="-122"/>
                <a:cs typeface="+mn-ea"/>
                <a:sym typeface="+mn-lt"/>
              </a:rPr>
              <a:t>计算机操作系统</a:t>
            </a:r>
          </a:p>
          <a:p>
            <a:pPr defTabSz="1245870">
              <a:defRPr/>
            </a:pP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818640" y="2275205"/>
            <a:ext cx="8884920" cy="3138170"/>
          </a:xfrm>
          <a:prstGeom prst="rect">
            <a:avLst/>
          </a:prstGeom>
          <a:noFill/>
        </p:spPr>
        <p:txBody>
          <a:bodyPr wrap="square">
            <a:spAutoFit/>
          </a:bodyPr>
          <a:lstStyle/>
          <a:p>
            <a:pPr>
              <a:lnSpc>
                <a:spcPct val="150000"/>
              </a:lnSpc>
            </a:pPr>
            <a:r>
              <a:rPr lang="zh-CN" altLang="en-US" sz="2200" dirty="0"/>
              <a:t>（ </a:t>
            </a:r>
            <a:r>
              <a:rPr lang="en-US" altLang="zh-CN" sz="2200" dirty="0"/>
              <a:t>1 </a:t>
            </a:r>
            <a:r>
              <a:rPr lang="zh-CN" altLang="en-US" sz="2200" dirty="0"/>
              <a:t>） </a:t>
            </a:r>
            <a:r>
              <a:rPr lang="en-US" altLang="zh-CN" sz="2200" dirty="0"/>
              <a:t>Windows </a:t>
            </a:r>
            <a:r>
              <a:rPr lang="zh-CN" altLang="en-US" sz="2200" dirty="0"/>
              <a:t>操作系统</a:t>
            </a:r>
            <a:endParaRPr lang="en-US" altLang="zh-CN" sz="2200" dirty="0"/>
          </a:p>
          <a:p>
            <a:pPr>
              <a:lnSpc>
                <a:spcPct val="150000"/>
              </a:lnSpc>
            </a:pPr>
            <a:r>
              <a:rPr lang="en-US" altLang="zh-CN" sz="2200" dirty="0"/>
              <a:t>Microsoft Windows </a:t>
            </a:r>
            <a:r>
              <a:rPr lang="zh-CN" altLang="en-US" sz="2200" dirty="0"/>
              <a:t>操作系统是美国微软公司在 </a:t>
            </a:r>
            <a:r>
              <a:rPr lang="en-US" altLang="zh-CN" sz="2200" dirty="0"/>
              <a:t>MS-DOS </a:t>
            </a:r>
            <a:r>
              <a:rPr lang="zh-CN" altLang="en-US" sz="2200" dirty="0"/>
              <a:t>基础上设计的一套图形化操作系统，它问世于 </a:t>
            </a:r>
            <a:r>
              <a:rPr lang="en-US" altLang="zh-CN" sz="2200" dirty="0"/>
              <a:t>1985 </a:t>
            </a:r>
            <a:r>
              <a:rPr lang="zh-CN" altLang="en-US" sz="2200" dirty="0"/>
              <a:t>年。 </a:t>
            </a:r>
            <a:r>
              <a:rPr lang="en-US" altLang="zh-CN" sz="2200" dirty="0"/>
              <a:t>Windows </a:t>
            </a:r>
            <a:r>
              <a:rPr lang="zh-CN" altLang="en-US" sz="2200" dirty="0"/>
              <a:t>采用了图形化模式 </a:t>
            </a:r>
            <a:r>
              <a:rPr lang="en-US" altLang="zh-CN" sz="2200" dirty="0"/>
              <a:t>GUI </a:t>
            </a:r>
            <a:r>
              <a:rPr lang="zh-CN" altLang="en-US" sz="2200" dirty="0"/>
              <a:t>，比起先前的 </a:t>
            </a:r>
            <a:r>
              <a:rPr lang="en-US" altLang="zh-CN" sz="2200" dirty="0"/>
              <a:t>DOS </a:t>
            </a:r>
            <a:r>
              <a:rPr lang="zh-CN" altLang="en-US" sz="2200" dirty="0"/>
              <a:t>系统需要输入指令使用的方式更为人性化，因此深受人们喜爱。迄今为止，微软的 </a:t>
            </a:r>
            <a:r>
              <a:rPr lang="en-US" altLang="zh-CN" sz="2200" dirty="0"/>
              <a:t>Windows</a:t>
            </a:r>
            <a:r>
              <a:rPr lang="zh-CN" altLang="en-US" sz="2200" dirty="0"/>
              <a:t>系统目前仍然是桌面操作系统市场的主流。</a:t>
            </a:r>
            <a:endParaRPr lang="zh-CN" altLang="en-US"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156966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a:t>
            </a:r>
            <a:r>
              <a:rPr lang="zh-CN" altLang="en-US" sz="4800" b="1" kern="0" dirty="0">
                <a:latin typeface="方正卡通简体" panose="02000000000000000000" pitchFamily="2" charset="-122"/>
                <a:ea typeface="方正卡通简体" panose="02000000000000000000" pitchFamily="2" charset="-122"/>
                <a:cs typeface="+mn-ea"/>
                <a:sym typeface="+mn-lt"/>
              </a:rPr>
              <a:t>计算机操作系统</a:t>
            </a:r>
          </a:p>
          <a:p>
            <a:pPr defTabSz="1245870">
              <a:defRPr/>
            </a:pP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549400" y="2337435"/>
            <a:ext cx="9467850" cy="3138170"/>
          </a:xfrm>
          <a:prstGeom prst="rect">
            <a:avLst/>
          </a:prstGeom>
          <a:noFill/>
        </p:spPr>
        <p:txBody>
          <a:bodyPr wrap="square">
            <a:spAutoFit/>
          </a:bodyPr>
          <a:lstStyle/>
          <a:p>
            <a:pPr>
              <a:lnSpc>
                <a:spcPct val="150000"/>
              </a:lnSpc>
            </a:pPr>
            <a:r>
              <a:rPr lang="zh-CN" altLang="en-US" sz="2200" dirty="0"/>
              <a:t>随着计算机硬件和软件的不断升级，微软的 </a:t>
            </a:r>
            <a:r>
              <a:rPr lang="en-US" altLang="zh-CN" sz="2200" dirty="0"/>
              <a:t>Windows </a:t>
            </a:r>
            <a:r>
              <a:rPr lang="zh-CN" altLang="en-US" sz="2200" dirty="0"/>
              <a:t>系统也在不断升级，从架构的 </a:t>
            </a:r>
            <a:r>
              <a:rPr lang="en-US" altLang="zh-CN" sz="2200" dirty="0"/>
              <a:t>16 </a:t>
            </a:r>
            <a:r>
              <a:rPr lang="zh-CN" altLang="en-US" sz="2200" dirty="0"/>
              <a:t>位、 </a:t>
            </a:r>
            <a:r>
              <a:rPr lang="en-US" altLang="zh-CN" sz="2200" dirty="0"/>
              <a:t>32 </a:t>
            </a:r>
            <a:r>
              <a:rPr lang="zh-CN" altLang="en-US" sz="2200" dirty="0"/>
              <a:t>位再到 </a:t>
            </a:r>
            <a:r>
              <a:rPr lang="en-US" altLang="zh-CN" sz="2200" dirty="0"/>
              <a:t>64 </a:t>
            </a:r>
            <a:r>
              <a:rPr lang="zh-CN" altLang="en-US" sz="2200" dirty="0"/>
              <a:t>位 </a:t>
            </a:r>
            <a:r>
              <a:rPr lang="en-US" altLang="zh-CN" sz="2200" dirty="0"/>
              <a:t>, </a:t>
            </a:r>
            <a:r>
              <a:rPr lang="zh-CN" altLang="en-US" sz="2200" dirty="0"/>
              <a:t>系统版本从最初的 </a:t>
            </a:r>
            <a:r>
              <a:rPr lang="en-US" altLang="zh-CN" sz="2200" dirty="0"/>
              <a:t>Windows 1.0 </a:t>
            </a:r>
            <a:r>
              <a:rPr lang="zh-CN" altLang="en-US" sz="2200" dirty="0"/>
              <a:t>到大家熟知的 </a:t>
            </a:r>
            <a:r>
              <a:rPr lang="en-US" altLang="zh-CN" sz="2200" dirty="0"/>
              <a:t>Windows 95 </a:t>
            </a:r>
            <a:r>
              <a:rPr lang="zh-CN" altLang="en-US" sz="2200" dirty="0"/>
              <a:t>、</a:t>
            </a:r>
            <a:r>
              <a:rPr lang="en-US" altLang="zh-CN" sz="2200" dirty="0"/>
              <a:t>Windows 98 </a:t>
            </a:r>
            <a:r>
              <a:rPr lang="zh-CN" altLang="en-US" sz="2200" dirty="0"/>
              <a:t>、 </a:t>
            </a:r>
            <a:r>
              <a:rPr lang="en-US" altLang="zh-CN" sz="2200" dirty="0"/>
              <a:t>Windows 2000 </a:t>
            </a:r>
            <a:r>
              <a:rPr lang="zh-CN" altLang="en-US" sz="2200" dirty="0"/>
              <a:t>、 </a:t>
            </a:r>
            <a:r>
              <a:rPr lang="en-US" altLang="zh-CN" sz="2200" dirty="0"/>
              <a:t>Windows XP </a:t>
            </a:r>
            <a:r>
              <a:rPr lang="zh-CN" altLang="en-US" sz="2200" dirty="0"/>
              <a:t>、 </a:t>
            </a:r>
            <a:r>
              <a:rPr lang="en-US" altLang="zh-CN" sz="2200" dirty="0"/>
              <a:t>Windows Vista </a:t>
            </a:r>
            <a:r>
              <a:rPr lang="zh-CN" altLang="en-US" sz="2200" dirty="0"/>
              <a:t>、 </a:t>
            </a:r>
            <a:r>
              <a:rPr lang="en-US" altLang="zh-CN" sz="2200" dirty="0"/>
              <a:t>Windows 7 </a:t>
            </a:r>
            <a:r>
              <a:rPr lang="zh-CN" altLang="en-US" sz="2200" dirty="0"/>
              <a:t>、 </a:t>
            </a:r>
            <a:r>
              <a:rPr lang="en-US" altLang="zh-CN" sz="2200" dirty="0"/>
              <a:t>Windows 8 </a:t>
            </a:r>
            <a:r>
              <a:rPr lang="zh-CN" altLang="en-US" sz="2200" dirty="0"/>
              <a:t>、</a:t>
            </a:r>
            <a:r>
              <a:rPr lang="en-US" altLang="zh-CN" sz="2200" dirty="0"/>
              <a:t>Windows 8.1 </a:t>
            </a:r>
            <a:r>
              <a:rPr lang="zh-CN" altLang="en-US" sz="2200" dirty="0"/>
              <a:t>、 </a:t>
            </a:r>
            <a:r>
              <a:rPr lang="en-US" altLang="zh-CN" sz="2200" dirty="0"/>
              <a:t>Windows 10 </a:t>
            </a:r>
            <a:r>
              <a:rPr lang="zh-CN" altLang="en-US" sz="2200" dirty="0"/>
              <a:t>和 </a:t>
            </a:r>
            <a:r>
              <a:rPr lang="en-US" altLang="zh-CN" sz="2200" dirty="0"/>
              <a:t>Windows Server </a:t>
            </a:r>
            <a:r>
              <a:rPr lang="zh-CN" altLang="en-US" sz="2200" dirty="0"/>
              <a:t>服务器企业级操作系统，微软一直在致力于 </a:t>
            </a:r>
            <a:r>
              <a:rPr lang="en-US" altLang="zh-CN" sz="2200" dirty="0"/>
              <a:t>Windows </a:t>
            </a:r>
            <a:r>
              <a:rPr lang="zh-CN" altLang="en-US" sz="2200" dirty="0"/>
              <a:t>操作系统的开发和完善。</a:t>
            </a:r>
            <a:endParaRPr lang="zh-CN" alt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156966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a:t>
            </a:r>
            <a:r>
              <a:rPr lang="zh-CN" altLang="en-US" sz="4800" b="1" kern="0" dirty="0">
                <a:latin typeface="方正卡通简体" panose="02000000000000000000" pitchFamily="2" charset="-122"/>
                <a:ea typeface="方正卡通简体" panose="02000000000000000000" pitchFamily="2" charset="-122"/>
                <a:cs typeface="+mn-ea"/>
                <a:sym typeface="+mn-lt"/>
              </a:rPr>
              <a:t>计算机操作系统</a:t>
            </a:r>
          </a:p>
          <a:p>
            <a:pPr defTabSz="1245870">
              <a:defRPr/>
            </a:pP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152525" y="1725930"/>
            <a:ext cx="10285730" cy="4661535"/>
          </a:xfrm>
          <a:prstGeom prst="rect">
            <a:avLst/>
          </a:prstGeom>
          <a:noFill/>
        </p:spPr>
        <p:txBody>
          <a:bodyPr wrap="square">
            <a:spAutoFit/>
          </a:bodyPr>
          <a:lstStyle/>
          <a:p>
            <a:pPr>
              <a:lnSpc>
                <a:spcPct val="150000"/>
              </a:lnSpc>
            </a:pPr>
            <a:r>
              <a:rPr lang="zh-CN" altLang="en-US" sz="2200" dirty="0"/>
              <a:t>（ </a:t>
            </a:r>
            <a:r>
              <a:rPr lang="en-US" altLang="zh-CN" sz="2200" dirty="0"/>
              <a:t>2 </a:t>
            </a:r>
            <a:r>
              <a:rPr lang="zh-CN" altLang="en-US" sz="2200" dirty="0"/>
              <a:t>） </a:t>
            </a:r>
            <a:r>
              <a:rPr lang="en-US" altLang="zh-CN" sz="2200" dirty="0"/>
              <a:t>Linux </a:t>
            </a:r>
            <a:r>
              <a:rPr lang="zh-CN" altLang="en-US" sz="2200" dirty="0"/>
              <a:t>操作系统</a:t>
            </a:r>
          </a:p>
          <a:p>
            <a:pPr>
              <a:lnSpc>
                <a:spcPct val="150000"/>
              </a:lnSpc>
            </a:pPr>
            <a:r>
              <a:rPr lang="en-US" altLang="zh-CN" sz="2200" dirty="0"/>
              <a:t>Linux </a:t>
            </a:r>
            <a:r>
              <a:rPr lang="zh-CN" altLang="en-US" sz="2200" dirty="0"/>
              <a:t>是一套免费使用和自由传播的类 </a:t>
            </a:r>
            <a:r>
              <a:rPr lang="en-US" altLang="zh-CN" sz="2200" dirty="0"/>
              <a:t>Unix </a:t>
            </a:r>
            <a:r>
              <a:rPr lang="zh-CN" altLang="en-US" sz="2200" dirty="0"/>
              <a:t>的操作系统，是一种多用户、多任务、</a:t>
            </a:r>
          </a:p>
          <a:p>
            <a:pPr>
              <a:lnSpc>
                <a:spcPct val="150000"/>
              </a:lnSpc>
            </a:pPr>
            <a:r>
              <a:rPr lang="zh-CN" altLang="en-US" sz="2200" dirty="0"/>
              <a:t>支持多线程和多 </a:t>
            </a:r>
            <a:r>
              <a:rPr lang="en-US" altLang="zh-CN" sz="2200" dirty="0"/>
              <a:t>CPU </a:t>
            </a:r>
            <a:r>
              <a:rPr lang="zh-CN" altLang="en-US" sz="2200" dirty="0"/>
              <a:t>的操作系统。 </a:t>
            </a:r>
            <a:r>
              <a:rPr lang="en-US" altLang="zh-CN" sz="2200" dirty="0"/>
              <a:t>1991 </a:t>
            </a:r>
            <a:r>
              <a:rPr lang="zh-CN" altLang="en-US" sz="2200" dirty="0"/>
              <a:t>年，芬兰学生林纳斯</a:t>
            </a:r>
            <a:r>
              <a:rPr lang="en-US" altLang="zh-CN" sz="2200" dirty="0"/>
              <a:t>·</a:t>
            </a:r>
            <a:r>
              <a:rPr lang="zh-CN" altLang="en-US" sz="2200" dirty="0"/>
              <a:t>托瓦兹根据类 </a:t>
            </a:r>
            <a:r>
              <a:rPr lang="en-US" altLang="zh-CN" sz="2200" dirty="0"/>
              <a:t>Unix </a:t>
            </a:r>
            <a:r>
              <a:rPr lang="zh-CN" altLang="en-US" sz="2200" dirty="0"/>
              <a:t>系统</a:t>
            </a:r>
            <a:r>
              <a:rPr lang="en-US" altLang="zh-CN" sz="2200" dirty="0" err="1"/>
              <a:t>minux</a:t>
            </a:r>
            <a:r>
              <a:rPr lang="en-US" altLang="zh-CN" sz="2200" dirty="0"/>
              <a:t> </a:t>
            </a:r>
            <a:r>
              <a:rPr lang="zh-CN" altLang="en-US" sz="2200" dirty="0"/>
              <a:t>编写并发布了 </a:t>
            </a:r>
            <a:r>
              <a:rPr lang="en-US" altLang="zh-CN" sz="2200" dirty="0"/>
              <a:t>Linux </a:t>
            </a:r>
            <a:r>
              <a:rPr lang="zh-CN" altLang="en-US" sz="2200" dirty="0"/>
              <a:t>操作系统内核，后来以 </a:t>
            </a:r>
            <a:r>
              <a:rPr lang="en-US" altLang="zh-CN" sz="2200" dirty="0"/>
              <a:t>GNU </a:t>
            </a:r>
            <a:r>
              <a:rPr lang="zh-CN" altLang="en-US" sz="2200" dirty="0"/>
              <a:t>通用公共许可证发布，成为自由软件。</a:t>
            </a:r>
            <a:r>
              <a:rPr lang="en-US" altLang="zh-CN" sz="2200" dirty="0"/>
              <a:t>Linux </a:t>
            </a:r>
            <a:r>
              <a:rPr lang="zh-CN" altLang="en-US" sz="2200" dirty="0"/>
              <a:t>具有开放源码、没有版权、技术社区用户多等特点， </a:t>
            </a:r>
            <a:r>
              <a:rPr lang="en-US" altLang="zh-CN" sz="2200" dirty="0"/>
              <a:t>Linux </a:t>
            </a:r>
            <a:r>
              <a:rPr lang="zh-CN" altLang="en-US" sz="2200" dirty="0"/>
              <a:t>越来越受欢迎，基于开源 </a:t>
            </a:r>
            <a:r>
              <a:rPr lang="en-US" altLang="zh-CN" sz="2200" dirty="0"/>
              <a:t>Linux </a:t>
            </a:r>
            <a:r>
              <a:rPr lang="zh-CN" altLang="en-US" sz="2200" dirty="0"/>
              <a:t>发展起来的国产 </a:t>
            </a:r>
            <a:r>
              <a:rPr lang="en-US" altLang="zh-CN" sz="2200" dirty="0"/>
              <a:t>Linux </a:t>
            </a:r>
            <a:r>
              <a:rPr lang="zh-CN" altLang="en-US" sz="2200" dirty="0"/>
              <a:t>也得到了广泛应用。伴随着互联网的发展， </a:t>
            </a:r>
            <a:r>
              <a:rPr lang="en-US" altLang="zh-CN" sz="2200" dirty="0"/>
              <a:t>Linux </a:t>
            </a:r>
            <a:r>
              <a:rPr lang="zh-CN" altLang="en-US" sz="2200" dirty="0"/>
              <a:t>得到了来自全世界软件爱好者、组织、公司的支持，除了在服务器方面保持着强劲的发展势头以外，在个人计算机、嵌入式系统上的占有率也有显著的上升。</a:t>
            </a:r>
            <a:endParaRPr lang="zh-CN" altLang="en-US"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3.3 Python </a:t>
            </a:r>
            <a:r>
              <a:rPr lang="zh-CN" altLang="en-US" sz="4800" b="1" kern="0" dirty="0">
                <a:latin typeface="方正卡通简体" panose="02000000000000000000" pitchFamily="2" charset="-122"/>
                <a:ea typeface="方正卡通简体" panose="02000000000000000000" pitchFamily="2" charset="-122"/>
                <a:cs typeface="+mn-ea"/>
                <a:sym typeface="+mn-lt"/>
              </a:rPr>
              <a:t>语言的诞生</a:t>
            </a:r>
          </a:p>
        </p:txBody>
      </p:sp>
      <p:sp>
        <p:nvSpPr>
          <p:cNvPr id="8" name="文本框 7"/>
          <p:cNvSpPr txBox="1"/>
          <p:nvPr/>
        </p:nvSpPr>
        <p:spPr>
          <a:xfrm>
            <a:off x="1306195" y="2352675"/>
            <a:ext cx="9735820" cy="2630170"/>
          </a:xfrm>
          <a:prstGeom prst="rect">
            <a:avLst/>
          </a:prstGeom>
          <a:noFill/>
        </p:spPr>
        <p:txBody>
          <a:bodyPr wrap="square">
            <a:spAutoFit/>
          </a:bodyPr>
          <a:lstStyle/>
          <a:p>
            <a:pPr>
              <a:lnSpc>
                <a:spcPct val="150000"/>
              </a:lnSpc>
            </a:pPr>
            <a:r>
              <a:rPr lang="en-US" altLang="zh-CN" sz="2200" dirty="0"/>
              <a:t>Python </a:t>
            </a:r>
            <a:r>
              <a:rPr lang="zh-CN" altLang="en-US" sz="2200" dirty="0"/>
              <a:t>的创始人是荷兰人吉多</a:t>
            </a:r>
            <a:r>
              <a:rPr lang="en-US" altLang="zh-CN" sz="2200" dirty="0"/>
              <a:t>·</a:t>
            </a:r>
            <a:r>
              <a:rPr lang="zh-CN" altLang="en-US" sz="2200" dirty="0"/>
              <a:t>范罗苏姆（ </a:t>
            </a:r>
            <a:r>
              <a:rPr lang="en-US" altLang="zh-CN" sz="2200" dirty="0" err="1"/>
              <a:t>Gudio</a:t>
            </a:r>
            <a:r>
              <a:rPr lang="en-US" altLang="zh-CN" sz="2200" dirty="0"/>
              <a:t> van Rossum </a:t>
            </a:r>
            <a:r>
              <a:rPr lang="zh-CN" altLang="en-US" sz="2200" dirty="0"/>
              <a:t>）。他在 </a:t>
            </a:r>
            <a:r>
              <a:rPr lang="en-US" altLang="zh-CN" sz="2200" dirty="0"/>
              <a:t>1989 </a:t>
            </a:r>
            <a:r>
              <a:rPr lang="zh-CN" altLang="en-US" sz="2200" dirty="0"/>
              <a:t>年的圣诞节期间，决定设计一种新的脚本语言并开发相对应的解释程序，目的是方便大众去学习，这种语言后来被命名为 </a:t>
            </a:r>
            <a:r>
              <a:rPr lang="en-US" altLang="zh-CN" sz="2200" dirty="0"/>
              <a:t>Python </a:t>
            </a:r>
            <a:r>
              <a:rPr lang="zh-CN" altLang="en-US" sz="2200" dirty="0"/>
              <a:t>。 </a:t>
            </a:r>
            <a:r>
              <a:rPr lang="en-US" altLang="zh-CN" sz="2200" dirty="0"/>
              <a:t>Python </a:t>
            </a:r>
            <a:r>
              <a:rPr lang="zh-CN" altLang="en-US" sz="2200" dirty="0"/>
              <a:t>设计之初就考虑到了许多编程语言在教学中的不足之处，是专门为非专业程序员设计的，所以取得了成功。</a:t>
            </a:r>
            <a:endParaRPr lang="zh-CN" altLang="en-US" dirty="0">
              <a:solidFill>
                <a:srgbClr val="FF0000"/>
              </a:solidFill>
            </a:endParaRPr>
          </a:p>
        </p:txBody>
      </p:sp>
      <p:pic>
        <p:nvPicPr>
          <p:cNvPr id="2" name="图片 1"/>
          <p:cNvPicPr>
            <a:picLocks noChangeAspect="1"/>
          </p:cNvPicPr>
          <p:nvPr/>
        </p:nvPicPr>
        <p:blipFill>
          <a:blip r:embed="rId3"/>
          <a:stretch>
            <a:fillRect/>
          </a:stretch>
        </p:blipFill>
        <p:spPr>
          <a:xfrm>
            <a:off x="10121257" y="4561434"/>
            <a:ext cx="1780186" cy="21520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3.3 Python </a:t>
            </a:r>
            <a:r>
              <a:rPr lang="zh-CN" altLang="en-US" sz="4800" b="1" kern="0" dirty="0">
                <a:latin typeface="方正卡通简体" panose="02000000000000000000" pitchFamily="2" charset="-122"/>
                <a:ea typeface="方正卡通简体" panose="02000000000000000000" pitchFamily="2" charset="-122"/>
                <a:cs typeface="+mn-ea"/>
                <a:sym typeface="+mn-lt"/>
              </a:rPr>
              <a:t>语言的诞生</a:t>
            </a:r>
          </a:p>
        </p:txBody>
      </p:sp>
      <p:sp>
        <p:nvSpPr>
          <p:cNvPr id="8" name="文本框 7"/>
          <p:cNvSpPr txBox="1"/>
          <p:nvPr/>
        </p:nvSpPr>
        <p:spPr>
          <a:xfrm>
            <a:off x="1746250" y="2033270"/>
            <a:ext cx="9283065" cy="4154170"/>
          </a:xfrm>
          <a:prstGeom prst="rect">
            <a:avLst/>
          </a:prstGeom>
          <a:noFill/>
        </p:spPr>
        <p:txBody>
          <a:bodyPr wrap="square">
            <a:spAutoFit/>
          </a:bodyPr>
          <a:lstStyle/>
          <a:p>
            <a:pPr>
              <a:lnSpc>
                <a:spcPct val="150000"/>
              </a:lnSpc>
            </a:pPr>
            <a:r>
              <a:rPr lang="en-US" altLang="zh-CN" sz="2200" dirty="0"/>
              <a:t>1999 </a:t>
            </a:r>
            <a:r>
              <a:rPr lang="zh-CN" altLang="en-US" sz="2200" dirty="0"/>
              <a:t>年，吉多提交了一份名为“ </a:t>
            </a:r>
            <a:r>
              <a:rPr lang="en-US" altLang="zh-CN" sz="2200" dirty="0"/>
              <a:t>Computer Programming For Everybody ”</a:t>
            </a:r>
            <a:r>
              <a:rPr lang="zh-CN" altLang="en-US" sz="2200" dirty="0"/>
              <a:t>的基金项目申请，总结了他对 </a:t>
            </a:r>
            <a:r>
              <a:rPr lang="en-US" altLang="zh-CN" sz="2200" dirty="0"/>
              <a:t>Python </a:t>
            </a:r>
            <a:r>
              <a:rPr lang="zh-CN" altLang="en-US" sz="2200" dirty="0"/>
              <a:t>的设计目标：</a:t>
            </a:r>
          </a:p>
          <a:p>
            <a:pPr>
              <a:lnSpc>
                <a:spcPct val="150000"/>
              </a:lnSpc>
            </a:pPr>
            <a:r>
              <a:rPr lang="zh-CN" altLang="en-US" sz="2200" dirty="0">
                <a:solidFill>
                  <a:srgbClr val="FF0000"/>
                </a:solidFill>
              </a:rPr>
              <a:t> 一门简单直观、功能强大的编程语言，具有竞争力。</a:t>
            </a:r>
            <a:endParaRPr lang="en-US" altLang="zh-CN" sz="2200" dirty="0">
              <a:solidFill>
                <a:srgbClr val="FF0000"/>
              </a:solidFill>
            </a:endParaRPr>
          </a:p>
          <a:p>
            <a:pPr>
              <a:lnSpc>
                <a:spcPct val="150000"/>
              </a:lnSpc>
            </a:pPr>
            <a:r>
              <a:rPr lang="zh-CN" altLang="en-US" sz="2200" dirty="0">
                <a:solidFill>
                  <a:srgbClr val="FF0000"/>
                </a:solidFill>
              </a:rPr>
              <a:t> 开源开放，方便任何人的参与和做出贡献。</a:t>
            </a:r>
          </a:p>
          <a:p>
            <a:pPr>
              <a:lnSpc>
                <a:spcPct val="150000"/>
              </a:lnSpc>
            </a:pPr>
            <a:r>
              <a:rPr lang="zh-CN" altLang="en-US" sz="2200" dirty="0">
                <a:solidFill>
                  <a:srgbClr val="FF0000"/>
                </a:solidFill>
              </a:rPr>
              <a:t> 代码像英语语言那样容易理解。</a:t>
            </a:r>
          </a:p>
          <a:p>
            <a:pPr>
              <a:lnSpc>
                <a:spcPct val="150000"/>
              </a:lnSpc>
            </a:pPr>
            <a:r>
              <a:rPr lang="zh-CN" altLang="en-US" sz="2200" dirty="0">
                <a:solidFill>
                  <a:srgbClr val="FF0000"/>
                </a:solidFill>
              </a:rPr>
              <a:t> 适用于日常的快速开放需求。</a:t>
            </a:r>
          </a:p>
          <a:p>
            <a:pPr>
              <a:lnSpc>
                <a:spcPct val="150000"/>
              </a:lnSpc>
            </a:pPr>
            <a:r>
              <a:rPr lang="zh-CN" altLang="en-US" sz="2200" dirty="0"/>
              <a:t>经过吉多团队的不懈努力，这些目标基本都已经实现， </a:t>
            </a:r>
            <a:r>
              <a:rPr lang="en-US" altLang="zh-CN" sz="2200" dirty="0"/>
              <a:t>Python </a:t>
            </a:r>
            <a:r>
              <a:rPr lang="zh-CN" altLang="en-US" sz="2200" dirty="0"/>
              <a:t>已经成为一门流行的编程语言。</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p>
        </p:txBody>
      </p:sp>
      <p:sp>
        <p:nvSpPr>
          <p:cNvPr id="8" name="文本框 7"/>
          <p:cNvSpPr txBox="1"/>
          <p:nvPr/>
        </p:nvSpPr>
        <p:spPr>
          <a:xfrm>
            <a:off x="2802128" y="2635740"/>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b="0" i="0" dirty="0">
                <a:solidFill>
                  <a:srgbClr val="242021"/>
                </a:solidFill>
                <a:effectLst/>
                <a:latin typeface="FZLANTY_XIANJW--GB1-0"/>
              </a:rPr>
              <a:t>计算机系统的组成</a:t>
            </a:r>
            <a:endParaRPr lang="zh-CN" altLang="en-US" sz="2800" b="0" i="0" dirty="0">
              <a:solidFill>
                <a:srgbClr val="FF0000"/>
              </a:solidFill>
              <a:effectLst/>
              <a:latin typeface="FZLANTY_XIANJW--GB1-0"/>
            </a:endParaRPr>
          </a:p>
        </p:txBody>
      </p:sp>
      <p:pic>
        <p:nvPicPr>
          <p:cNvPr id="2" name="图片 1"/>
          <p:cNvPicPr>
            <a:picLocks noChangeAspect="1"/>
          </p:cNvPicPr>
          <p:nvPr/>
        </p:nvPicPr>
        <p:blipFill>
          <a:blip r:embed="rId3"/>
          <a:stretch>
            <a:fillRect/>
          </a:stretch>
        </p:blipFill>
        <p:spPr>
          <a:xfrm>
            <a:off x="10068649" y="1380351"/>
            <a:ext cx="1061027" cy="2048649"/>
          </a:xfrm>
          <a:prstGeom prst="rect">
            <a:avLst/>
          </a:prstGeom>
        </p:spPr>
      </p:pic>
      <p:sp>
        <p:nvSpPr>
          <p:cNvPr id="9" name="文本框 8"/>
          <p:cNvSpPr txBox="1"/>
          <p:nvPr/>
        </p:nvSpPr>
        <p:spPr>
          <a:xfrm>
            <a:off x="2802128" y="3567560"/>
            <a:ext cx="6096000" cy="669094"/>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b="0" i="0" dirty="0">
                <a:solidFill>
                  <a:srgbClr val="242021"/>
                </a:solidFill>
                <a:effectLst/>
                <a:latin typeface="FZLANTY_XIANJW--GB1-0"/>
              </a:rPr>
              <a:t>计算机的原理</a:t>
            </a:r>
            <a:endParaRPr lang="zh-CN" altLang="en-US" sz="2800" dirty="0"/>
          </a:p>
        </p:txBody>
      </p:sp>
      <p:sp>
        <p:nvSpPr>
          <p:cNvPr id="10" name="文本框 9"/>
          <p:cNvSpPr txBox="1"/>
          <p:nvPr/>
        </p:nvSpPr>
        <p:spPr>
          <a:xfrm>
            <a:off x="2802128" y="4498611"/>
            <a:ext cx="6096000" cy="669094"/>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en-US" altLang="zh-CN" sz="2800" b="0" i="0" dirty="0">
                <a:solidFill>
                  <a:srgbClr val="242021"/>
                </a:solidFill>
                <a:effectLst/>
                <a:latin typeface="FZLANTY_XIANJW--GB1-0"/>
              </a:rPr>
              <a:t>Python </a:t>
            </a:r>
            <a:r>
              <a:rPr lang="zh-CN" altLang="en-US" sz="2800" b="0" i="0" dirty="0">
                <a:solidFill>
                  <a:srgbClr val="242021"/>
                </a:solidFill>
                <a:effectLst/>
                <a:latin typeface="FZLANTY_XIANJW--GB1-0"/>
              </a:rPr>
              <a:t>语言的特点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0516" y="3155028"/>
            <a:ext cx="6882431"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Python </a:t>
            </a:r>
            <a:r>
              <a:rPr lang="zh-CN" altLang="en-US" sz="4800" b="1" dirty="0">
                <a:latin typeface="方正有猫在_GBK" panose="02000000000000000000" pitchFamily="2" charset="-122"/>
                <a:ea typeface="方正有猫在_GBK" panose="02000000000000000000" pitchFamily="2" charset="-122"/>
                <a:cs typeface="+mn-ea"/>
                <a:sym typeface="+mn-lt"/>
              </a:rPr>
              <a:t>基础</a:t>
            </a: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28363" t="20781" r="38504" b="18206"/>
          <a:stretch>
            <a:fillRect/>
          </a:stretch>
        </p:blipFill>
        <p:spPr>
          <a:xfrm>
            <a:off x="919053" y="1473235"/>
            <a:ext cx="3962573" cy="41842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p>
        </p:txBody>
      </p:sp>
      <p:sp>
        <p:nvSpPr>
          <p:cNvPr id="8" name="文本框 7"/>
          <p:cNvSpPr txBox="1"/>
          <p:nvPr/>
        </p:nvSpPr>
        <p:spPr>
          <a:xfrm>
            <a:off x="1506220" y="3074035"/>
            <a:ext cx="9323070" cy="161480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200" b="0" i="0" dirty="0">
                <a:solidFill>
                  <a:srgbClr val="242021"/>
                </a:solidFill>
                <a:effectLst/>
                <a:latin typeface="FZLANTY_XIANJW--GB1-0"/>
              </a:rPr>
              <a:t>查看自己计算机操作系统的类型，去 </a:t>
            </a:r>
            <a:r>
              <a:rPr lang="en-US" altLang="zh-CN" sz="2200" b="0" i="0" dirty="0">
                <a:solidFill>
                  <a:srgbClr val="242021"/>
                </a:solidFill>
                <a:effectLst/>
                <a:latin typeface="FZLANTY_XIANJW--GB1-0"/>
              </a:rPr>
              <a:t>Python </a:t>
            </a:r>
            <a:r>
              <a:rPr lang="zh-CN" altLang="en-US" sz="2200" b="0" i="0" dirty="0">
                <a:solidFill>
                  <a:srgbClr val="242021"/>
                </a:solidFill>
                <a:effectLst/>
                <a:latin typeface="FZLANTY_XIANJW--GB1-0"/>
              </a:rPr>
              <a:t>网站上下载合适的 </a:t>
            </a:r>
            <a:r>
              <a:rPr lang="en-US" altLang="zh-CN" sz="2200" b="0" i="0" dirty="0">
                <a:solidFill>
                  <a:srgbClr val="242021"/>
                </a:solidFill>
                <a:effectLst/>
                <a:latin typeface="FZLANTY_XIANJW--GB1-0"/>
              </a:rPr>
              <a:t>Python </a:t>
            </a:r>
            <a:r>
              <a:rPr lang="zh-CN" altLang="en-US" sz="2200" b="0" i="0" dirty="0">
                <a:solidFill>
                  <a:srgbClr val="242021"/>
                </a:solidFill>
                <a:effectLst/>
                <a:latin typeface="FZLANTY_XIANJW--GB1-0"/>
              </a:rPr>
              <a:t>安装版本。参考 </a:t>
            </a:r>
            <a:r>
              <a:rPr lang="en-US" altLang="zh-CN" sz="2200" b="0" i="0" dirty="0">
                <a:solidFill>
                  <a:srgbClr val="242021"/>
                </a:solidFill>
                <a:effectLst/>
                <a:latin typeface="FZLANTY_XIANJW--GB1-0"/>
              </a:rPr>
              <a:t>Python </a:t>
            </a:r>
            <a:r>
              <a:rPr lang="zh-CN" altLang="en-US" sz="2200" b="0" i="0" dirty="0">
                <a:solidFill>
                  <a:srgbClr val="242021"/>
                </a:solidFill>
                <a:effectLst/>
                <a:latin typeface="FZLANTY_XIANJW--GB1-0"/>
              </a:rPr>
              <a:t>的安装方法，完成 </a:t>
            </a:r>
            <a:r>
              <a:rPr lang="en-US" altLang="zh-CN" sz="2200" b="0" i="0" dirty="0">
                <a:solidFill>
                  <a:srgbClr val="242021"/>
                </a:solidFill>
                <a:effectLst/>
                <a:latin typeface="FZLANTY_XIANJW--GB1-0"/>
              </a:rPr>
              <a:t>Python </a:t>
            </a:r>
            <a:r>
              <a:rPr lang="zh-CN" altLang="en-US" sz="2200" b="0" i="0" dirty="0">
                <a:solidFill>
                  <a:srgbClr val="242021"/>
                </a:solidFill>
                <a:effectLst/>
                <a:latin typeface="FZLANTY_XIANJW--GB1-0"/>
              </a:rPr>
              <a:t>编程工具的安装。安装完毕后，并验证编程环境是否安装成功。</a:t>
            </a:r>
            <a:endParaRPr lang="zh-CN" altLang="en-US" sz="2200" b="0" i="0" dirty="0">
              <a:solidFill>
                <a:srgbClr val="FF0000"/>
              </a:solidFill>
              <a:effectLst/>
              <a:latin typeface="FZLANTY_XIANJW--GB1-0"/>
            </a:endParaRPr>
          </a:p>
        </p:txBody>
      </p:sp>
      <p:pic>
        <p:nvPicPr>
          <p:cNvPr id="2" name="图片 1"/>
          <p:cNvPicPr>
            <a:picLocks noChangeAspect="1"/>
          </p:cNvPicPr>
          <p:nvPr/>
        </p:nvPicPr>
        <p:blipFill>
          <a:blip r:embed="rId3"/>
          <a:stretch>
            <a:fillRect/>
          </a:stretch>
        </p:blipFill>
        <p:spPr>
          <a:xfrm>
            <a:off x="10432536" y="824322"/>
            <a:ext cx="1061027" cy="20486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a:t>
            </a:r>
            <a:r>
              <a:rPr lang="zh-CN" altLang="en-US" sz="5400" b="1" kern="0" dirty="0">
                <a:latin typeface="方正卡通简体" panose="02000000000000000000" pitchFamily="2" charset="-122"/>
                <a:ea typeface="方正卡通简体" panose="02000000000000000000" pitchFamily="2" charset="-122"/>
                <a:cs typeface="+mn-ea"/>
                <a:sym typeface="+mn-lt"/>
              </a:rPr>
              <a:t>计算机系统的组成</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93775" y="2352675"/>
            <a:ext cx="10622915" cy="2630170"/>
          </a:xfrm>
          <a:prstGeom prst="rect">
            <a:avLst/>
          </a:prstGeom>
          <a:noFill/>
        </p:spPr>
        <p:txBody>
          <a:bodyPr wrap="square">
            <a:spAutoFit/>
          </a:bodyPr>
          <a:lstStyle/>
          <a:p>
            <a:pPr>
              <a:lnSpc>
                <a:spcPct val="150000"/>
              </a:lnSpc>
            </a:pPr>
            <a:r>
              <a:rPr lang="zh-CN" altLang="en-US" sz="2200" dirty="0"/>
              <a:t>计算机系统是由</a:t>
            </a:r>
            <a:r>
              <a:rPr lang="zh-CN" altLang="en-US" sz="2200" dirty="0">
                <a:solidFill>
                  <a:srgbClr val="FF0000"/>
                </a:solidFill>
              </a:rPr>
              <a:t>硬件系统和软件系统</a:t>
            </a:r>
            <a:r>
              <a:rPr lang="zh-CN" altLang="en-US" sz="2200" dirty="0"/>
              <a:t>两大部分组成。</a:t>
            </a:r>
          </a:p>
          <a:p>
            <a:pPr>
              <a:lnSpc>
                <a:spcPct val="150000"/>
              </a:lnSpc>
            </a:pPr>
            <a:r>
              <a:rPr lang="zh-CN" altLang="en-US" sz="2200" dirty="0">
                <a:solidFill>
                  <a:srgbClr val="FF0000"/>
                </a:solidFill>
              </a:rPr>
              <a:t>计算机硬件</a:t>
            </a:r>
            <a:r>
              <a:rPr lang="zh-CN" altLang="en-US" sz="2200" dirty="0"/>
              <a:t>是构成计算机系统各功能部件的集合。是由电子、机械和光电元件组成的。</a:t>
            </a:r>
          </a:p>
          <a:p>
            <a:pPr>
              <a:lnSpc>
                <a:spcPct val="150000"/>
              </a:lnSpc>
            </a:pPr>
            <a:r>
              <a:rPr lang="zh-CN" altLang="en-US" sz="2200" dirty="0"/>
              <a:t>各种计算机部件和设备的总称，是计算机完成各项工作的物质基础。</a:t>
            </a:r>
          </a:p>
          <a:p>
            <a:pPr>
              <a:lnSpc>
                <a:spcPct val="150000"/>
              </a:lnSpc>
            </a:pPr>
            <a:r>
              <a:rPr lang="zh-CN" altLang="en-US" sz="2200" dirty="0">
                <a:solidFill>
                  <a:srgbClr val="FF0000"/>
                </a:solidFill>
              </a:rPr>
              <a:t>计算机软件</a:t>
            </a:r>
            <a:r>
              <a:rPr lang="zh-CN" altLang="en-US" sz="2200" dirty="0"/>
              <a:t>是指与计算机系统操作有关的各种程序以及任何与之相关的文档和数据的。</a:t>
            </a:r>
          </a:p>
          <a:p>
            <a:pPr>
              <a:lnSpc>
                <a:spcPct val="150000"/>
              </a:lnSpc>
            </a:pPr>
            <a:r>
              <a:rPr lang="zh-CN" altLang="en-US" sz="2200" dirty="0"/>
              <a:t>集合。其中程序是用程序设计语言描述的适合计算机执行的语句指令序列。</a:t>
            </a:r>
          </a:p>
        </p:txBody>
      </p:sp>
      <p:pic>
        <p:nvPicPr>
          <p:cNvPr id="4" name="图片 3"/>
          <p:cNvPicPr>
            <a:picLocks noChangeAspect="1"/>
          </p:cNvPicPr>
          <p:nvPr/>
        </p:nvPicPr>
        <p:blipFill>
          <a:blip r:embed="rId3"/>
          <a:stretch>
            <a:fillRect/>
          </a:stretch>
        </p:blipFill>
        <p:spPr>
          <a:xfrm>
            <a:off x="9906073" y="4497905"/>
            <a:ext cx="1780186" cy="2152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5803900" y="1242695"/>
            <a:ext cx="5095240" cy="5139690"/>
          </a:xfrm>
          <a:prstGeom prst="rect">
            <a:avLst/>
          </a:prstGeom>
        </p:spPr>
      </p:pic>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a:t>
            </a:r>
            <a:r>
              <a:rPr lang="zh-CN" altLang="en-US" sz="5400" b="1" kern="0" dirty="0">
                <a:latin typeface="方正卡通简体" panose="02000000000000000000" pitchFamily="2" charset="-122"/>
                <a:ea typeface="方正卡通简体" panose="02000000000000000000" pitchFamily="2" charset="-122"/>
                <a:cs typeface="+mn-ea"/>
                <a:sym typeface="+mn-lt"/>
              </a:rPr>
              <a:t>计算机系统的组成</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124856" y="2418037"/>
            <a:ext cx="5001600" cy="1555426"/>
          </a:xfrm>
          <a:prstGeom prst="rect">
            <a:avLst/>
          </a:prstGeom>
          <a:noFill/>
        </p:spPr>
        <p:txBody>
          <a:bodyPr wrap="square">
            <a:spAutoFit/>
          </a:bodyPr>
          <a:lstStyle/>
          <a:p>
            <a:pPr>
              <a:lnSpc>
                <a:spcPct val="150000"/>
              </a:lnSpc>
            </a:pPr>
            <a:r>
              <a:rPr lang="zh-CN" altLang="en-US" sz="2200" dirty="0"/>
              <a:t>计算机硬件由运算器、控制器、存储器、输入设备、输出设备等五个部分组成。计算机系统的基本组成如图 </a:t>
            </a:r>
            <a:r>
              <a:rPr lang="en-US" altLang="zh-CN" sz="2200" dirty="0"/>
              <a:t>1-2 </a:t>
            </a:r>
            <a:r>
              <a:rPr lang="zh-CN" altLang="en-US" sz="2200" dirty="0"/>
              <a:t>所示。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a:t>
            </a:r>
            <a:r>
              <a:rPr lang="zh-CN" altLang="en-US" sz="5400" b="1" kern="0" dirty="0">
                <a:latin typeface="方正卡通简体" panose="02000000000000000000" pitchFamily="2" charset="-122"/>
                <a:ea typeface="方正卡通简体" panose="02000000000000000000" pitchFamily="2" charset="-122"/>
                <a:cs typeface="+mn-ea"/>
                <a:sym typeface="+mn-lt"/>
              </a:rPr>
              <a:t>计算机的基本工作原理</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65835" y="2099945"/>
            <a:ext cx="10260965" cy="3646170"/>
          </a:xfrm>
          <a:prstGeom prst="rect">
            <a:avLst/>
          </a:prstGeom>
          <a:noFill/>
        </p:spPr>
        <p:txBody>
          <a:bodyPr wrap="square">
            <a:spAutoFit/>
          </a:bodyPr>
          <a:lstStyle/>
          <a:p>
            <a:pPr>
              <a:lnSpc>
                <a:spcPct val="150000"/>
              </a:lnSpc>
            </a:pPr>
            <a:r>
              <a:rPr lang="zh-CN" altLang="en-US" sz="2200" dirty="0"/>
              <a:t>计算机内部采用二进制来表示程序和数据，采用“存储程序”的方式，将程序和数据放入同一个存储器中（内存储器），计算机能够自动高速地从存储器中取出指令加以执行。计算机硬件的运算器、控制器、存储器、输入设备和输出设备等五大部件中，每一个部件都有相对独立的功能，分别完成各自不同的工作。如</a:t>
            </a:r>
            <a:r>
              <a:rPr lang="zh-CN" sz="2200" dirty="0"/>
              <a:t>下页图</a:t>
            </a:r>
            <a:r>
              <a:rPr lang="zh-CN" altLang="en-US" sz="2200" dirty="0"/>
              <a:t>所示，五大部件实际上是在控制器的控制下协调统一地工作。</a:t>
            </a:r>
          </a:p>
          <a:p>
            <a:pPr>
              <a:lnSpc>
                <a:spcPct val="150000"/>
              </a:lnSpc>
            </a:pPr>
            <a:r>
              <a:rPr lang="zh-CN" altLang="en-US" sz="2200" dirty="0">
                <a:sym typeface="+mn-ea"/>
              </a:rPr>
              <a:t>首先，把表示计算步骤的程序和计算中需要的原始数据，在控制器输入命令的控制下，通过输入设备送入计算机的存储器存储。</a:t>
            </a:r>
            <a:endParaRPr lang="zh-CN" alt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a:t>
            </a:r>
            <a:r>
              <a:rPr lang="zh-CN" altLang="en-US" sz="5400" b="1" kern="0" dirty="0">
                <a:latin typeface="方正卡通简体" panose="02000000000000000000" pitchFamily="2" charset="-122"/>
                <a:ea typeface="方正卡通简体" panose="02000000000000000000" pitchFamily="2" charset="-122"/>
                <a:cs typeface="+mn-ea"/>
                <a:sym typeface="+mn-lt"/>
              </a:rPr>
              <a:t>计算机的基本工作原理</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13765" y="2016760"/>
            <a:ext cx="10601325" cy="2122805"/>
          </a:xfrm>
          <a:prstGeom prst="rect">
            <a:avLst/>
          </a:prstGeom>
          <a:noFill/>
        </p:spPr>
        <p:txBody>
          <a:bodyPr wrap="square">
            <a:spAutoFit/>
          </a:bodyPr>
          <a:lstStyle/>
          <a:p>
            <a:pPr>
              <a:lnSpc>
                <a:spcPct val="150000"/>
              </a:lnSpc>
            </a:pPr>
            <a:r>
              <a:rPr lang="zh-CN" altLang="en-US" sz="2200" dirty="0"/>
              <a:t>其次，当计算开始时，在取指令作用下把程序指令逐条送入控制器。控制器对指令进行译码，并根据指令的操作要求向存储器和运算器发出存储、取数命令和运算命令，经过运算器计算并把结果存放在存储器内。在控制器的取数和输出命令作用下，通过输出设备输出计算结果。</a:t>
            </a:r>
          </a:p>
        </p:txBody>
      </p:sp>
      <p:pic>
        <p:nvPicPr>
          <p:cNvPr id="3" name="图片 2"/>
          <p:cNvPicPr>
            <a:picLocks noChangeAspect="1"/>
          </p:cNvPicPr>
          <p:nvPr/>
        </p:nvPicPr>
        <p:blipFill>
          <a:blip r:embed="rId3"/>
          <a:stretch>
            <a:fillRect/>
          </a:stretch>
        </p:blipFill>
        <p:spPr>
          <a:xfrm>
            <a:off x="4222014" y="3748287"/>
            <a:ext cx="6521790" cy="272768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a:t>
            </a:r>
            <a:r>
              <a:rPr lang="zh-CN" altLang="en-US" sz="5400" b="1" kern="0" dirty="0">
                <a:latin typeface="方正卡通简体" panose="02000000000000000000" pitchFamily="2" charset="-122"/>
                <a:ea typeface="方正卡通简体" panose="02000000000000000000" pitchFamily="2" charset="-122"/>
                <a:cs typeface="+mn-ea"/>
                <a:sym typeface="+mn-lt"/>
              </a:rPr>
              <a:t>冯</a:t>
            </a:r>
            <a:r>
              <a:rPr lang="en-US" altLang="zh-CN" sz="5400" b="1" kern="0" dirty="0">
                <a:latin typeface="方正卡通简体" panose="02000000000000000000" pitchFamily="2" charset="-122"/>
                <a:ea typeface="方正卡通简体" panose="02000000000000000000" pitchFamily="2" charset="-122"/>
                <a:cs typeface="+mn-ea"/>
                <a:sym typeface="+mn-lt"/>
              </a:rPr>
              <a:t>·</a:t>
            </a:r>
            <a:r>
              <a:rPr lang="zh-CN" altLang="en-US" sz="5400" b="1" kern="0" dirty="0">
                <a:latin typeface="方正卡通简体" panose="02000000000000000000" pitchFamily="2" charset="-122"/>
                <a:ea typeface="方正卡通简体" panose="02000000000000000000" pitchFamily="2" charset="-122"/>
                <a:cs typeface="+mn-ea"/>
                <a:sym typeface="+mn-lt"/>
              </a:rPr>
              <a:t>诺依曼体系结构</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252855" y="1956435"/>
            <a:ext cx="9980930" cy="4154170"/>
          </a:xfrm>
          <a:prstGeom prst="rect">
            <a:avLst/>
          </a:prstGeom>
          <a:noFill/>
        </p:spPr>
        <p:txBody>
          <a:bodyPr wrap="square">
            <a:spAutoFit/>
          </a:bodyPr>
          <a:lstStyle/>
          <a:p>
            <a:pPr>
              <a:lnSpc>
                <a:spcPct val="150000"/>
              </a:lnSpc>
            </a:pPr>
            <a:r>
              <a:rPr lang="zh-CN" altLang="en-US" sz="2200" dirty="0"/>
              <a:t>计算机的问世，奠基人是科学家艾伦</a:t>
            </a:r>
            <a:r>
              <a:rPr lang="en-US" altLang="zh-CN" sz="2200" dirty="0"/>
              <a:t>·</a:t>
            </a:r>
            <a:r>
              <a:rPr lang="zh-CN" altLang="en-US" sz="2200" dirty="0"/>
              <a:t>麦席森</a:t>
            </a:r>
            <a:r>
              <a:rPr lang="en-US" altLang="zh-CN" sz="2200" dirty="0"/>
              <a:t>·</a:t>
            </a:r>
            <a:r>
              <a:rPr lang="zh-CN" altLang="en-US" sz="2200" dirty="0"/>
              <a:t>图灵（ </a:t>
            </a:r>
            <a:r>
              <a:rPr lang="en-US" altLang="zh-CN" sz="2200" dirty="0"/>
              <a:t>Alan Mathison Turing </a:t>
            </a:r>
            <a:r>
              <a:rPr lang="zh-CN" altLang="en-US" sz="2200" dirty="0"/>
              <a:t>）和冯</a:t>
            </a:r>
            <a:r>
              <a:rPr lang="en-US" altLang="zh-CN" sz="2200" dirty="0"/>
              <a:t>·</a:t>
            </a:r>
            <a:r>
              <a:rPr lang="zh-CN" altLang="en-US" sz="2200" dirty="0"/>
              <a:t>诺伊曼（ </a:t>
            </a:r>
            <a:r>
              <a:rPr lang="en-US" altLang="zh-CN" sz="2200" dirty="0"/>
              <a:t>John Von Neumann </a:t>
            </a:r>
            <a:r>
              <a:rPr lang="zh-CN" altLang="en-US" sz="2200" dirty="0"/>
              <a:t>）。图灵的贡献是建立了图灵机的理论模型，奠定了人工智能的基础。而冯</a:t>
            </a:r>
            <a:r>
              <a:rPr lang="en-US" altLang="zh-CN" sz="2200" dirty="0"/>
              <a:t>·</a:t>
            </a:r>
            <a:r>
              <a:rPr lang="zh-CN" altLang="en-US" sz="2200" dirty="0"/>
              <a:t>诺伊曼则是首先提出了计算机体系结构的设想。</a:t>
            </a:r>
          </a:p>
          <a:p>
            <a:pPr>
              <a:lnSpc>
                <a:spcPct val="150000"/>
              </a:lnSpc>
            </a:pPr>
            <a:r>
              <a:rPr lang="zh-CN" altLang="en-US" sz="2200" dirty="0"/>
              <a:t>根据冯</a:t>
            </a:r>
            <a:r>
              <a:rPr lang="en-US" altLang="zh-CN" sz="2200" dirty="0"/>
              <a:t>·</a:t>
            </a:r>
            <a:r>
              <a:rPr lang="zh-CN" altLang="en-US" sz="2200" dirty="0"/>
              <a:t>诺伊曼体系结构构成的计算机，必须具有如下功能：</a:t>
            </a:r>
            <a:r>
              <a:rPr lang="zh-CN" altLang="en-US" sz="2200" dirty="0">
                <a:solidFill>
                  <a:srgbClr val="FF0000"/>
                </a:solidFill>
              </a:rPr>
              <a:t>把需要的程序和数据送至计算机中</a:t>
            </a:r>
            <a:r>
              <a:rPr lang="zh-CN" altLang="en-US" sz="2200" dirty="0"/>
              <a:t>。必须</a:t>
            </a:r>
            <a:r>
              <a:rPr lang="zh-CN" altLang="en-US" sz="2200" dirty="0">
                <a:solidFill>
                  <a:srgbClr val="FF0000"/>
                </a:solidFill>
              </a:rPr>
              <a:t>具有长期记忆程序、数据、中间结果及最终运算结果的能力。能够完成各种算术、逻辑运算和数据传送等数据加工处理的能力；能够根据需要控制程序走向，并能根据指令控制机器的各部件协调操作；能够按照要求将处理结果输出给用户。</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PPT定制1801380800">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3384</Words>
  <Application>Microsoft Office PowerPoint</Application>
  <PresentationFormat>宽屏</PresentationFormat>
  <Paragraphs>163</Paragraphs>
  <Slides>40</Slides>
  <Notes>40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FZLANTY_XIANJW--GB1-0</vt:lpstr>
      <vt:lpstr>等线</vt:lpstr>
      <vt:lpstr>方正卡通简体</vt:lpstr>
      <vt:lpstr>方正有猫在_GBK</vt:lpstr>
      <vt:lpstr>微软雅黑</vt:lpstr>
      <vt:lpstr>Arial</vt:lpstr>
      <vt:lpstr>Wingdings</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lastModifiedBy>zhou yaya</cp:lastModifiedBy>
  <cp:revision>455</cp:revision>
  <dcterms:created xsi:type="dcterms:W3CDTF">2017-12-03T06:36:00Z</dcterms:created>
  <dcterms:modified xsi:type="dcterms:W3CDTF">2021-03-09T05:53:39Z</dcterms:modified>
  <cp:category>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