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312" r:id="rId6"/>
    <p:sldId id="264" r:id="rId7"/>
    <p:sldId id="351" r:id="rId8"/>
    <p:sldId id="350" r:id="rId9"/>
    <p:sldId id="352" r:id="rId10"/>
    <p:sldId id="353" r:id="rId11"/>
    <p:sldId id="354" r:id="rId12"/>
    <p:sldId id="355" r:id="rId13"/>
    <p:sldId id="356" r:id="rId14"/>
    <p:sldId id="357" r:id="rId15"/>
    <p:sldId id="358" r:id="rId16"/>
    <p:sldId id="359" r:id="rId17"/>
    <p:sldId id="360" r:id="rId18"/>
    <p:sldId id="361" r:id="rId19"/>
    <p:sldId id="363" r:id="rId20"/>
    <p:sldId id="362" r:id="rId21"/>
    <p:sldId id="367" r:id="rId22"/>
    <p:sldId id="368" r:id="rId23"/>
    <p:sldId id="379" r:id="rId24"/>
    <p:sldId id="371" r:id="rId25"/>
    <p:sldId id="380" r:id="rId26"/>
    <p:sldId id="388" r:id="rId27"/>
    <p:sldId id="372" r:id="rId28"/>
    <p:sldId id="373" r:id="rId29"/>
    <p:sldId id="374" r:id="rId30"/>
    <p:sldId id="376" r:id="rId31"/>
    <p:sldId id="300" r:id="rId32"/>
    <p:sldId id="299"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18" autoAdjust="0"/>
  </p:normalViewPr>
  <p:slideViewPr>
    <p:cSldViewPr snapToGrid="0" showGuides="1">
      <p:cViewPr varScale="1">
        <p:scale>
          <a:sx n="90" d="100"/>
          <a:sy n="90" d="100"/>
        </p:scale>
        <p:origin x="84" y="276"/>
      </p:cViewPr>
      <p:guideLst>
        <p:guide orient="horz" pos="129"/>
        <p:guide orient="horz" pos="4190"/>
        <p:guide pos="230"/>
        <p:guide pos="7449"/>
        <p:guide orient="horz" pos="578"/>
        <p:guide orient="horz" pos="691"/>
        <p:guide orient="horz" pos="4017"/>
        <p:guide orient="horz" pos="386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8">
            <a:extLst>
              <a:ext uri="{28A0092B-C50C-407E-A947-70E740481C1C}">
                <a14:useLocalDpi xmlns:a14="http://schemas.microsoft.com/office/drawing/2010/main" val="0"/>
              </a:ext>
            </a:extLst>
          </a:blip>
          <a:srcRect l="66021" t="6925" r="18992" b="85530"/>
          <a:stretch>
            <a:fillRect/>
          </a:stretch>
        </p:blipFill>
        <p:spPr>
          <a:xfrm>
            <a:off x="0" y="0"/>
            <a:ext cx="12192000" cy="6858000"/>
          </a:xfrm>
          <a:prstGeom prst="rect">
            <a:avLst/>
          </a:prstGeom>
        </p:spPr>
      </p:pic>
      <p:sp>
        <p:nvSpPr>
          <p:cNvPr id="6" name="文本框 5"/>
          <p:cNvSpPr txBox="1"/>
          <p:nvPr userDrawn="1"/>
        </p:nvSpPr>
        <p:spPr>
          <a:xfrm>
            <a:off x="913572" y="208791"/>
            <a:ext cx="3185487" cy="396583"/>
          </a:xfrm>
          <a:prstGeom prst="rect">
            <a:avLst/>
          </a:prstGeom>
          <a:noFill/>
        </p:spPr>
        <p:txBody>
          <a:bodyPr wrap="none" rtlCol="0" anchor="ctr">
            <a:spAutoFit/>
          </a:bodyPr>
          <a:lstStyle/>
          <a:p>
            <a:pPr>
              <a:lnSpc>
                <a:spcPct val="120000"/>
              </a:lnSpc>
            </a:pPr>
            <a:r>
              <a:rPr lang="zh-CN" altLang="en-US" b="1" dirty="0">
                <a:solidFill>
                  <a:schemeClr val="bg1"/>
                </a:solidFill>
                <a:latin typeface="+mj-ea"/>
                <a:ea typeface="+mj-ea"/>
              </a:rPr>
              <a:t>青少年人工智能编程水平测试</a:t>
            </a:r>
            <a:endParaRPr lang="zh-CN" altLang="en-US" b="1" dirty="0">
              <a:solidFill>
                <a:schemeClr val="bg1"/>
              </a:solidFill>
              <a:latin typeface="+mj-ea"/>
              <a:ea typeface="+mj-ea"/>
            </a:endParaRPr>
          </a:p>
        </p:txBody>
      </p:sp>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355" y="94871"/>
            <a:ext cx="624421" cy="624421"/>
          </a:xfrm>
          <a:prstGeom prst="rect">
            <a:avLst/>
          </a:prstGeom>
        </p:spPr>
      </p:pic>
      <p:pic>
        <p:nvPicPr>
          <p:cNvPr id="8" name="图片 7"/>
          <p:cNvPicPr>
            <a:picLocks noChangeAspect="1"/>
          </p:cNvPicPr>
          <p:nvPr userDrawn="1"/>
        </p:nvPicPr>
        <p:blipFill>
          <a:blip r:embed="rId10"/>
          <a:stretch>
            <a:fillRect/>
          </a:stretch>
        </p:blipFill>
        <p:spPr>
          <a:xfrm>
            <a:off x="7611113" y="1552354"/>
            <a:ext cx="3143054" cy="4084452"/>
          </a:xfrm>
          <a:prstGeom prst="ellipse">
            <a:avLst/>
          </a:prstGeom>
          <a:ln w="63500" cap="rnd">
            <a:solidFill>
              <a:schemeClr val="bg2">
                <a:lumMod val="9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image" Target="../media/image36.png"/><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2024383" y="1957019"/>
            <a:ext cx="4373880" cy="2527935"/>
          </a:xfrm>
          <a:prstGeom prst="rect">
            <a:avLst/>
          </a:prstGeom>
          <a:noFill/>
        </p:spPr>
        <p:txBody>
          <a:bodyPr wrap="none" rtlCol="0" anchor="ctr">
            <a:spAutoFit/>
          </a:bodyPr>
          <a:lstStyle/>
          <a:p>
            <a:pPr algn="ctr">
              <a:lnSpc>
                <a:spcPct val="120000"/>
              </a:lnSpc>
            </a:pPr>
            <a:r>
              <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第</a:t>
            </a:r>
            <a:r>
              <a:rPr lang="en-US" altLang="zh-CN"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10</a:t>
            </a:r>
            <a:r>
              <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课</a:t>
            </a:r>
            <a:endPar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a:p>
            <a:pPr algn="ctr">
              <a:lnSpc>
                <a:spcPct val="120000"/>
              </a:lnSpc>
            </a:pPr>
            <a:r>
              <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神奇的变量</a:t>
            </a:r>
            <a:endParaRPr lang="zh-CN"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9746" y="2294333"/>
            <a:ext cx="6708304" cy="2704074"/>
          </a:xfrm>
          <a:prstGeom prst="rect">
            <a:avLst/>
          </a:prstGeom>
        </p:spPr>
        <p:txBody>
          <a:bodyPr wrap="square" lIns="0" tIns="0" rIns="0" bIns="0">
            <a:spAutoFit/>
          </a:bodyPr>
          <a:lstStyle/>
          <a:p>
            <a:pPr>
              <a:lnSpc>
                <a:spcPct val="150000"/>
              </a:lnSpc>
            </a:pPr>
            <a:r>
              <a:rPr lang="zh-CN" altLang="en-US" sz="2400" dirty="0">
                <a:sym typeface="+mn-lt"/>
              </a:rPr>
              <a:t>在选择使用</a:t>
            </a:r>
            <a:r>
              <a:rPr lang="zh-CN" altLang="en-US" sz="2400" dirty="0">
                <a:solidFill>
                  <a:srgbClr val="FF0000"/>
                </a:solidFill>
                <a:sym typeface="+mn-lt"/>
              </a:rPr>
              <a:t>滑杆</a:t>
            </a:r>
            <a:r>
              <a:rPr lang="zh-CN" altLang="en-US" sz="2400" dirty="0">
                <a:sym typeface="+mn-lt"/>
              </a:rPr>
              <a:t>的显示方式下，拖动滑块可以快速地改变变量的数值，但数值默认的范围是</a:t>
            </a:r>
            <a:r>
              <a:rPr lang="en-US" altLang="zh-CN" sz="2400" dirty="0">
                <a:sym typeface="+mn-lt"/>
              </a:rPr>
              <a:t>0~100</a:t>
            </a:r>
            <a:r>
              <a:rPr lang="zh-CN" altLang="en-US" sz="2400" dirty="0">
                <a:sym typeface="+mn-lt"/>
              </a:rPr>
              <a:t>。如果想更改变化的范围，可以在</a:t>
            </a:r>
            <a:r>
              <a:rPr lang="zh-CN" altLang="en-US" sz="2400" dirty="0">
                <a:solidFill>
                  <a:srgbClr val="FF0000"/>
                </a:solidFill>
                <a:sym typeface="+mn-lt"/>
              </a:rPr>
              <a:t>变量显示处</a:t>
            </a:r>
            <a:r>
              <a:rPr lang="zh-CN" altLang="en-US" sz="2400" dirty="0">
                <a:sym typeface="+mn-lt"/>
              </a:rPr>
              <a:t>，单击鼠标右键，选择</a:t>
            </a:r>
            <a:r>
              <a:rPr lang="zh-CN" altLang="en-US" sz="2400" dirty="0">
                <a:solidFill>
                  <a:srgbClr val="FF0000"/>
                </a:solidFill>
                <a:sym typeface="+mn-lt"/>
              </a:rPr>
              <a:t>“改变滑块范围”</a:t>
            </a:r>
            <a:r>
              <a:rPr lang="zh-CN" altLang="en-US" sz="2400" dirty="0">
                <a:sym typeface="+mn-lt"/>
              </a:rPr>
              <a:t>，在弹出的菜单中，填写最小值和最大值并单击“确定”即可。</a:t>
            </a:r>
            <a:endParaRPr lang="zh-CN" altLang="en-US" sz="2400" dirty="0">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a:t>
            </a:r>
            <a:r>
              <a:rPr lang="zh-CN" altLang="en-US" sz="5400" b="1" kern="0" dirty="0">
                <a:latin typeface="方正卡通简体" panose="02000000000000000000" pitchFamily="2" charset="-122"/>
                <a:ea typeface="方正卡通简体" panose="02000000000000000000" pitchFamily="2" charset="-122"/>
                <a:cs typeface="+mn-ea"/>
                <a:sym typeface="+mn-lt"/>
              </a:rPr>
              <a:t>变量的显示方式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rotWithShape="1">
          <a:blip r:embed="rId1"/>
          <a:srcRect r="31788" b="30928"/>
          <a:stretch>
            <a:fillRect/>
          </a:stretch>
        </p:blipFill>
        <p:spPr>
          <a:xfrm>
            <a:off x="8154828" y="1267725"/>
            <a:ext cx="3263231" cy="2509284"/>
          </a:xfrm>
          <a:prstGeom prst="rect">
            <a:avLst/>
          </a:prstGeom>
        </p:spPr>
      </p:pic>
      <p:pic>
        <p:nvPicPr>
          <p:cNvPr id="5" name="图片 4"/>
          <p:cNvPicPr>
            <a:picLocks noChangeAspect="1"/>
          </p:cNvPicPr>
          <p:nvPr/>
        </p:nvPicPr>
        <p:blipFill>
          <a:blip r:embed="rId2"/>
          <a:stretch>
            <a:fillRect/>
          </a:stretch>
        </p:blipFill>
        <p:spPr>
          <a:xfrm>
            <a:off x="8304688" y="3956655"/>
            <a:ext cx="2963852" cy="23178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2015" y="2124212"/>
            <a:ext cx="8819799" cy="1042080"/>
          </a:xfrm>
          <a:prstGeom prst="rect">
            <a:avLst/>
          </a:prstGeom>
        </p:spPr>
        <p:txBody>
          <a:bodyPr wrap="square" lIns="0" tIns="0" rIns="0" bIns="0">
            <a:spAutoFit/>
          </a:bodyPr>
          <a:lstStyle/>
          <a:p>
            <a:pPr>
              <a:lnSpc>
                <a:spcPct val="150000"/>
              </a:lnSpc>
            </a:pPr>
            <a:r>
              <a:rPr lang="zh-CN" altLang="en-US" sz="2400" dirty="0">
                <a:sym typeface="+mn-lt"/>
              </a:rPr>
              <a:t>与变量相关的有</a:t>
            </a:r>
            <a:r>
              <a:rPr lang="en-US" altLang="zh-CN" sz="2400" dirty="0">
                <a:sym typeface="+mn-lt"/>
              </a:rPr>
              <a:t>5</a:t>
            </a:r>
            <a:r>
              <a:rPr lang="zh-CN" altLang="en-US" sz="2400" dirty="0">
                <a:sym typeface="+mn-lt"/>
              </a:rPr>
              <a:t>个积木，可以用来设定变量值、修改变量值、显示变量和隐藏变量以及引用变量。</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1161386" y="3613186"/>
            <a:ext cx="10039350" cy="2466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5284" y="2195096"/>
            <a:ext cx="7832651" cy="3258071"/>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zh-CN" altLang="en-US" sz="2400" dirty="0">
                <a:sym typeface="+mn-lt"/>
              </a:rPr>
              <a:t>引用变量的积木，可以和运算类积木共同组成判断条件，从而嵌入分支结构积木和有条件的循环积木等。</a:t>
            </a:r>
            <a:endParaRPr lang="en-US" altLang="zh-CN" sz="2400" dirty="0">
              <a:sym typeface="+mn-lt"/>
            </a:endParaRPr>
          </a:p>
          <a:p>
            <a:pPr marL="342900" indent="-342900">
              <a:lnSpc>
                <a:spcPct val="150000"/>
              </a:lnSpc>
              <a:buFont typeface="Arial" panose="020B0604020202020204" pitchFamily="34" charset="0"/>
              <a:buChar char="•"/>
            </a:pPr>
            <a:r>
              <a:rPr lang="zh-CN" altLang="en-US" sz="2400" dirty="0">
                <a:sym typeface="+mn-lt"/>
              </a:rPr>
              <a:t>也可以嵌入外观类积木，由角色来说出变量值。</a:t>
            </a:r>
            <a:endParaRPr lang="en-US" altLang="zh-CN" sz="2400" dirty="0">
              <a:sym typeface="+mn-lt"/>
            </a:endParaRPr>
          </a:p>
          <a:p>
            <a:pPr marL="342900" indent="-342900">
              <a:lnSpc>
                <a:spcPct val="150000"/>
              </a:lnSpc>
              <a:buFont typeface="Arial" panose="020B0604020202020204" pitchFamily="34" charset="0"/>
              <a:buChar char="•"/>
            </a:pPr>
            <a:r>
              <a:rPr lang="zh-CN" altLang="en-US" sz="2400" dirty="0">
                <a:sym typeface="+mn-lt"/>
              </a:rPr>
              <a:t>在该积木上单击鼠标左键可以直接看到当前变量的数值。</a:t>
            </a:r>
            <a:endParaRPr lang="en-US" altLang="zh-CN" sz="2400" dirty="0">
              <a:sym typeface="+mn-lt"/>
            </a:endParaRPr>
          </a:p>
          <a:p>
            <a:pPr marL="342900" indent="-342900">
              <a:lnSpc>
                <a:spcPct val="150000"/>
              </a:lnSpc>
              <a:buFont typeface="Arial" panose="020B0604020202020204" pitchFamily="34" charset="0"/>
              <a:buChar char="•"/>
            </a:pPr>
            <a:r>
              <a:rPr lang="zh-CN" altLang="en-US" sz="2400" dirty="0">
                <a:sym typeface="+mn-lt"/>
              </a:rPr>
              <a:t>在该积木上单击鼠标右键，弹出的右键菜单中可以快速切换复制积木、添加注释和删除积木。</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9536166" y="2095858"/>
            <a:ext cx="1447800" cy="1619250"/>
          </a:xfrm>
          <a:prstGeom prst="rect">
            <a:avLst/>
          </a:prstGeom>
        </p:spPr>
      </p:pic>
      <p:pic>
        <p:nvPicPr>
          <p:cNvPr id="5" name="图片 4"/>
          <p:cNvPicPr>
            <a:picLocks noChangeAspect="1"/>
          </p:cNvPicPr>
          <p:nvPr/>
        </p:nvPicPr>
        <p:blipFill>
          <a:blip r:embed="rId2"/>
          <a:stretch>
            <a:fillRect/>
          </a:stretch>
        </p:blipFill>
        <p:spPr>
          <a:xfrm>
            <a:off x="8877813" y="4051512"/>
            <a:ext cx="2764505" cy="20953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4255" y="1950720"/>
            <a:ext cx="9806305" cy="1661795"/>
          </a:xfrm>
          <a:prstGeom prst="rect">
            <a:avLst/>
          </a:prstGeom>
        </p:spPr>
        <p:txBody>
          <a:bodyPr wrap="square" lIns="0" tIns="0" rIns="0" bIns="0">
            <a:spAutoFit/>
          </a:bodyPr>
          <a:lstStyle/>
          <a:p>
            <a:pPr>
              <a:lnSpc>
                <a:spcPct val="150000"/>
              </a:lnSpc>
            </a:pPr>
            <a:r>
              <a:rPr lang="zh-CN" altLang="en-US" sz="2400" dirty="0">
                <a:sym typeface="+mn-lt"/>
              </a:rPr>
              <a:t>在复制变量的时候要注意，如果复制的变量只适用于当前角色，那么复制到其他角色的时候，这个变量也会仅适用于所在的角色，而且变量的名字是相同的。</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3079377" y="3429000"/>
            <a:ext cx="6858519" cy="2980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4270" y="1950421"/>
            <a:ext cx="10143459" cy="2150076"/>
          </a:xfrm>
          <a:prstGeom prst="rect">
            <a:avLst/>
          </a:prstGeom>
        </p:spPr>
        <p:txBody>
          <a:bodyPr wrap="square" lIns="0" tIns="0" rIns="0" bIns="0">
            <a:spAutoFit/>
          </a:bodyPr>
          <a:lstStyle/>
          <a:p>
            <a:pPr>
              <a:lnSpc>
                <a:spcPct val="150000"/>
              </a:lnSpc>
            </a:pPr>
            <a:r>
              <a:rPr lang="zh-CN" altLang="en-US" sz="2400" dirty="0">
                <a:sym typeface="+mn-lt"/>
              </a:rPr>
              <a:t>剩下</a:t>
            </a:r>
            <a:r>
              <a:rPr lang="en-US" altLang="zh-CN" sz="2400" dirty="0">
                <a:sym typeface="+mn-lt"/>
              </a:rPr>
              <a:t>4</a:t>
            </a:r>
            <a:r>
              <a:rPr lang="zh-CN" altLang="en-US" sz="2400" dirty="0">
                <a:sym typeface="+mn-lt"/>
              </a:rPr>
              <a:t>个积木均带有参数列表。单击参数列表，可以选择当前角色能够使用的全部变量。“将我的变量设为 ”积木，能够将选中的变量定位为一个固定的数值。“将我的变量增加 ”积木则是在选中变量当前的数值基础上，增加或者减少一定的数值。</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4583408" y="3825074"/>
            <a:ext cx="3025184" cy="2719266"/>
          </a:xfrm>
          <a:prstGeom prst="rect">
            <a:avLst/>
          </a:prstGeom>
        </p:spPr>
      </p:pic>
      <p:pic>
        <p:nvPicPr>
          <p:cNvPr id="5" name="图片 4"/>
          <p:cNvPicPr>
            <a:picLocks noChangeAspect="1"/>
          </p:cNvPicPr>
          <p:nvPr/>
        </p:nvPicPr>
        <p:blipFill>
          <a:blip r:embed="rId2"/>
          <a:stretch>
            <a:fillRect/>
          </a:stretch>
        </p:blipFill>
        <p:spPr>
          <a:xfrm>
            <a:off x="7875837" y="3825073"/>
            <a:ext cx="2813428" cy="26498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4270" y="1950421"/>
            <a:ext cx="10143459" cy="1042080"/>
          </a:xfrm>
          <a:prstGeom prst="rect">
            <a:avLst/>
          </a:prstGeom>
        </p:spPr>
        <p:txBody>
          <a:bodyPr wrap="square" lIns="0" tIns="0" rIns="0" bIns="0">
            <a:spAutoFit/>
          </a:bodyPr>
          <a:lstStyle/>
          <a:p>
            <a:pPr>
              <a:lnSpc>
                <a:spcPct val="150000"/>
              </a:lnSpc>
            </a:pPr>
            <a:r>
              <a:rPr lang="zh-CN" altLang="en-US" sz="2400" dirty="0">
                <a:sym typeface="+mn-lt"/>
              </a:rPr>
              <a:t>显示和隐藏变量的功能用来控制选中变量的数值是否在舞台左上角显示出</a:t>
            </a:r>
            <a:endParaRPr lang="zh-CN" altLang="en-US" sz="2400" dirty="0">
              <a:sym typeface="+mn-lt"/>
            </a:endParaRPr>
          </a:p>
          <a:p>
            <a:pPr>
              <a:lnSpc>
                <a:spcPct val="150000"/>
              </a:lnSpc>
            </a:pPr>
            <a:r>
              <a:rPr lang="zh-CN" altLang="en-US" sz="2400" dirty="0">
                <a:sym typeface="+mn-lt"/>
              </a:rPr>
              <a:t>来，功能上和手动勾选复选框的效果相同，但可以用脚本自动控制。</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3244480" y="3429000"/>
            <a:ext cx="5703038" cy="29992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4095" y="2567305"/>
            <a:ext cx="7419975" cy="2215515"/>
          </a:xfrm>
          <a:prstGeom prst="rect">
            <a:avLst/>
          </a:prstGeom>
        </p:spPr>
        <p:txBody>
          <a:bodyPr wrap="square" lIns="0" tIns="0" rIns="0" bIns="0">
            <a:spAutoFit/>
          </a:bodyPr>
          <a:lstStyle/>
          <a:p>
            <a:pPr>
              <a:lnSpc>
                <a:spcPct val="150000"/>
              </a:lnSpc>
            </a:pPr>
            <a:r>
              <a:rPr lang="zh-CN" altLang="en-US" sz="2400" dirty="0">
                <a:sym typeface="+mn-lt"/>
              </a:rPr>
              <a:t>变量还可以删除和修改名称。</a:t>
            </a:r>
            <a:endParaRPr lang="en-US" altLang="zh-CN" sz="2400" dirty="0">
              <a:sym typeface="+mn-lt"/>
            </a:endParaRPr>
          </a:p>
          <a:p>
            <a:pPr>
              <a:lnSpc>
                <a:spcPct val="150000"/>
              </a:lnSpc>
            </a:pPr>
            <a:r>
              <a:rPr lang="zh-CN" altLang="en-US" sz="2400" dirty="0">
                <a:sym typeface="+mn-lt"/>
              </a:rPr>
              <a:t>我们有两种方法可以实现删除变量和修改变量名。</a:t>
            </a:r>
            <a:endParaRPr lang="en-US" altLang="zh-CN" sz="2400" dirty="0">
              <a:sym typeface="+mn-lt"/>
            </a:endParaRPr>
          </a:p>
          <a:p>
            <a:pPr marL="342900" indent="-342900">
              <a:lnSpc>
                <a:spcPct val="150000"/>
              </a:lnSpc>
              <a:buFont typeface="Arial" panose="020B0604020202020204" pitchFamily="34" charset="0"/>
              <a:buChar char="•"/>
            </a:pPr>
            <a:r>
              <a:rPr lang="zh-CN" altLang="en-US" sz="2400" dirty="0">
                <a:sym typeface="+mn-lt"/>
              </a:rPr>
              <a:t>第一种是在引用变量的积木上单击鼠标右键，从弹出的右键菜单中选择“删除变量”或“修改变量名”；</a:t>
            </a:r>
            <a:endParaRPr lang="en-US" altLang="zh-CN"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6" name="图片 5"/>
          <p:cNvPicPr>
            <a:picLocks noChangeAspect="1"/>
          </p:cNvPicPr>
          <p:nvPr/>
        </p:nvPicPr>
        <p:blipFill>
          <a:blip r:embed="rId1"/>
          <a:stretch>
            <a:fillRect/>
          </a:stretch>
        </p:blipFill>
        <p:spPr>
          <a:xfrm>
            <a:off x="8616343" y="1996141"/>
            <a:ext cx="2795863" cy="37036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5535" y="3027855"/>
            <a:ext cx="6872177" cy="1042080"/>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zh-CN" altLang="en-US" sz="2400" dirty="0">
                <a:sym typeface="+mn-lt"/>
              </a:rPr>
              <a:t>第二种方法是在剩余</a:t>
            </a:r>
            <a:r>
              <a:rPr lang="en-US" altLang="zh-CN" sz="2400" dirty="0">
                <a:sym typeface="+mn-lt"/>
              </a:rPr>
              <a:t>4</a:t>
            </a:r>
            <a:r>
              <a:rPr lang="zh-CN" altLang="en-US" sz="2400" dirty="0">
                <a:sym typeface="+mn-lt"/>
              </a:rPr>
              <a:t>种积木的下拉列表中选择“修改变量名”或“删除变量”</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8460880" y="1068025"/>
            <a:ext cx="2897594" cy="2810775"/>
          </a:xfrm>
          <a:prstGeom prst="rect">
            <a:avLst/>
          </a:prstGeom>
        </p:spPr>
      </p:pic>
      <p:pic>
        <p:nvPicPr>
          <p:cNvPr id="4" name="图片 3"/>
          <p:cNvPicPr>
            <a:picLocks noChangeAspect="1"/>
          </p:cNvPicPr>
          <p:nvPr/>
        </p:nvPicPr>
        <p:blipFill>
          <a:blip r:embed="rId2"/>
          <a:stretch>
            <a:fillRect/>
          </a:stretch>
        </p:blipFill>
        <p:spPr>
          <a:xfrm>
            <a:off x="5830091" y="4069643"/>
            <a:ext cx="3459434" cy="23483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74" y="1980827"/>
            <a:ext cx="10033591" cy="1042080"/>
          </a:xfrm>
          <a:prstGeom prst="rect">
            <a:avLst/>
          </a:prstGeom>
        </p:spPr>
        <p:txBody>
          <a:bodyPr wrap="square" lIns="0" tIns="0" rIns="0" bIns="0">
            <a:spAutoFit/>
          </a:bodyPr>
          <a:lstStyle/>
          <a:p>
            <a:pPr>
              <a:lnSpc>
                <a:spcPct val="150000"/>
              </a:lnSpc>
            </a:pPr>
            <a:r>
              <a:rPr lang="zh-CN" altLang="en-US" sz="2400" dirty="0">
                <a:sym typeface="+mn-lt"/>
              </a:rPr>
              <a:t>选择“修改变量名”的选项后，会切换至修改变量名的窗口，在文本框中修改变量名即可。删 除 变 量 的 方 法 与 此 类 似。</a:t>
            </a:r>
            <a:endParaRPr lang="zh-CN" altLang="en-US" sz="2400" dirty="0">
              <a:sym typeface="+mn-lt"/>
            </a:endParaRPr>
          </a:p>
        </p:txBody>
      </p:sp>
      <p:sp>
        <p:nvSpPr>
          <p:cNvPr id="10" name="矩形 9"/>
          <p:cNvSpPr/>
          <p:nvPr/>
        </p:nvSpPr>
        <p:spPr>
          <a:xfrm>
            <a:off x="913469" y="972697"/>
            <a:ext cx="8124205"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用于引用变量的积木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1227162" y="3472197"/>
            <a:ext cx="2474633" cy="2892042"/>
          </a:xfrm>
          <a:prstGeom prst="rect">
            <a:avLst/>
          </a:prstGeom>
        </p:spPr>
      </p:pic>
      <p:pic>
        <p:nvPicPr>
          <p:cNvPr id="4" name="图片 3"/>
          <p:cNvPicPr>
            <a:picLocks noChangeAspect="1"/>
          </p:cNvPicPr>
          <p:nvPr/>
        </p:nvPicPr>
        <p:blipFill>
          <a:blip r:embed="rId2"/>
          <a:stretch>
            <a:fillRect/>
          </a:stretch>
        </p:blipFill>
        <p:spPr>
          <a:xfrm>
            <a:off x="4125434" y="3472197"/>
            <a:ext cx="2643962" cy="2711390"/>
          </a:xfrm>
          <a:prstGeom prst="rect">
            <a:avLst/>
          </a:prstGeom>
        </p:spPr>
      </p:pic>
      <p:pic>
        <p:nvPicPr>
          <p:cNvPr id="5" name="图片 4"/>
          <p:cNvPicPr>
            <a:picLocks noChangeAspect="1"/>
          </p:cNvPicPr>
          <p:nvPr/>
        </p:nvPicPr>
        <p:blipFill>
          <a:blip r:embed="rId3"/>
          <a:stretch>
            <a:fillRect/>
          </a:stretch>
        </p:blipFill>
        <p:spPr>
          <a:xfrm>
            <a:off x="7018646" y="4396517"/>
            <a:ext cx="4450340" cy="1076770"/>
          </a:xfrm>
          <a:prstGeom prst="rect">
            <a:avLst/>
          </a:prstGeom>
        </p:spPr>
      </p:pic>
      <p:sp>
        <p:nvSpPr>
          <p:cNvPr id="7" name="矩形 6"/>
          <p:cNvSpPr/>
          <p:nvPr/>
        </p:nvSpPr>
        <p:spPr>
          <a:xfrm>
            <a:off x="4038239" y="5748670"/>
            <a:ext cx="2844570" cy="489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9590" y="3190875"/>
            <a:ext cx="7137400" cy="699770"/>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2</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a:t>
            </a:r>
            <a:r>
              <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Flappy Bird</a:t>
            </a:r>
            <a:r>
              <a:rPr lang="zh-CN" altLang="en-US" sz="4550" b="1" dirty="0">
                <a:solidFill>
                  <a:prstClr val="black"/>
                </a:solidFill>
                <a:latin typeface="方正有猫在_GBK" panose="02000000000000000000" pitchFamily="2" charset="-122"/>
                <a:ea typeface="方正有猫在_GBK" panose="02000000000000000000" pitchFamily="2" charset="-122"/>
                <a:cs typeface="+mn-ea"/>
                <a:sym typeface="+mn-lt"/>
              </a:rPr>
              <a:t>游戏的制作</a:t>
            </a:r>
            <a:endParaRPr lang="zh-CN" altLang="en-US" sz="4800" b="1" kern="0" dirty="0">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559982" y="1256784"/>
            <a:ext cx="3962573" cy="41842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555017" y="2367051"/>
            <a:ext cx="4503557" cy="1010899"/>
            <a:chOff x="3878870" y="1008636"/>
            <a:chExt cx="3377668" cy="758174"/>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878870" y="1147055"/>
              <a:ext cx="3377668" cy="619755"/>
              <a:chOff x="1384114" y="1386270"/>
              <a:chExt cx="4503557" cy="826338"/>
            </a:xfrm>
          </p:grpSpPr>
          <p:sp>
            <p:nvSpPr>
              <p:cNvPr id="13"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25097" y="1386270"/>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变量</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1522875" y="1513408"/>
            <a:ext cx="3275836" cy="4551324"/>
          </a:xfrm>
          <a:prstGeom prst="rect">
            <a:avLst/>
          </a:prstGeom>
        </p:spPr>
      </p:pic>
      <p:grpSp>
        <p:nvGrpSpPr>
          <p:cNvPr id="3" name="组合 2"/>
          <p:cNvGrpSpPr/>
          <p:nvPr/>
        </p:nvGrpSpPr>
        <p:grpSpPr>
          <a:xfrm>
            <a:off x="5554071" y="3519131"/>
            <a:ext cx="4378528" cy="1021765"/>
            <a:chOff x="5513840" y="3641745"/>
            <a:chExt cx="4378528" cy="1021765"/>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5929795" y="3641745"/>
              <a:ext cx="3962573" cy="822958"/>
            </a:xfrm>
            <a:prstGeom prst="rect">
              <a:avLst/>
            </a:prstGeom>
            <a:noFill/>
          </p:spPr>
          <p:txBody>
            <a:bodyPr wrap="none" lIns="480000" tIns="0" rIns="0" bIns="0" anchor="b" anchorCtr="0">
              <a:norm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3600" b="1" kern="0" dirty="0">
                  <a:latin typeface="Times New Roman" panose="02020603050405020304" pitchFamily="18" charset="0"/>
                  <a:ea typeface="方正卡通简体" panose="02000000000000000000" pitchFamily="2" charset="-122"/>
                  <a:cs typeface="Times New Roman" panose="02020603050405020304" pitchFamily="18" charset="0"/>
                  <a:sym typeface="+mn-lt"/>
                </a:rPr>
                <a:t>Flappy Bird</a:t>
              </a:r>
              <a:r>
                <a:rPr lang="zh-CN" altLang="en-US" sz="3600" b="1" kern="0" dirty="0">
                  <a:latin typeface="方正卡通简体" panose="02000000000000000000" pitchFamily="2" charset="-122"/>
                  <a:ea typeface="方正卡通简体" panose="02000000000000000000" pitchFamily="2" charset="-122"/>
                  <a:cs typeface="+mn-ea"/>
                  <a:sym typeface="+mn-lt"/>
                </a:rPr>
                <a:t>游戏的制作</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1" y="3020822"/>
            <a:ext cx="7269125" cy="1042080"/>
          </a:xfrm>
          <a:prstGeom prst="rect">
            <a:avLst/>
          </a:prstGeom>
        </p:spPr>
        <p:txBody>
          <a:bodyPr wrap="square" lIns="0" tIns="0" rIns="0" bIns="0">
            <a:spAutoFit/>
          </a:bodyPr>
          <a:lstStyle/>
          <a:p>
            <a:pPr>
              <a:lnSpc>
                <a:spcPct val="150000"/>
              </a:lnSpc>
            </a:pPr>
            <a:r>
              <a:rPr lang="zh-CN" altLang="en-US" sz="2400" dirty="0">
                <a:sym typeface="+mn-lt"/>
              </a:rPr>
              <a:t>这个游戏玩法比较简单， 就是点击屏幕让小鸟</a:t>
            </a:r>
            <a:r>
              <a:rPr lang="zh-CN" altLang="en-US" sz="2400" dirty="0">
                <a:solidFill>
                  <a:srgbClr val="FF0000"/>
                </a:solidFill>
                <a:sym typeface="+mn-lt"/>
              </a:rPr>
              <a:t>往上飞</a:t>
            </a:r>
            <a:r>
              <a:rPr lang="zh-CN" altLang="en-US" sz="2400" dirty="0">
                <a:sym typeface="+mn-lt"/>
              </a:rPr>
              <a:t>， </a:t>
            </a:r>
            <a:r>
              <a:rPr lang="zh-CN" altLang="en-US" sz="2400" dirty="0">
                <a:solidFill>
                  <a:srgbClr val="FF0000"/>
                </a:solidFill>
                <a:sym typeface="+mn-lt"/>
              </a:rPr>
              <a:t>不点屏幕小鸟下降</a:t>
            </a:r>
            <a:r>
              <a:rPr lang="zh-CN" altLang="en-US" sz="2400" dirty="0">
                <a:sym typeface="+mn-lt"/>
              </a:rPr>
              <a:t>， 控制小鸟</a:t>
            </a:r>
            <a:r>
              <a:rPr lang="zh-CN" altLang="en-US" sz="2400" dirty="0">
                <a:solidFill>
                  <a:srgbClr val="FF0000"/>
                </a:solidFill>
                <a:sym typeface="+mn-lt"/>
              </a:rPr>
              <a:t>不要撞到前面的柱子上</a:t>
            </a:r>
            <a:r>
              <a:rPr lang="zh-CN" altLang="en-US" sz="2400" dirty="0">
                <a:sym typeface="+mn-lt"/>
              </a:rPr>
              <a:t>。</a:t>
            </a:r>
            <a:endParaRPr lang="zh-CN" altLang="en-US" sz="2400" dirty="0">
              <a:sym typeface="+mn-lt"/>
            </a:endParaRPr>
          </a:p>
        </p:txBody>
      </p:sp>
      <p:sp>
        <p:nvSpPr>
          <p:cNvPr id="10" name="矩形 9"/>
          <p:cNvSpPr/>
          <p:nvPr/>
        </p:nvSpPr>
        <p:spPr>
          <a:xfrm>
            <a:off x="913469" y="972697"/>
            <a:ext cx="9322140" cy="92202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2.</a:t>
            </a:r>
            <a:r>
              <a:rPr lang="zh-CN" altLang="en-US" sz="5400" b="1" dirty="0">
                <a:solidFill>
                  <a:prstClr val="black"/>
                </a:solidFill>
                <a:latin typeface="方正有猫在_GBK" panose="02000000000000000000" pitchFamily="2" charset="-122"/>
                <a:ea typeface="方正有猫在_GBK" panose="02000000000000000000" pitchFamily="2" charset="-122"/>
                <a:cs typeface="+mn-ea"/>
                <a:sym typeface="+mn-lt"/>
              </a:rPr>
              <a:t> </a:t>
            </a:r>
            <a:r>
              <a:rPr lang="en-US" altLang="zh-CN" sz="5400" b="1" dirty="0">
                <a:solidFill>
                  <a:prstClr val="black"/>
                </a:solidFill>
                <a:latin typeface="方正有猫在_GBK" panose="02000000000000000000" pitchFamily="2" charset="-122"/>
                <a:ea typeface="方正有猫在_GBK" panose="02000000000000000000" pitchFamily="2" charset="-122"/>
                <a:cs typeface="+mn-ea"/>
                <a:sym typeface="+mn-lt"/>
              </a:rPr>
              <a:t>Flappy Bird</a:t>
            </a:r>
            <a:r>
              <a:rPr lang="zh-CN" altLang="en-US" sz="5400" b="1" dirty="0">
                <a:solidFill>
                  <a:prstClr val="black"/>
                </a:solidFill>
                <a:latin typeface="方正有猫在_GBK" panose="02000000000000000000" pitchFamily="2" charset="-122"/>
                <a:ea typeface="方正有猫在_GBK" panose="02000000000000000000" pitchFamily="2" charset="-122"/>
                <a:cs typeface="+mn-ea"/>
                <a:sym typeface="+mn-lt"/>
              </a:rPr>
              <a:t>游戏的制作</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54"/>
          <p:cNvSpPr/>
          <p:nvPr/>
        </p:nvSpPr>
        <p:spPr>
          <a:xfrm>
            <a:off x="972185" y="988695"/>
            <a:ext cx="2419985" cy="714998"/>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36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任务分解</a:t>
            </a:r>
            <a:endParaRPr lang="zh-CN" altLang="en-US" sz="36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871220" y="1703705"/>
            <a:ext cx="10426065" cy="3784600"/>
          </a:xfrm>
          <a:prstGeom prst="rect">
            <a:avLst/>
          </a:prstGeom>
          <a:noFill/>
        </p:spPr>
        <p:txBody>
          <a:bodyPr wrap="square">
            <a:spAutoFit/>
          </a:bodyPr>
          <a:p>
            <a:pPr indent="0">
              <a:lnSpc>
                <a:spcPct val="200000"/>
              </a:lnSpc>
              <a:buClr>
                <a:srgbClr val="E99E17"/>
              </a:buClr>
              <a:buFont typeface="+mj-ea"/>
              <a:buNone/>
            </a:pPr>
            <a:r>
              <a:rPr lang="zh-CN" altLang="en-US" sz="2000" dirty="0">
                <a:ea typeface="方正有猫在_GBK" panose="02000000000000000000" pitchFamily="2" charset="-122"/>
                <a:cs typeface="+mn-ea"/>
              </a:rPr>
              <a:t>要制作一个</a:t>
            </a:r>
            <a:r>
              <a:rPr lang="en-US" altLang="zh-CN" sz="2000" dirty="0">
                <a:solidFill>
                  <a:prstClr val="black"/>
                </a:solidFill>
                <a:latin typeface="方正有猫在_GBK" panose="02000000000000000000" pitchFamily="2" charset="-122"/>
                <a:ea typeface="方正有猫在_GBK" panose="02000000000000000000" pitchFamily="2" charset="-122"/>
                <a:cs typeface="+mn-ea"/>
                <a:sym typeface="+mn-lt"/>
              </a:rPr>
              <a:t>Flappy Bird</a:t>
            </a:r>
            <a:r>
              <a:rPr lang="zh-CN" altLang="en-US" sz="2000" dirty="0">
                <a:solidFill>
                  <a:prstClr val="black"/>
                </a:solidFill>
                <a:latin typeface="方正有猫在_GBK" panose="02000000000000000000" pitchFamily="2" charset="-122"/>
                <a:ea typeface="方正有猫在_GBK" panose="02000000000000000000" pitchFamily="2" charset="-122"/>
                <a:cs typeface="+mn-ea"/>
                <a:sym typeface="+mn-lt"/>
              </a:rPr>
              <a:t>游戏</a:t>
            </a:r>
            <a:r>
              <a:rPr lang="zh-CN" altLang="en-US" sz="2000" dirty="0">
                <a:ea typeface="方正有猫在_GBK" panose="02000000000000000000" pitchFamily="2" charset="-122"/>
                <a:cs typeface="+mn-ea"/>
              </a:rPr>
              <a:t>，我们可以先进行任务的分解，然后进行逐步解决这些任务。</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任务一：添加角色和背景</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任务二：借助流程图理清</a:t>
            </a:r>
            <a:r>
              <a:rPr lang="en-US" altLang="zh-CN" sz="2000" dirty="0">
                <a:solidFill>
                  <a:prstClr val="black"/>
                </a:solidFill>
                <a:latin typeface="方正有猫在_GBK" panose="02000000000000000000" pitchFamily="2" charset="-122"/>
                <a:ea typeface="方正有猫在_GBK" panose="02000000000000000000" pitchFamily="2" charset="-122"/>
                <a:cs typeface="+mn-ea"/>
                <a:sym typeface="+mn-lt"/>
              </a:rPr>
              <a:t>Flappy Bird</a:t>
            </a:r>
            <a:r>
              <a:rPr lang="zh-CN" altLang="en-US" sz="2000" dirty="0">
                <a:solidFill>
                  <a:prstClr val="black"/>
                </a:solidFill>
                <a:latin typeface="方正有猫在_GBK" panose="02000000000000000000" pitchFamily="2" charset="-122"/>
                <a:ea typeface="方正有猫在_GBK" panose="02000000000000000000" pitchFamily="2" charset="-122"/>
                <a:cs typeface="+mn-ea"/>
                <a:sym typeface="+mn-lt"/>
              </a:rPr>
              <a:t>游戏</a:t>
            </a:r>
            <a:r>
              <a:rPr lang="zh-CN" altLang="en-US" sz="2000" dirty="0">
                <a:ea typeface="方正有猫在_GBK" panose="02000000000000000000" pitchFamily="2" charset="-122"/>
                <a:cs typeface="+mn-ea"/>
              </a:rPr>
              <a:t>程序流程</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任务三：实现如果按下空格键小鸟重复向上飞不按则往下掉，且不飞出舞台区</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任务四：实现障碍物等待随机秒后从屏幕右侧出现平行滑到屏幕左侧后隐藏</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任务五：实现当小鸟碰到障碍物时剩余机会减少1次，当剩余机会等于零时停止所有脚本</a:t>
            </a:r>
            <a:endParaRPr lang="zh-CN" altLang="en-US" sz="2000" dirty="0">
              <a:ea typeface="方正有猫在_GBK" panose="02000000000000000000" pitchFamily="2" charset="-122"/>
              <a:cs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5179" y="2002740"/>
            <a:ext cx="7269125" cy="553720"/>
          </a:xfrm>
          <a:prstGeom prst="rect">
            <a:avLst/>
          </a:prstGeom>
        </p:spPr>
        <p:txBody>
          <a:bodyPr wrap="square" lIns="0" tIns="0" rIns="0" bIns="0">
            <a:spAutoFit/>
          </a:bodyPr>
          <a:lstStyle/>
          <a:p>
            <a:pPr>
              <a:lnSpc>
                <a:spcPct val="150000"/>
              </a:lnSpc>
            </a:pPr>
            <a:r>
              <a:rPr lang="zh-CN" altLang="en-US" sz="2400" dirty="0">
                <a:sym typeface="+mn-lt"/>
              </a:rPr>
              <a:t>先绘制出小鸟角色和柱子的角色。</a:t>
            </a:r>
            <a:endParaRPr lang="zh-CN" altLang="en-US" sz="2400" dirty="0">
              <a:sym typeface="+mn-lt"/>
            </a:endParaRPr>
          </a:p>
        </p:txBody>
      </p:sp>
      <p:pic>
        <p:nvPicPr>
          <p:cNvPr id="3" name="图片 2"/>
          <p:cNvPicPr>
            <a:picLocks noChangeAspect="1"/>
          </p:cNvPicPr>
          <p:nvPr/>
        </p:nvPicPr>
        <p:blipFill>
          <a:blip r:embed="rId1"/>
          <a:stretch>
            <a:fillRect/>
          </a:stretch>
        </p:blipFill>
        <p:spPr>
          <a:xfrm>
            <a:off x="913937" y="2932632"/>
            <a:ext cx="4763466" cy="3083444"/>
          </a:xfrm>
          <a:prstGeom prst="rect">
            <a:avLst/>
          </a:prstGeom>
        </p:spPr>
      </p:pic>
      <p:pic>
        <p:nvPicPr>
          <p:cNvPr id="4" name="图片 3"/>
          <p:cNvPicPr>
            <a:picLocks noChangeAspect="1"/>
          </p:cNvPicPr>
          <p:nvPr/>
        </p:nvPicPr>
        <p:blipFill>
          <a:blip r:embed="rId2"/>
          <a:stretch>
            <a:fillRect/>
          </a:stretch>
        </p:blipFill>
        <p:spPr>
          <a:xfrm>
            <a:off x="6572723" y="2932632"/>
            <a:ext cx="4763466" cy="3083444"/>
          </a:xfrm>
          <a:prstGeom prst="rect">
            <a:avLst/>
          </a:prstGeom>
        </p:spPr>
      </p:pic>
      <p:pic>
        <p:nvPicPr>
          <p:cNvPr id="6" name="图片 5"/>
          <p:cNvPicPr>
            <a:picLocks noChangeAspect="1"/>
          </p:cNvPicPr>
          <p:nvPr/>
        </p:nvPicPr>
        <p:blipFill>
          <a:blip r:embed="rId3"/>
          <a:stretch>
            <a:fillRect/>
          </a:stretch>
        </p:blipFill>
        <p:spPr>
          <a:xfrm>
            <a:off x="4054288" y="2932307"/>
            <a:ext cx="4763466" cy="3682339"/>
          </a:xfrm>
          <a:prstGeom prst="rect">
            <a:avLst/>
          </a:prstGeom>
        </p:spPr>
      </p:pic>
      <p:sp>
        <p:nvSpPr>
          <p:cNvPr id="9" name="矩形: 圆角 54"/>
          <p:cNvSpPr/>
          <p:nvPr/>
        </p:nvSpPr>
        <p:spPr>
          <a:xfrm>
            <a:off x="913765" y="990600"/>
            <a:ext cx="6924675" cy="783219"/>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任务一：添加背景和角色</a:t>
            </a:r>
            <a:endPar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54"/>
          <p:cNvSpPr/>
          <p:nvPr/>
        </p:nvSpPr>
        <p:spPr>
          <a:xfrm>
            <a:off x="913765" y="990600"/>
            <a:ext cx="10607675" cy="586950"/>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任务二：</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借助流程图理清</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Flappy Bird游戏</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程序流程</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2262243" y="2014350"/>
            <a:ext cx="7473203" cy="3990648"/>
          </a:xfrm>
          <a:prstGeom prst="rect">
            <a:avLst/>
          </a:prstGeom>
        </p:spPr>
      </p:pic>
      <p:sp>
        <p:nvSpPr>
          <p:cNvPr id="3" name="文本框 2"/>
          <p:cNvSpPr txBox="1"/>
          <p:nvPr/>
        </p:nvSpPr>
        <p:spPr>
          <a:xfrm>
            <a:off x="5192395" y="6075045"/>
            <a:ext cx="2240280" cy="423545"/>
          </a:xfrm>
          <a:prstGeom prst="rect">
            <a:avLst/>
          </a:prstGeom>
          <a:noFill/>
        </p:spPr>
        <p:txBody>
          <a:bodyPr wrap="none" rtlCol="0" anchor="t">
            <a:spAutoFit/>
          </a:bodyPr>
          <a:p>
            <a:pPr>
              <a:lnSpc>
                <a:spcPct val="120000"/>
              </a:lnSpc>
            </a:pPr>
            <a:r>
              <a:rPr lang="zh-CN" altLang="en-US" dirty="0">
                <a:sym typeface="+mn-lt"/>
              </a:rPr>
              <a:t>小鸟角色程序流程图</a:t>
            </a:r>
            <a:endParaRPr lang="en-US" altLang="zh-CN" dirty="0" smtClean="0">
              <a:solidFill>
                <a:schemeClr val="tx1">
                  <a:lumMod val="75000"/>
                  <a:lumOff val="25000"/>
                </a:schemeClr>
              </a:solidFill>
              <a:sym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54"/>
          <p:cNvSpPr/>
          <p:nvPr/>
        </p:nvSpPr>
        <p:spPr>
          <a:xfrm>
            <a:off x="913765" y="990600"/>
            <a:ext cx="10607675" cy="586950"/>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任务二：</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借助流程图理清</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Flappy Bird游戏</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程序流程</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4710430" y="1946275"/>
            <a:ext cx="2412365" cy="4191000"/>
          </a:xfrm>
          <a:prstGeom prst="rect">
            <a:avLst/>
          </a:prstGeom>
        </p:spPr>
      </p:pic>
      <p:sp>
        <p:nvSpPr>
          <p:cNvPr id="2" name="文本框 1"/>
          <p:cNvSpPr txBox="1"/>
          <p:nvPr/>
        </p:nvSpPr>
        <p:spPr>
          <a:xfrm>
            <a:off x="7748905" y="3829685"/>
            <a:ext cx="2926080" cy="423545"/>
          </a:xfrm>
          <a:prstGeom prst="rect">
            <a:avLst/>
          </a:prstGeom>
          <a:noFill/>
        </p:spPr>
        <p:txBody>
          <a:bodyPr wrap="none" rtlCol="0" anchor="t">
            <a:spAutoFit/>
          </a:bodyPr>
          <a:p>
            <a:pPr>
              <a:lnSpc>
                <a:spcPct val="120000"/>
              </a:lnSpc>
            </a:pPr>
            <a:r>
              <a:rPr lang="zh-CN" altLang="en-US" dirty="0">
                <a:sym typeface="+mn-lt"/>
              </a:rPr>
              <a:t>柱子障碍物角色程序流程图</a:t>
            </a:r>
            <a:endParaRPr lang="en-US" altLang="zh-CN" dirty="0" smtClean="0">
              <a:solidFill>
                <a:schemeClr val="tx1">
                  <a:lumMod val="75000"/>
                  <a:lumOff val="25000"/>
                </a:schemeClr>
              </a:solidFill>
              <a:sym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4460" y="1895912"/>
            <a:ext cx="9374372" cy="553720"/>
          </a:xfrm>
          <a:prstGeom prst="rect">
            <a:avLst/>
          </a:prstGeom>
        </p:spPr>
        <p:txBody>
          <a:bodyPr wrap="square" lIns="0" tIns="0" rIns="0" bIns="0">
            <a:spAutoFit/>
          </a:bodyPr>
          <a:lstStyle/>
          <a:p>
            <a:pPr>
              <a:lnSpc>
                <a:spcPct val="150000"/>
              </a:lnSpc>
            </a:pPr>
            <a:r>
              <a:rPr lang="zh-CN" altLang="en-US" sz="2400" dirty="0">
                <a:sym typeface="+mn-lt"/>
              </a:rPr>
              <a:t>使用空格键代替触摸屏幕，实现按下空格键小鸟飞起、不按则落下。</a:t>
            </a:r>
            <a:endParaRPr lang="zh-CN" altLang="en-US" sz="2400" dirty="0">
              <a:sym typeface="+mn-lt"/>
            </a:endParaRPr>
          </a:p>
        </p:txBody>
      </p:sp>
      <p:pic>
        <p:nvPicPr>
          <p:cNvPr id="5" name="图片 4"/>
          <p:cNvPicPr>
            <a:picLocks noChangeAspect="1"/>
          </p:cNvPicPr>
          <p:nvPr/>
        </p:nvPicPr>
        <p:blipFill>
          <a:blip r:embed="rId1"/>
          <a:stretch>
            <a:fillRect/>
          </a:stretch>
        </p:blipFill>
        <p:spPr>
          <a:xfrm>
            <a:off x="4887078" y="2556212"/>
            <a:ext cx="4363246" cy="3919267"/>
          </a:xfrm>
          <a:prstGeom prst="rect">
            <a:avLst/>
          </a:prstGeom>
        </p:spPr>
      </p:pic>
      <p:sp>
        <p:nvSpPr>
          <p:cNvPr id="9" name="矩形: 圆角 54"/>
          <p:cNvSpPr/>
          <p:nvPr/>
        </p:nvSpPr>
        <p:spPr>
          <a:xfrm>
            <a:off x="933450" y="793115"/>
            <a:ext cx="10607675" cy="1102835"/>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任务三：</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实现如果按下空格键小鸟重复向上飞不按则往下掉，且不飞出舞台区</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1735" y="1896110"/>
            <a:ext cx="9947910" cy="1107440"/>
          </a:xfrm>
          <a:prstGeom prst="rect">
            <a:avLst/>
          </a:prstGeom>
        </p:spPr>
        <p:txBody>
          <a:bodyPr wrap="square" lIns="0" tIns="0" rIns="0" bIns="0">
            <a:spAutoFit/>
          </a:bodyPr>
          <a:lstStyle/>
          <a:p>
            <a:pPr>
              <a:lnSpc>
                <a:spcPct val="150000"/>
              </a:lnSpc>
            </a:pPr>
            <a:r>
              <a:rPr lang="zh-CN" altLang="en-US" sz="2400" dirty="0">
                <a:sym typeface="+mn-lt"/>
              </a:rPr>
              <a:t>编写程序控制柱子随机出现。各个柱子角色的脚本是类似的，只是初始位置不同，因此可以先编写好一个脚本，然后将其复制到其他角色。</a:t>
            </a:r>
            <a:endParaRPr lang="zh-CN" altLang="en-US" sz="2400" dirty="0">
              <a:sym typeface="+mn-lt"/>
            </a:endParaRPr>
          </a:p>
        </p:txBody>
      </p:sp>
      <p:pic>
        <p:nvPicPr>
          <p:cNvPr id="4" name="图片 3"/>
          <p:cNvPicPr>
            <a:picLocks noChangeAspect="1"/>
          </p:cNvPicPr>
          <p:nvPr/>
        </p:nvPicPr>
        <p:blipFill>
          <a:blip r:embed="rId1"/>
          <a:stretch>
            <a:fillRect/>
          </a:stretch>
        </p:blipFill>
        <p:spPr>
          <a:xfrm>
            <a:off x="3756084" y="3179506"/>
            <a:ext cx="5082584" cy="3259171"/>
          </a:xfrm>
          <a:prstGeom prst="rect">
            <a:avLst/>
          </a:prstGeom>
        </p:spPr>
      </p:pic>
      <p:pic>
        <p:nvPicPr>
          <p:cNvPr id="6" name="图片 5"/>
          <p:cNvPicPr>
            <a:picLocks noChangeAspect="1"/>
          </p:cNvPicPr>
          <p:nvPr/>
        </p:nvPicPr>
        <p:blipFill>
          <a:blip r:embed="rId2"/>
          <a:stretch>
            <a:fillRect/>
          </a:stretch>
        </p:blipFill>
        <p:spPr>
          <a:xfrm>
            <a:off x="2733982" y="3682289"/>
            <a:ext cx="7420347" cy="2253900"/>
          </a:xfrm>
          <a:prstGeom prst="rect">
            <a:avLst/>
          </a:prstGeom>
        </p:spPr>
      </p:pic>
      <p:sp>
        <p:nvSpPr>
          <p:cNvPr id="9" name="矩形: 圆角 54"/>
          <p:cNvSpPr/>
          <p:nvPr/>
        </p:nvSpPr>
        <p:spPr>
          <a:xfrm>
            <a:off x="933450" y="793115"/>
            <a:ext cx="10607675" cy="105174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任务四：</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实现障碍物等待随机秒后从屏幕右侧出现平行滑到屏幕左侧后隐藏</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1703" y="1895869"/>
            <a:ext cx="9374372" cy="553720"/>
          </a:xfrm>
          <a:prstGeom prst="rect">
            <a:avLst/>
          </a:prstGeom>
        </p:spPr>
        <p:txBody>
          <a:bodyPr wrap="square" lIns="0" tIns="0" rIns="0" bIns="0">
            <a:spAutoFit/>
          </a:bodyPr>
          <a:lstStyle/>
          <a:p>
            <a:pPr>
              <a:lnSpc>
                <a:spcPct val="150000"/>
              </a:lnSpc>
            </a:pPr>
            <a:r>
              <a:rPr lang="zh-CN" altLang="en-US" sz="2400" dirty="0">
                <a:sym typeface="+mn-lt"/>
              </a:rPr>
              <a:t>添加变量和侦测条件，判断小鸟是否撞到柱子。</a:t>
            </a:r>
            <a:endParaRPr lang="zh-CN" altLang="en-US" sz="2400" dirty="0">
              <a:sym typeface="+mn-lt"/>
            </a:endParaRPr>
          </a:p>
        </p:txBody>
      </p:sp>
      <p:pic>
        <p:nvPicPr>
          <p:cNvPr id="3" name="图片 2"/>
          <p:cNvPicPr>
            <a:picLocks noChangeAspect="1"/>
          </p:cNvPicPr>
          <p:nvPr/>
        </p:nvPicPr>
        <p:blipFill>
          <a:blip r:embed="rId1"/>
          <a:stretch>
            <a:fillRect/>
          </a:stretch>
        </p:blipFill>
        <p:spPr>
          <a:xfrm>
            <a:off x="4101317" y="2665098"/>
            <a:ext cx="4576652" cy="3774760"/>
          </a:xfrm>
          <a:prstGeom prst="rect">
            <a:avLst/>
          </a:prstGeom>
        </p:spPr>
      </p:pic>
      <p:sp>
        <p:nvSpPr>
          <p:cNvPr id="9" name="矩形: 圆角 54"/>
          <p:cNvSpPr/>
          <p:nvPr/>
        </p:nvSpPr>
        <p:spPr>
          <a:xfrm>
            <a:off x="933450" y="793115"/>
            <a:ext cx="10607675" cy="106532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indent="0">
              <a:lnSpc>
                <a:spcPct val="100000"/>
              </a:lnSpc>
              <a:buClr>
                <a:srgbClr val="E99E17"/>
              </a:buClr>
              <a:buFont typeface="+mj-ea"/>
              <a:buNone/>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任务五：</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实现当小鸟碰到障碍物时剩余机会减少1次，当剩余机会等于零时停止所有脚本</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7155" y="2854325"/>
            <a:ext cx="5104130" cy="2215515"/>
          </a:xfrm>
          <a:prstGeom prst="rect">
            <a:avLst/>
          </a:prstGeom>
        </p:spPr>
        <p:txBody>
          <a:bodyPr wrap="square" lIns="0" tIns="0" rIns="0" bIns="0">
            <a:spAutoFit/>
          </a:bodyPr>
          <a:lstStyle/>
          <a:p>
            <a:pPr>
              <a:lnSpc>
                <a:spcPct val="150000"/>
              </a:lnSpc>
            </a:pPr>
            <a:r>
              <a:rPr lang="zh-CN" altLang="en-US" sz="2400" dirty="0">
                <a:sym typeface="+mn-lt"/>
              </a:rPr>
              <a:t>至于显示和隐藏变量的积木， 就是让舞台上面的</a:t>
            </a:r>
            <a:r>
              <a:rPr lang="zh-CN" altLang="en-US" sz="2400" dirty="0">
                <a:solidFill>
                  <a:srgbClr val="FF0000"/>
                </a:solidFill>
                <a:sym typeface="+mn-lt"/>
              </a:rPr>
              <a:t>“ 剩余机会”</a:t>
            </a:r>
            <a:r>
              <a:rPr lang="zh-CN" altLang="en-US" sz="2400" dirty="0">
                <a:sym typeface="+mn-lt"/>
              </a:rPr>
              <a:t> 显示或者隐藏起来， 你们可以用一个按键来控制它显示或者隐藏。</a:t>
            </a:r>
            <a:endParaRPr lang="zh-CN" altLang="en-US" sz="2400" dirty="0">
              <a:sym typeface="+mn-lt"/>
            </a:endParaRPr>
          </a:p>
        </p:txBody>
      </p:sp>
      <p:pic>
        <p:nvPicPr>
          <p:cNvPr id="3" name="图片 2"/>
          <p:cNvPicPr>
            <a:picLocks noChangeAspect="1"/>
          </p:cNvPicPr>
          <p:nvPr/>
        </p:nvPicPr>
        <p:blipFill>
          <a:blip r:embed="rId1"/>
          <a:stretch>
            <a:fillRect/>
          </a:stretch>
        </p:blipFill>
        <p:spPr>
          <a:xfrm>
            <a:off x="7228444" y="2018339"/>
            <a:ext cx="3301035" cy="4194765"/>
          </a:xfrm>
          <a:prstGeom prst="rect">
            <a:avLst/>
          </a:prstGeom>
        </p:spPr>
      </p:pic>
      <p:sp>
        <p:nvSpPr>
          <p:cNvPr id="9" name="矩形: 圆角 54"/>
          <p:cNvSpPr/>
          <p:nvPr/>
        </p:nvSpPr>
        <p:spPr>
          <a:xfrm>
            <a:off x="933450" y="793115"/>
            <a:ext cx="10607675" cy="106532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indent="0">
              <a:lnSpc>
                <a:spcPct val="100000"/>
              </a:lnSpc>
              <a:buClr>
                <a:srgbClr val="E99E17"/>
              </a:buClr>
              <a:buFont typeface="+mj-ea"/>
              <a:buNone/>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任务五：</a:t>
            </a: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ea"/>
              </a:rPr>
              <a:t>实现当小鸟碰到障碍物时剩余机会减少1次，当剩余机会等于零时停止所有脚本</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55237" y="986873"/>
            <a:ext cx="7656372"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小结</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sp>
        <p:nvSpPr>
          <p:cNvPr id="5" name="文本框 4"/>
          <p:cNvSpPr txBox="1"/>
          <p:nvPr/>
        </p:nvSpPr>
        <p:spPr>
          <a:xfrm>
            <a:off x="1856232" y="2788255"/>
            <a:ext cx="7267809" cy="1569660"/>
          </a:xfrm>
          <a:prstGeom prst="rect">
            <a:avLst/>
          </a:prstGeom>
          <a:noFill/>
        </p:spPr>
        <p:txBody>
          <a:bodyPr wrap="square">
            <a:spAutoFit/>
          </a:bodyPr>
          <a:lstStyle/>
          <a:p>
            <a:pPr lvl="0">
              <a:defRPr/>
            </a:pPr>
            <a:r>
              <a:rPr lang="en-US" altLang="zh-CN" sz="3200" b="1" kern="0" dirty="0">
                <a:latin typeface="方正卡通简体" panose="02000000000000000000" pitchFamily="2" charset="-122"/>
                <a:ea typeface="方正卡通简体" panose="02000000000000000000" pitchFamily="2" charset="-122"/>
                <a:cs typeface="+mn-ea"/>
                <a:sym typeface="+mn-lt"/>
              </a:rPr>
              <a:t>1.</a:t>
            </a:r>
            <a:r>
              <a:rPr lang="zh-CN" altLang="en-US" sz="3200" b="1" kern="0" dirty="0">
                <a:latin typeface="方正卡通简体" panose="02000000000000000000" pitchFamily="2" charset="-122"/>
                <a:ea typeface="方正卡通简体" panose="02000000000000000000" pitchFamily="2" charset="-122"/>
                <a:cs typeface="+mn-ea"/>
                <a:sym typeface="+mn-lt"/>
              </a:rPr>
              <a:t>变量的适用范围都有哪些？</a:t>
            </a:r>
            <a:endParaRPr lang="en-US" altLang="zh-CN" sz="3200" b="1" kern="0" dirty="0">
              <a:latin typeface="方正卡通简体" panose="02000000000000000000" pitchFamily="2" charset="-122"/>
              <a:ea typeface="方正卡通简体" panose="02000000000000000000" pitchFamily="2" charset="-122"/>
              <a:cs typeface="+mn-ea"/>
              <a:sym typeface="+mn-lt"/>
            </a:endParaRPr>
          </a:p>
          <a:p>
            <a:pPr lvl="0">
              <a:defRPr/>
            </a:pPr>
            <a:endParaRPr lang="en-US" altLang="zh-CN" sz="3200" b="1" kern="0" dirty="0">
              <a:latin typeface="方正卡通简体" panose="02000000000000000000" pitchFamily="2" charset="-122"/>
              <a:ea typeface="方正卡通简体" panose="02000000000000000000" pitchFamily="2" charset="-122"/>
              <a:cs typeface="+mn-ea"/>
              <a:sym typeface="+mn-lt"/>
            </a:endParaRPr>
          </a:p>
          <a:p>
            <a:pPr lvl="0">
              <a:defRPr/>
            </a:pPr>
            <a:r>
              <a:rPr lang="en-US" altLang="zh-CN" sz="3200" b="1" kern="0" dirty="0">
                <a:latin typeface="方正卡通简体" panose="02000000000000000000" pitchFamily="2" charset="-122"/>
                <a:ea typeface="方正卡通简体" panose="02000000000000000000" pitchFamily="2" charset="-122"/>
                <a:cs typeface="+mn-ea"/>
                <a:sym typeface="+mn-lt"/>
              </a:rPr>
              <a:t>2.</a:t>
            </a:r>
            <a:r>
              <a:rPr lang="zh-CN" altLang="en-US" sz="3200" b="1" kern="0" dirty="0">
                <a:latin typeface="方正卡通简体" panose="02000000000000000000" pitchFamily="2" charset="-122"/>
                <a:ea typeface="方正卡通简体" panose="02000000000000000000" pitchFamily="2" charset="-122"/>
                <a:cs typeface="+mn-ea"/>
                <a:sym typeface="+mn-lt"/>
              </a:rPr>
              <a:t>变量的显示方式有哪几种？</a:t>
            </a:r>
            <a:endParaRPr lang="zh-CN" altLang="en-US" sz="3200" b="1" kern="0" dirty="0">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16352" y="3168160"/>
            <a:ext cx="6245006" cy="738664"/>
          </a:xfrm>
          <a:prstGeom prst="rect">
            <a:avLst/>
          </a:prstGeom>
        </p:spPr>
        <p:txBody>
          <a:bodyPr wrap="square" lIns="0" tIns="0" rIns="0" bIns="0">
            <a:spAutoFit/>
          </a:bodyPr>
          <a:lstStyle/>
          <a:p>
            <a:r>
              <a:rPr lang="en-US" altLang="zh-CN" sz="4550" b="1" dirty="0">
                <a:latin typeface="方正有猫在_GBK" panose="02000000000000000000" pitchFamily="2" charset="-122"/>
                <a:ea typeface="方正有猫在_GBK" panose="02000000000000000000" pitchFamily="2" charset="-122"/>
                <a:cs typeface="+mn-ea"/>
                <a:sym typeface="+mn-lt"/>
              </a:rPr>
              <a:t>1.</a:t>
            </a:r>
            <a:r>
              <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 变量</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134125" y="1164635"/>
            <a:ext cx="3962573" cy="41842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427243"/>
            <a:ext cx="7656372"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336785" y="3353927"/>
            <a:ext cx="9518429" cy="1081963"/>
          </a:xfrm>
          <a:prstGeom prst="rect">
            <a:avLst/>
          </a:prstGeom>
          <a:noFill/>
        </p:spPr>
        <p:txBody>
          <a:bodyPr wrap="square" rtlCol="0" anchor="ctr">
            <a:spAutoFit/>
          </a:bodyPr>
          <a:lstStyle/>
          <a:p>
            <a:pPr marL="0" marR="0" lvl="0" indent="0" defTabSz="914400" eaLnBrk="1" fontAlgn="auto" latinLnBrk="0" hangingPunct="1">
              <a:lnSpc>
                <a:spcPct val="120000"/>
              </a:lnSpc>
              <a:spcBef>
                <a:spcPts val="0"/>
              </a:spcBef>
              <a:spcAft>
                <a:spcPts val="0"/>
              </a:spcAft>
              <a:buClrTx/>
              <a:buSzTx/>
              <a:buFontTx/>
              <a:buNone/>
              <a:defRPr/>
            </a:pPr>
            <a:r>
              <a:rPr lang="zh-CN" altLang="en-US" sz="2800" b="0" i="0" dirty="0">
                <a:solidFill>
                  <a:srgbClr val="00A651"/>
                </a:solidFill>
                <a:effectLst/>
                <a:latin typeface="FZZHYK--GBK1-0"/>
              </a:rPr>
              <a:t>修改一下机器人捡金币的程序，当捡到</a:t>
            </a:r>
            <a:r>
              <a:rPr lang="en-US" altLang="zh-CN" sz="2800" b="0" i="0" dirty="0">
                <a:solidFill>
                  <a:srgbClr val="00A651"/>
                </a:solidFill>
                <a:effectLst/>
                <a:latin typeface="FZZHYK--GBK1-0"/>
              </a:rPr>
              <a:t>100</a:t>
            </a:r>
            <a:r>
              <a:rPr lang="zh-CN" altLang="en-US" sz="2800" b="0" i="0" dirty="0">
                <a:solidFill>
                  <a:srgbClr val="00A651"/>
                </a:solidFill>
                <a:effectLst/>
                <a:latin typeface="FZZHYK--GBK1-0"/>
              </a:rPr>
              <a:t>个金币的时候，让金币出现的时间变短，隐藏的时间变长。</a:t>
            </a:r>
            <a:endParaRPr kumimoji="0" lang="zh-CN" altLang="en-US" sz="2800" b="0" i="0" u="none" strike="noStrike" kern="0" cap="none" spc="0" normalizeH="0" baseline="0" noProof="0" dirty="0">
              <a:ln>
                <a:noFill/>
              </a:ln>
              <a:solidFill>
                <a:srgbClr val="01AAD1"/>
              </a:solidFill>
              <a:effectLst/>
              <a:uLnTx/>
              <a:uFillTx/>
            </a:endParaRPr>
          </a:p>
        </p:txBody>
      </p:sp>
      <p:pic>
        <p:nvPicPr>
          <p:cNvPr id="2" name="图片 1"/>
          <p:cNvPicPr>
            <a:picLocks noChangeAspect="1"/>
          </p:cNvPicPr>
          <p:nvPr/>
        </p:nvPicPr>
        <p:blipFill>
          <a:blip r:embed="rId1"/>
          <a:stretch>
            <a:fillRect/>
          </a:stretch>
        </p:blipFill>
        <p:spPr>
          <a:xfrm>
            <a:off x="10341794" y="1233377"/>
            <a:ext cx="1061027" cy="20486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1100" y="2798475"/>
            <a:ext cx="6269318" cy="1596078"/>
          </a:xfrm>
          <a:prstGeom prst="rect">
            <a:avLst/>
          </a:prstGeom>
        </p:spPr>
        <p:txBody>
          <a:bodyPr wrap="square" lIns="0" tIns="0" rIns="0" bIns="0">
            <a:spAutoFit/>
          </a:bodyPr>
          <a:lstStyle/>
          <a:p>
            <a:pPr>
              <a:lnSpc>
                <a:spcPct val="150000"/>
              </a:lnSpc>
            </a:pPr>
            <a:r>
              <a:rPr lang="zh-CN" altLang="en-US" sz="2400" dirty="0">
                <a:solidFill>
                  <a:schemeClr val="tx1">
                    <a:lumMod val="75000"/>
                    <a:lumOff val="25000"/>
                  </a:schemeClr>
                </a:solidFill>
                <a:sym typeface="+mn-lt"/>
              </a:rPr>
              <a:t>变量是程序中不可或缺的部分，在运算、判断条件、控制循环等很多方面都有应用。</a:t>
            </a:r>
            <a:endParaRPr lang="en-US" altLang="zh-CN" sz="2400" dirty="0">
              <a:solidFill>
                <a:schemeClr val="tx1">
                  <a:lumMod val="75000"/>
                  <a:lumOff val="25000"/>
                </a:schemeClr>
              </a:solidFill>
              <a:sym typeface="+mn-lt"/>
            </a:endParaRPr>
          </a:p>
          <a:p>
            <a:pPr>
              <a:lnSpc>
                <a:spcPct val="150000"/>
              </a:lnSpc>
            </a:pPr>
            <a:r>
              <a:rPr lang="zh-CN" altLang="en-US" sz="2400" dirty="0">
                <a:solidFill>
                  <a:schemeClr val="tx1">
                    <a:lumMod val="75000"/>
                    <a:lumOff val="25000"/>
                  </a:schemeClr>
                </a:solidFill>
                <a:sym typeface="+mn-lt"/>
              </a:rPr>
              <a:t>在</a:t>
            </a:r>
            <a:r>
              <a:rPr lang="en-US" altLang="zh-CN" sz="2400" dirty="0">
                <a:solidFill>
                  <a:schemeClr val="tx1">
                    <a:lumMod val="75000"/>
                    <a:lumOff val="25000"/>
                  </a:schemeClr>
                </a:solidFill>
                <a:sym typeface="+mn-lt"/>
              </a:rPr>
              <a:t>Scratch 3.0</a:t>
            </a:r>
            <a:r>
              <a:rPr lang="zh-CN" altLang="en-US" sz="2400" dirty="0">
                <a:solidFill>
                  <a:schemeClr val="tx1">
                    <a:lumMod val="75000"/>
                    <a:lumOff val="25000"/>
                  </a:schemeClr>
                </a:solidFill>
                <a:sym typeface="+mn-lt"/>
              </a:rPr>
              <a:t>中，选择</a:t>
            </a:r>
            <a:r>
              <a:rPr lang="zh-CN" altLang="en-US" sz="2400" dirty="0">
                <a:solidFill>
                  <a:srgbClr val="FF0000"/>
                </a:solidFill>
                <a:sym typeface="+mn-lt"/>
              </a:rPr>
              <a:t>“变量”</a:t>
            </a:r>
            <a:r>
              <a:rPr lang="en-US" altLang="zh-CN" sz="2400" dirty="0">
                <a:solidFill>
                  <a:srgbClr val="FF0000"/>
                </a:solidFill>
                <a:sym typeface="+mn-lt"/>
              </a:rPr>
              <a:t>—“</a:t>
            </a:r>
            <a:r>
              <a:rPr lang="zh-CN" altLang="en-US" sz="2400" dirty="0">
                <a:solidFill>
                  <a:srgbClr val="FF0000"/>
                </a:solidFill>
                <a:sym typeface="+mn-lt"/>
              </a:rPr>
              <a:t>我的变量”</a:t>
            </a:r>
            <a:endParaRPr lang="zh-CN" altLang="en-US" sz="2400" dirty="0">
              <a:solidFill>
                <a:srgbClr val="FF0000"/>
              </a:solidFill>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a:t>
            </a:r>
            <a:r>
              <a:rPr lang="zh-CN" altLang="en-US" sz="5400" b="1" kern="0" dirty="0">
                <a:latin typeface="方正卡通简体" panose="02000000000000000000" pitchFamily="2" charset="-122"/>
                <a:ea typeface="方正卡通简体" panose="02000000000000000000" pitchFamily="2" charset="-122"/>
                <a:cs typeface="+mn-ea"/>
                <a:sym typeface="+mn-lt"/>
              </a:rPr>
              <a:t>变量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7798050" y="1896027"/>
            <a:ext cx="3443237" cy="39687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292" y="2167072"/>
            <a:ext cx="6269318" cy="485518"/>
          </a:xfrm>
          <a:prstGeom prst="rect">
            <a:avLst/>
          </a:prstGeom>
        </p:spPr>
        <p:txBody>
          <a:bodyPr wrap="square" lIns="0" tIns="0" rIns="0" bIns="0">
            <a:spAutoFit/>
          </a:bodyPr>
          <a:lstStyle/>
          <a:p>
            <a:pPr>
              <a:lnSpc>
                <a:spcPct val="150000"/>
              </a:lnSpc>
            </a:pPr>
            <a:r>
              <a:rPr lang="zh-CN" altLang="en-US" sz="2400" dirty="0">
                <a:solidFill>
                  <a:srgbClr val="FF0000"/>
                </a:solidFill>
                <a:sym typeface="+mn-lt"/>
              </a:rPr>
              <a:t>如何建立新变量？</a:t>
            </a:r>
            <a:endParaRPr lang="zh-CN" altLang="en-US" sz="2400" dirty="0">
              <a:solidFill>
                <a:srgbClr val="FF0000"/>
              </a:solidFill>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a:t>
            </a:r>
            <a:r>
              <a:rPr lang="zh-CN" altLang="en-US" sz="5400" b="1" kern="0" dirty="0">
                <a:latin typeface="方正卡通简体" panose="02000000000000000000" pitchFamily="2" charset="-122"/>
                <a:ea typeface="方正卡通简体" panose="02000000000000000000" pitchFamily="2" charset="-122"/>
                <a:cs typeface="+mn-ea"/>
                <a:sym typeface="+mn-lt"/>
              </a:rPr>
              <a:t>建立新变量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rotWithShape="1">
          <a:blip r:embed="rId1"/>
          <a:srcRect b="34997"/>
          <a:stretch>
            <a:fillRect/>
          </a:stretch>
        </p:blipFill>
        <p:spPr>
          <a:xfrm>
            <a:off x="7729690" y="1119941"/>
            <a:ext cx="3443237" cy="2579780"/>
          </a:xfrm>
          <a:prstGeom prst="rect">
            <a:avLst/>
          </a:prstGeom>
        </p:spPr>
      </p:pic>
      <p:sp>
        <p:nvSpPr>
          <p:cNvPr id="5" name="矩形 4"/>
          <p:cNvSpPr/>
          <p:nvPr/>
        </p:nvSpPr>
        <p:spPr>
          <a:xfrm>
            <a:off x="1259292" y="2832661"/>
            <a:ext cx="6269318" cy="1596078"/>
          </a:xfrm>
          <a:prstGeom prst="rect">
            <a:avLst/>
          </a:prstGeom>
        </p:spPr>
        <p:txBody>
          <a:bodyPr wrap="square" lIns="0" tIns="0" rIns="0" bIns="0">
            <a:spAutoFit/>
          </a:bodyPr>
          <a:lstStyle/>
          <a:p>
            <a:pPr>
              <a:lnSpc>
                <a:spcPct val="150000"/>
              </a:lnSpc>
            </a:pPr>
            <a:r>
              <a:rPr lang="zh-CN" altLang="en-US" sz="2400" dirty="0">
                <a:solidFill>
                  <a:schemeClr val="tx1">
                    <a:lumMod val="75000"/>
                    <a:lumOff val="25000"/>
                  </a:schemeClr>
                </a:solidFill>
                <a:sym typeface="+mn-lt"/>
              </a:rPr>
              <a:t>单击 “建立一个变量”按钮，来建立一个变量。单击按钮后弹出“新建变量”的对话框，我们在文本框中输入变量的名称就可以建立变量了。</a:t>
            </a:r>
            <a:endParaRPr lang="zh-CN" altLang="en-US" sz="2400" dirty="0">
              <a:solidFill>
                <a:srgbClr val="FF0000"/>
              </a:solidFill>
              <a:sym typeface="+mn-lt"/>
            </a:endParaRPr>
          </a:p>
        </p:txBody>
      </p:sp>
      <p:sp>
        <p:nvSpPr>
          <p:cNvPr id="3" name="矩形 2"/>
          <p:cNvSpPr/>
          <p:nvPr/>
        </p:nvSpPr>
        <p:spPr>
          <a:xfrm>
            <a:off x="7699654" y="1479125"/>
            <a:ext cx="1871331" cy="6166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7729690" y="3928412"/>
            <a:ext cx="3297854" cy="2662446"/>
          </a:xfrm>
          <a:prstGeom prst="rect">
            <a:avLst/>
          </a:prstGeom>
        </p:spPr>
      </p:pic>
      <p:sp>
        <p:nvSpPr>
          <p:cNvPr id="12" name="矩形 11"/>
          <p:cNvSpPr/>
          <p:nvPr/>
        </p:nvSpPr>
        <p:spPr>
          <a:xfrm>
            <a:off x="1221100" y="4771553"/>
            <a:ext cx="6269318" cy="488082"/>
          </a:xfrm>
          <a:prstGeom prst="rect">
            <a:avLst/>
          </a:prstGeom>
        </p:spPr>
        <p:txBody>
          <a:bodyPr wrap="square" lIns="0" tIns="0" rIns="0" bIns="0">
            <a:spAutoFit/>
          </a:bodyPr>
          <a:lstStyle/>
          <a:p>
            <a:pPr>
              <a:lnSpc>
                <a:spcPct val="150000"/>
              </a:lnSpc>
            </a:pPr>
            <a:r>
              <a:rPr lang="zh-CN" altLang="en-US" sz="2400" dirty="0">
                <a:solidFill>
                  <a:srgbClr val="FF0000"/>
                </a:solidFill>
                <a:sym typeface="+mn-lt"/>
              </a:rPr>
              <a:t>注意：变量的名称，并选择变量的适用范围。</a:t>
            </a:r>
            <a:endParaRPr lang="zh-CN" altLang="en-US" sz="2400" dirty="0">
              <a:solidFill>
                <a:srgbClr val="FF0000"/>
              </a:solidFill>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4860" y="2073234"/>
            <a:ext cx="6833190" cy="3812069"/>
          </a:xfrm>
          <a:prstGeom prst="rect">
            <a:avLst/>
          </a:prstGeom>
        </p:spPr>
        <p:txBody>
          <a:bodyPr wrap="square" lIns="0" tIns="0" rIns="0" bIns="0">
            <a:spAutoFit/>
          </a:bodyPr>
          <a:lstStyle/>
          <a:p>
            <a:pPr>
              <a:lnSpc>
                <a:spcPct val="150000"/>
              </a:lnSpc>
            </a:pPr>
            <a:r>
              <a:rPr lang="zh-CN" altLang="en-US" sz="2400" dirty="0">
                <a:sym typeface="+mn-lt"/>
              </a:rPr>
              <a:t>变量有两个适用范围，一个是“适用于所有角色”，另一个是“仅适用于当前角色”。</a:t>
            </a:r>
            <a:endParaRPr lang="en-US" altLang="zh-CN" sz="2400" dirty="0">
              <a:sym typeface="+mn-lt"/>
            </a:endParaRPr>
          </a:p>
          <a:p>
            <a:pPr>
              <a:lnSpc>
                <a:spcPct val="150000"/>
              </a:lnSpc>
            </a:pPr>
            <a:r>
              <a:rPr lang="zh-CN" altLang="en-US" sz="2400" dirty="0">
                <a:solidFill>
                  <a:srgbClr val="FF0000"/>
                </a:solidFill>
                <a:sym typeface="+mn-lt"/>
              </a:rPr>
              <a:t>“适用于所有角色”：</a:t>
            </a:r>
            <a:r>
              <a:rPr lang="zh-CN" altLang="en-US" sz="2400" dirty="0">
                <a:sym typeface="+mn-lt"/>
              </a:rPr>
              <a:t>相当于</a:t>
            </a:r>
            <a:r>
              <a:rPr lang="en-US" altLang="zh-CN" sz="2400" dirty="0">
                <a:sym typeface="+mn-lt"/>
              </a:rPr>
              <a:t>C++</a:t>
            </a:r>
            <a:r>
              <a:rPr lang="zh-CN" altLang="en-US" sz="2400" dirty="0">
                <a:sym typeface="+mn-lt"/>
              </a:rPr>
              <a:t>语言中的全局变量，任何一个角色和背景都可以引用这个变量，都可以改变其数值；</a:t>
            </a:r>
            <a:endParaRPr lang="en-US" altLang="zh-CN" sz="2400" dirty="0">
              <a:sym typeface="+mn-lt"/>
            </a:endParaRPr>
          </a:p>
          <a:p>
            <a:pPr>
              <a:lnSpc>
                <a:spcPct val="150000"/>
              </a:lnSpc>
            </a:pPr>
            <a:r>
              <a:rPr lang="zh-CN" altLang="en-US" sz="2400" dirty="0">
                <a:solidFill>
                  <a:srgbClr val="FF0000"/>
                </a:solidFill>
                <a:sym typeface="+mn-lt"/>
              </a:rPr>
              <a:t>“仅适用于当前角色”：</a:t>
            </a:r>
            <a:r>
              <a:rPr lang="zh-CN" altLang="en-US" sz="2400" dirty="0">
                <a:sym typeface="+mn-lt"/>
              </a:rPr>
              <a:t>相当于局部变量，仅可以在适用的角色中使用，其他角色则无法看到该变量。</a:t>
            </a:r>
            <a:endParaRPr lang="zh-CN" altLang="en-US" sz="2400" dirty="0">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a:t>
            </a:r>
            <a:r>
              <a:rPr lang="zh-CN" altLang="en-US" sz="5400" b="1" kern="0" dirty="0">
                <a:latin typeface="方正卡通简体" panose="02000000000000000000" pitchFamily="2" charset="-122"/>
                <a:ea typeface="方正卡通简体" panose="02000000000000000000" pitchFamily="2" charset="-122"/>
                <a:cs typeface="+mn-ea"/>
                <a:sym typeface="+mn-lt"/>
              </a:rPr>
              <a:t>建立新变量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6" name="图片 5"/>
          <p:cNvPicPr>
            <a:picLocks noChangeAspect="1"/>
          </p:cNvPicPr>
          <p:nvPr/>
        </p:nvPicPr>
        <p:blipFill>
          <a:blip r:embed="rId1"/>
          <a:stretch>
            <a:fillRect/>
          </a:stretch>
        </p:blipFill>
        <p:spPr>
          <a:xfrm>
            <a:off x="8077020" y="2422254"/>
            <a:ext cx="3297854" cy="2662446"/>
          </a:xfrm>
          <a:prstGeom prst="rect">
            <a:avLst/>
          </a:prstGeom>
        </p:spPr>
      </p:pic>
      <p:sp>
        <p:nvSpPr>
          <p:cNvPr id="7" name="矩形 6"/>
          <p:cNvSpPr/>
          <p:nvPr/>
        </p:nvSpPr>
        <p:spPr>
          <a:xfrm>
            <a:off x="8314660" y="3979268"/>
            <a:ext cx="2912480" cy="330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3469" y="2145477"/>
            <a:ext cx="6833190" cy="2704074"/>
          </a:xfrm>
          <a:prstGeom prst="rect">
            <a:avLst/>
          </a:prstGeom>
        </p:spPr>
        <p:txBody>
          <a:bodyPr wrap="square" lIns="0" tIns="0" rIns="0" bIns="0">
            <a:spAutoFit/>
          </a:bodyPr>
          <a:lstStyle/>
          <a:p>
            <a:pPr>
              <a:lnSpc>
                <a:spcPct val="150000"/>
              </a:lnSpc>
            </a:pPr>
            <a:r>
              <a:rPr lang="zh-CN" altLang="en-US" sz="2400" dirty="0">
                <a:sym typeface="+mn-lt"/>
              </a:rPr>
              <a:t>为变量命名时，相同适用范围的变量</a:t>
            </a:r>
            <a:r>
              <a:rPr lang="zh-CN" altLang="en-US" sz="2400" dirty="0">
                <a:solidFill>
                  <a:srgbClr val="FF0000"/>
                </a:solidFill>
                <a:sym typeface="+mn-lt"/>
              </a:rPr>
              <a:t>不可重名</a:t>
            </a:r>
            <a:r>
              <a:rPr lang="zh-CN" altLang="en-US" sz="2400" dirty="0">
                <a:sym typeface="+mn-lt"/>
              </a:rPr>
              <a:t>。</a:t>
            </a:r>
            <a:endParaRPr lang="en-US" altLang="zh-CN" sz="2400" dirty="0">
              <a:sym typeface="+mn-lt"/>
            </a:endParaRPr>
          </a:p>
          <a:p>
            <a:pPr>
              <a:lnSpc>
                <a:spcPct val="150000"/>
              </a:lnSpc>
            </a:pPr>
            <a:endParaRPr lang="en-US" altLang="zh-CN" sz="2400" dirty="0">
              <a:sym typeface="+mn-lt"/>
            </a:endParaRPr>
          </a:p>
          <a:p>
            <a:pPr>
              <a:lnSpc>
                <a:spcPct val="150000"/>
              </a:lnSpc>
            </a:pPr>
            <a:r>
              <a:rPr lang="zh-CN" altLang="en-US" sz="2400" dirty="0">
                <a:sym typeface="+mn-lt"/>
              </a:rPr>
              <a:t>比如软件中已有默认的“我的变量”，如果此时我们再新建一个变量也叫“我的变量”，系统就会提示我们这个变量已经存在。</a:t>
            </a:r>
            <a:endParaRPr lang="zh-CN" altLang="en-US" sz="2400" dirty="0">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a:t>
            </a:r>
            <a:r>
              <a:rPr lang="zh-CN" altLang="en-US" sz="5400" b="1" kern="0" dirty="0">
                <a:latin typeface="方正卡通简体" panose="02000000000000000000" pitchFamily="2" charset="-122"/>
                <a:ea typeface="方正卡通简体" panose="02000000000000000000" pitchFamily="2" charset="-122"/>
                <a:cs typeface="+mn-ea"/>
                <a:sym typeface="+mn-lt"/>
              </a:rPr>
              <a:t>建立新变量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8094734" y="1598428"/>
            <a:ext cx="3468452" cy="3661144"/>
          </a:xfrm>
          <a:prstGeom prst="rect">
            <a:avLst/>
          </a:prstGeom>
        </p:spPr>
      </p:pic>
      <p:sp>
        <p:nvSpPr>
          <p:cNvPr id="7" name="矩形 6"/>
          <p:cNvSpPr/>
          <p:nvPr/>
        </p:nvSpPr>
        <p:spPr>
          <a:xfrm>
            <a:off x="8194158" y="4404570"/>
            <a:ext cx="2912480" cy="330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3469" y="2145477"/>
            <a:ext cx="6833190" cy="2704074"/>
          </a:xfrm>
          <a:prstGeom prst="rect">
            <a:avLst/>
          </a:prstGeom>
        </p:spPr>
        <p:txBody>
          <a:bodyPr wrap="square" lIns="0" tIns="0" rIns="0" bIns="0">
            <a:spAutoFit/>
          </a:bodyPr>
          <a:lstStyle/>
          <a:p>
            <a:pPr>
              <a:lnSpc>
                <a:spcPct val="150000"/>
              </a:lnSpc>
            </a:pPr>
            <a:r>
              <a:rPr lang="zh-CN" altLang="en-US" sz="2400" dirty="0">
                <a:sym typeface="+mn-lt"/>
              </a:rPr>
              <a:t>当勾选变量前的复选框时，在舞台上会显示出变量的数值。</a:t>
            </a:r>
            <a:endParaRPr lang="en-US" altLang="zh-CN" sz="2400" dirty="0">
              <a:sym typeface="+mn-lt"/>
            </a:endParaRPr>
          </a:p>
          <a:p>
            <a:pPr>
              <a:lnSpc>
                <a:spcPct val="150000"/>
              </a:lnSpc>
            </a:pPr>
            <a:endParaRPr lang="en-US" altLang="zh-CN" sz="2400" dirty="0">
              <a:sym typeface="+mn-lt"/>
            </a:endParaRPr>
          </a:p>
          <a:p>
            <a:pPr>
              <a:lnSpc>
                <a:spcPct val="150000"/>
              </a:lnSpc>
            </a:pPr>
            <a:r>
              <a:rPr lang="zh-CN" altLang="en-US" sz="2400" dirty="0">
                <a:sym typeface="+mn-lt"/>
              </a:rPr>
              <a:t>如果我们的变量仅适用于当前角色，那么在变量的前面会标注出适用角色的名称。</a:t>
            </a:r>
            <a:endParaRPr lang="zh-CN" altLang="en-US" sz="2400" dirty="0">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a:t>
            </a:r>
            <a:r>
              <a:rPr lang="zh-CN" altLang="en-US" sz="5400" b="1" kern="0" dirty="0">
                <a:latin typeface="方正卡通简体" panose="02000000000000000000" pitchFamily="2" charset="-122"/>
                <a:ea typeface="方正卡通简体" panose="02000000000000000000" pitchFamily="2" charset="-122"/>
                <a:cs typeface="+mn-ea"/>
                <a:sym typeface="+mn-lt"/>
              </a:rPr>
              <a:t>建立新变量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8053164" y="1314781"/>
            <a:ext cx="2238375" cy="781050"/>
          </a:xfrm>
          <a:prstGeom prst="rect">
            <a:avLst/>
          </a:prstGeom>
        </p:spPr>
      </p:pic>
      <p:pic>
        <p:nvPicPr>
          <p:cNvPr id="5" name="图片 4"/>
          <p:cNvPicPr>
            <a:picLocks noChangeAspect="1"/>
          </p:cNvPicPr>
          <p:nvPr/>
        </p:nvPicPr>
        <p:blipFill rotWithShape="1">
          <a:blip r:embed="rId2"/>
          <a:srcRect r="25592" b="29571"/>
          <a:stretch>
            <a:fillRect/>
          </a:stretch>
        </p:blipFill>
        <p:spPr>
          <a:xfrm>
            <a:off x="7746659" y="2227210"/>
            <a:ext cx="3122226" cy="2085508"/>
          </a:xfrm>
          <a:prstGeom prst="rect">
            <a:avLst/>
          </a:prstGeom>
        </p:spPr>
      </p:pic>
      <p:pic>
        <p:nvPicPr>
          <p:cNvPr id="6" name="图片 5"/>
          <p:cNvPicPr>
            <a:picLocks noChangeAspect="1"/>
          </p:cNvPicPr>
          <p:nvPr/>
        </p:nvPicPr>
        <p:blipFill rotWithShape="1">
          <a:blip r:embed="rId3"/>
          <a:srcRect r="24276" b="19133"/>
          <a:stretch>
            <a:fillRect/>
          </a:stretch>
        </p:blipFill>
        <p:spPr>
          <a:xfrm>
            <a:off x="7956884" y="4210495"/>
            <a:ext cx="3122226" cy="23108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9660" y="2294255"/>
            <a:ext cx="9964420" cy="1107440"/>
          </a:xfrm>
          <a:prstGeom prst="rect">
            <a:avLst/>
          </a:prstGeom>
        </p:spPr>
        <p:txBody>
          <a:bodyPr wrap="square" lIns="0" tIns="0" rIns="0" bIns="0">
            <a:spAutoFit/>
          </a:bodyPr>
          <a:lstStyle/>
          <a:p>
            <a:pPr>
              <a:lnSpc>
                <a:spcPct val="150000"/>
              </a:lnSpc>
            </a:pPr>
            <a:r>
              <a:rPr lang="zh-CN" altLang="en-US" sz="2400" dirty="0">
                <a:sym typeface="+mn-lt"/>
              </a:rPr>
              <a:t>在</a:t>
            </a:r>
            <a:r>
              <a:rPr lang="en-US" altLang="zh-CN" sz="2400" dirty="0">
                <a:sym typeface="+mn-lt"/>
              </a:rPr>
              <a:t>Scratch 3.0</a:t>
            </a:r>
            <a:r>
              <a:rPr lang="zh-CN" altLang="en-US" sz="2400" dirty="0">
                <a:sym typeface="+mn-lt"/>
              </a:rPr>
              <a:t>中变量的显示方式有</a:t>
            </a:r>
            <a:r>
              <a:rPr lang="en-US" altLang="zh-CN" sz="2400" dirty="0">
                <a:sym typeface="+mn-lt"/>
              </a:rPr>
              <a:t>3</a:t>
            </a:r>
            <a:r>
              <a:rPr lang="zh-CN" altLang="en-US" sz="2400" dirty="0">
                <a:sym typeface="+mn-lt"/>
              </a:rPr>
              <a:t>种，分别是“滑杆”“正常显示”和“大字显示”。在变量显示处单击鼠标右键就可以弹出显示方式的菜单。</a:t>
            </a:r>
            <a:endParaRPr lang="zh-CN" altLang="en-US" sz="2400" dirty="0">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a:t>
            </a:r>
            <a:r>
              <a:rPr lang="zh-CN" altLang="en-US" sz="5400" b="1" kern="0" dirty="0">
                <a:latin typeface="方正卡通简体" panose="02000000000000000000" pitchFamily="2" charset="-122"/>
                <a:ea typeface="方正卡通简体" panose="02000000000000000000" pitchFamily="2" charset="-122"/>
                <a:cs typeface="+mn-ea"/>
                <a:sym typeface="+mn-lt"/>
              </a:rPr>
              <a:t>变量的显示方式</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rotWithShape="1">
          <a:blip r:embed="rId1"/>
          <a:srcRect r="30649" b="27594"/>
          <a:stretch>
            <a:fillRect/>
          </a:stretch>
        </p:blipFill>
        <p:spPr>
          <a:xfrm>
            <a:off x="1977655" y="4046355"/>
            <a:ext cx="2743201" cy="2134705"/>
          </a:xfrm>
          <a:prstGeom prst="rect">
            <a:avLst/>
          </a:prstGeom>
        </p:spPr>
      </p:pic>
      <p:pic>
        <p:nvPicPr>
          <p:cNvPr id="7" name="图片 6"/>
          <p:cNvPicPr>
            <a:picLocks noChangeAspect="1"/>
          </p:cNvPicPr>
          <p:nvPr/>
        </p:nvPicPr>
        <p:blipFill>
          <a:blip r:embed="rId2"/>
          <a:stretch>
            <a:fillRect/>
          </a:stretch>
        </p:blipFill>
        <p:spPr>
          <a:xfrm>
            <a:off x="5998566" y="4146991"/>
            <a:ext cx="3452227" cy="1738312"/>
          </a:xfrm>
          <a:prstGeom prst="rect">
            <a:avLst/>
          </a:prstGeom>
        </p:spPr>
      </p:pic>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 name="COMMONDATA" val="eyJoZGlkIjoiMmFjYWE3NTY0MDQ5MmMzNDY4ZjRhMmI2ZmQ5ZDg0OTIifQ=="/>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2183</Words>
  <Application>WPS 演示</Application>
  <PresentationFormat>宽屏</PresentationFormat>
  <Paragraphs>145</Paragraphs>
  <Slides>30</Slides>
  <Notes>33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宋体</vt:lpstr>
      <vt:lpstr>Wingdings</vt:lpstr>
      <vt:lpstr>方正有猫在_GBK</vt:lpstr>
      <vt:lpstr>方正卡通简体</vt:lpstr>
      <vt:lpstr>Times New Roman</vt:lpstr>
      <vt:lpstr>微软雅黑</vt:lpstr>
      <vt:lpstr>Arial Unicode MS</vt:lpstr>
      <vt:lpstr>等线</vt:lpstr>
      <vt:lpstr>FZZHYK--GBK1-0</vt:lpstr>
      <vt:lpstr>Anonymous</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木末</cp:lastModifiedBy>
  <cp:revision>238</cp:revision>
  <dcterms:created xsi:type="dcterms:W3CDTF">2017-12-03T06:36:00Z</dcterms:created>
  <dcterms:modified xsi:type="dcterms:W3CDTF">2022-08-21T08:39:51Z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C8D5C7EF10DE4C54A3AF417D72BC7940</vt:lpwstr>
  </property>
</Properties>
</file>