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  <p:sldMasterId id="2147483660" r:id="rId3"/>
    <p:sldMasterId id="2147483671" r:id="rId4"/>
  </p:sldMasterIdLst>
  <p:notesMasterIdLst>
    <p:notesMasterId r:id="rId6"/>
  </p:notesMasterIdLst>
  <p:sldIdLst>
    <p:sldId id="256" r:id="rId5"/>
    <p:sldId id="258" r:id="rId7"/>
    <p:sldId id="259" r:id="rId8"/>
    <p:sldId id="260" r:id="rId9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efb776df2_0_8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efb776df2_0_8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efb776df2_0_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efb776df2_0_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efb776df2_0_16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efb776df2_0_1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efb776df2_0_22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efb776df2_0_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1700185" y="1020263"/>
            <a:ext cx="5807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9pPr>
          </a:lstStyle>
          <a:p/>
        </p:txBody>
      </p:sp>
      <p:sp>
        <p:nvSpPr>
          <p:cNvPr id="56" name="Google Shape;56;p14"/>
          <p:cNvSpPr/>
          <p:nvPr/>
        </p:nvSpPr>
        <p:spPr>
          <a:xfrm>
            <a:off x="6897625" y="4649963"/>
            <a:ext cx="126900" cy="951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57;p14"/>
          <p:cNvSpPr/>
          <p:nvPr/>
        </p:nvSpPr>
        <p:spPr>
          <a:xfrm>
            <a:off x="7454375" y="4229100"/>
            <a:ext cx="126900" cy="951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58;p14"/>
          <p:cNvSpPr/>
          <p:nvPr/>
        </p:nvSpPr>
        <p:spPr>
          <a:xfrm>
            <a:off x="8827727" y="3448165"/>
            <a:ext cx="75900" cy="570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59;p14"/>
          <p:cNvSpPr/>
          <p:nvPr/>
        </p:nvSpPr>
        <p:spPr>
          <a:xfrm>
            <a:off x="8677050" y="4933406"/>
            <a:ext cx="126900" cy="951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60;p14"/>
          <p:cNvSpPr/>
          <p:nvPr/>
        </p:nvSpPr>
        <p:spPr>
          <a:xfrm>
            <a:off x="2972225" y="475050"/>
            <a:ext cx="126900" cy="951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61;p14"/>
          <p:cNvSpPr/>
          <p:nvPr/>
        </p:nvSpPr>
        <p:spPr>
          <a:xfrm>
            <a:off x="579635" y="2530109"/>
            <a:ext cx="126900" cy="951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62;p14"/>
          <p:cNvSpPr/>
          <p:nvPr/>
        </p:nvSpPr>
        <p:spPr>
          <a:xfrm>
            <a:off x="311843" y="593639"/>
            <a:ext cx="126900" cy="951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63;p14"/>
          <p:cNvSpPr/>
          <p:nvPr/>
        </p:nvSpPr>
        <p:spPr>
          <a:xfrm>
            <a:off x="626322" y="1004904"/>
            <a:ext cx="253800" cy="1902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64;p14"/>
          <p:cNvSpPr/>
          <p:nvPr/>
        </p:nvSpPr>
        <p:spPr>
          <a:xfrm>
            <a:off x="8104500" y="3722325"/>
            <a:ext cx="190200" cy="142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65;p14"/>
          <p:cNvSpPr/>
          <p:nvPr/>
        </p:nvSpPr>
        <p:spPr>
          <a:xfrm>
            <a:off x="8803950" y="4240992"/>
            <a:ext cx="190200" cy="142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66;p14"/>
          <p:cNvSpPr/>
          <p:nvPr/>
        </p:nvSpPr>
        <p:spPr>
          <a:xfrm>
            <a:off x="196310" y="1493168"/>
            <a:ext cx="75900" cy="570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67;p14"/>
          <p:cNvSpPr/>
          <p:nvPr/>
        </p:nvSpPr>
        <p:spPr>
          <a:xfrm>
            <a:off x="1738050" y="203491"/>
            <a:ext cx="253800" cy="1902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68;p14"/>
          <p:cNvSpPr/>
          <p:nvPr/>
        </p:nvSpPr>
        <p:spPr>
          <a:xfrm>
            <a:off x="771659" y="1878364"/>
            <a:ext cx="75900" cy="570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69;p14"/>
          <p:cNvSpPr/>
          <p:nvPr/>
        </p:nvSpPr>
        <p:spPr>
          <a:xfrm>
            <a:off x="4271584" y="356119"/>
            <a:ext cx="75900" cy="570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70;p14"/>
          <p:cNvSpPr/>
          <p:nvPr/>
        </p:nvSpPr>
        <p:spPr>
          <a:xfrm>
            <a:off x="7729213" y="4595578"/>
            <a:ext cx="2538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ctrTitle"/>
          </p:nvPr>
        </p:nvSpPr>
        <p:spPr>
          <a:xfrm>
            <a:off x="1546025" y="1526194"/>
            <a:ext cx="5832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9pPr>
          </a:lstStyle>
          <a:p/>
        </p:txBody>
      </p:sp>
      <p:sp>
        <p:nvSpPr>
          <p:cNvPr id="73" name="Google Shape;73;p15"/>
          <p:cNvSpPr txBox="1"/>
          <p:nvPr>
            <p:ph type="subTitle" idx="1"/>
          </p:nvPr>
        </p:nvSpPr>
        <p:spPr>
          <a:xfrm>
            <a:off x="1546025" y="2782911"/>
            <a:ext cx="5832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>
                <a:solidFill>
                  <a:srgbClr val="607D8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07D8B"/>
              </a:buClr>
              <a:buSzPts val="3000"/>
              <a:buNone/>
              <a:defRPr sz="3000">
                <a:solidFill>
                  <a:srgbClr val="607D8B"/>
                </a:solidFill>
              </a:defRPr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 descr="connections-05.png"/>
          <p:cNvPicPr preferRelativeResize="0"/>
          <p:nvPr/>
        </p:nvPicPr>
        <p:blipFill>
          <a:blip r:embed="rId2"/>
          <a:stretch>
            <a:fillRect/>
          </a:stretch>
        </p:blipFill>
        <p:spPr>
          <a:xfrm rot="10800000" flipH="1">
            <a:off x="5945" y="-1"/>
            <a:ext cx="684908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>
            <p:ph type="body" idx="1"/>
          </p:nvPr>
        </p:nvSpPr>
        <p:spPr>
          <a:xfrm>
            <a:off x="1215300" y="1876050"/>
            <a:ext cx="67134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57200" algn="ctr" rtl="0">
              <a:spcBef>
                <a:spcPts val="600"/>
              </a:spcBef>
              <a:spcAft>
                <a:spcPts val="0"/>
              </a:spcAft>
              <a:buClr>
                <a:srgbClr val="263238"/>
              </a:buClr>
              <a:buSzPts val="3600"/>
              <a:buChar char="◎"/>
              <a:defRPr sz="3600" i="1"/>
            </a:lvl1pPr>
            <a:lvl2pPr marL="914400" lvl="1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○"/>
              <a:defRPr sz="3600" i="1"/>
            </a:lvl2pPr>
            <a:lvl3pPr marL="1371600" lvl="2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◉"/>
              <a:defRPr sz="3600" i="1"/>
            </a:lvl3pPr>
            <a:lvl4pPr marL="1828800" lvl="3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●"/>
              <a:defRPr sz="3600" i="1"/>
            </a:lvl4pPr>
            <a:lvl5pPr marL="2286000" lvl="4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○"/>
              <a:defRPr sz="3600" i="1"/>
            </a:lvl5pPr>
            <a:lvl6pPr marL="2743200" lvl="5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■"/>
              <a:defRPr sz="3600" i="1"/>
            </a:lvl6pPr>
            <a:lvl7pPr marL="3200400" lvl="6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●"/>
              <a:defRPr sz="3600" i="1"/>
            </a:lvl7pPr>
            <a:lvl8pPr marL="3657600" lvl="7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○"/>
              <a:defRPr sz="3600" i="1"/>
            </a:lvl8pPr>
            <a:lvl9pPr marL="4114800" lvl="8" indent="-457200" algn="ctr" rtl="0"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3600"/>
              <a:buChar char="■"/>
              <a:defRPr sz="3600" i="1"/>
            </a:lvl9pPr>
          </a:lstStyle>
          <a:p/>
        </p:txBody>
      </p:sp>
      <p:grpSp>
        <p:nvGrpSpPr>
          <p:cNvPr id="77" name="Google Shape;77;p16"/>
          <p:cNvGrpSpPr/>
          <p:nvPr/>
        </p:nvGrpSpPr>
        <p:grpSpPr>
          <a:xfrm>
            <a:off x="3593400" y="805714"/>
            <a:ext cx="1957200" cy="819900"/>
            <a:chOff x="3593400" y="1760085"/>
            <a:chExt cx="1957200" cy="1093200"/>
          </a:xfrm>
        </p:grpSpPr>
        <p:sp>
          <p:nvSpPr>
            <p:cNvPr id="78" name="Google Shape;78;p16"/>
            <p:cNvSpPr txBox="1"/>
            <p:nvPr/>
          </p:nvSpPr>
          <p:spPr>
            <a:xfrm>
              <a:off x="3593400" y="1872097"/>
              <a:ext cx="1957200" cy="87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0" b="1">
                  <a:solidFill>
                    <a:srgbClr val="0091EA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“</a:t>
              </a:r>
              <a:endParaRPr sz="60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4025400" y="1760085"/>
              <a:ext cx="1093200" cy="1093200"/>
            </a:xfrm>
            <a:prstGeom prst="ellipse">
              <a:avLst/>
            </a:prstGeom>
            <a:noFill/>
            <a:ln w="9525" cap="flat" cmpd="sng">
              <a:solidFill>
                <a:srgbClr val="CFD8DC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0" name="Google Shape;80;p16"/>
            <p:cNvSpPr/>
            <p:nvPr/>
          </p:nvSpPr>
          <p:spPr>
            <a:xfrm>
              <a:off x="4190700" y="1925385"/>
              <a:ext cx="762600" cy="762600"/>
            </a:xfrm>
            <a:prstGeom prst="ellipse">
              <a:avLst/>
            </a:prstGeom>
            <a:noFill/>
            <a:ln w="19050" cap="flat" cmpd="sng">
              <a:solidFill>
                <a:srgbClr val="CFD8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cxnSp>
        <p:nvCxnSpPr>
          <p:cNvPr id="81" name="Google Shape;81;p16"/>
          <p:cNvCxnSpPr>
            <a:endCxn id="79" idx="1"/>
          </p:cNvCxnSpPr>
          <p:nvPr/>
        </p:nvCxnSpPr>
        <p:spPr>
          <a:xfrm>
            <a:off x="3742095" y="653985"/>
            <a:ext cx="443400" cy="2718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16"/>
          <p:cNvCxnSpPr/>
          <p:nvPr/>
        </p:nvCxnSpPr>
        <p:spPr>
          <a:xfrm rot="10800000">
            <a:off x="4114800" y="202414"/>
            <a:ext cx="457200" cy="6033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16"/>
          <p:cNvCxnSpPr/>
          <p:nvPr/>
        </p:nvCxnSpPr>
        <p:spPr>
          <a:xfrm rot="10800000" flipH="1">
            <a:off x="4749075" y="564919"/>
            <a:ext cx="95100" cy="261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6"/>
          <p:cNvSpPr txBox="1"/>
          <p:nvPr>
            <p:ph type="sldNum" idx="12"/>
          </p:nvPr>
        </p:nvSpPr>
        <p:spPr>
          <a:xfrm>
            <a:off x="-87" y="4749844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◎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type="body" idx="1"/>
          </p:nvPr>
        </p:nvSpPr>
        <p:spPr>
          <a:xfrm>
            <a:off x="786137" y="1200150"/>
            <a:ext cx="36753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SzPts val="2600"/>
              <a:buChar char="◎"/>
              <a:defRPr sz="2600"/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Char char="◉"/>
              <a:defRPr sz="2600"/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marL="4114800" lvl="8" indent="-393700" rtl="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/>
        </p:txBody>
      </p:sp>
      <p:sp>
        <p:nvSpPr>
          <p:cNvPr id="92" name="Google Shape;92;p18"/>
          <p:cNvSpPr txBox="1"/>
          <p:nvPr>
            <p:ph type="body" idx="2"/>
          </p:nvPr>
        </p:nvSpPr>
        <p:spPr>
          <a:xfrm>
            <a:off x="4682659" y="1200150"/>
            <a:ext cx="36753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SzPts val="2600"/>
              <a:buChar char="◎"/>
              <a:defRPr sz="2600"/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Char char="◉"/>
              <a:defRPr sz="2600"/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marL="4114800" lvl="8" indent="-393700" rtl="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/>
        </p:txBody>
      </p:sp>
      <p:sp>
        <p:nvSpPr>
          <p:cNvPr id="93" name="Google Shape;93;p18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type="body" idx="1"/>
          </p:nvPr>
        </p:nvSpPr>
        <p:spPr>
          <a:xfrm>
            <a:off x="786150" y="1200150"/>
            <a:ext cx="2419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7" name="Google Shape;97;p19"/>
          <p:cNvSpPr txBox="1"/>
          <p:nvPr>
            <p:ph type="body" idx="2"/>
          </p:nvPr>
        </p:nvSpPr>
        <p:spPr>
          <a:xfrm>
            <a:off x="3329992" y="1200150"/>
            <a:ext cx="2419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8" name="Google Shape;98;p19"/>
          <p:cNvSpPr txBox="1"/>
          <p:nvPr>
            <p:ph type="body" idx="3"/>
          </p:nvPr>
        </p:nvSpPr>
        <p:spPr>
          <a:xfrm>
            <a:off x="5873834" y="1200150"/>
            <a:ext cx="2419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9" name="Google Shape;99;p19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body" idx="1"/>
          </p:nvPr>
        </p:nvSpPr>
        <p:spPr>
          <a:xfrm>
            <a:off x="457200" y="4055343"/>
            <a:ext cx="8229600" cy="3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05" name="Google Shape;105;p21"/>
          <p:cNvSpPr txBox="1"/>
          <p:nvPr>
            <p:ph type="sldNum" idx="12"/>
          </p:nvPr>
        </p:nvSpPr>
        <p:spPr>
          <a:xfrm>
            <a:off x="-92" y="4749844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mplete pattern">
  <p:cSld name="BLANK_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/>
          <p:nvPr/>
        </p:nvSpPr>
        <p:spPr>
          <a:xfrm>
            <a:off x="-26550" y="-14850"/>
            <a:ext cx="9197100" cy="51732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23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5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5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18" name="Google Shape;118;p25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9" name="Google Shape;119;p25"/>
          <p:cNvSpPr txBox="1"/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6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6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26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24;p26"/>
          <p:cNvSpPr txBox="1"/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5" name="Google Shape;125;p26"/>
          <p:cNvSpPr txBox="1"/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6" name="Google Shape;126;p26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7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7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30" name="Google Shape;130;p27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1" name="Google Shape;131;p27"/>
          <p:cNvSpPr txBox="1"/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/>
        </p:txBody>
      </p:sp>
      <p:sp>
        <p:nvSpPr>
          <p:cNvPr id="132" name="Google Shape;132;p27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36" name="Google Shape;136;p2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7" name="Google Shape;137;p28"/>
          <p:cNvSpPr txBox="1"/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8" name="Google Shape;138;p28"/>
          <p:cNvSpPr txBox="1"/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/>
        </p:txBody>
      </p:sp>
      <p:sp>
        <p:nvSpPr>
          <p:cNvPr id="139" name="Google Shape;139;p28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43" name="Google Shape;143;p29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4" name="Google Shape;144;p29"/>
          <p:cNvSpPr txBox="1"/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5" name="Google Shape;145;p29"/>
          <p:cNvSpPr txBox="1"/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/>
        </p:txBody>
      </p:sp>
      <p:sp>
        <p:nvSpPr>
          <p:cNvPr id="146" name="Google Shape;146;p29"/>
          <p:cNvSpPr txBox="1"/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/>
        </p:txBody>
      </p:sp>
      <p:sp>
        <p:nvSpPr>
          <p:cNvPr id="147" name="Google Shape;147;p29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0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0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51" name="Google Shape;151;p30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2" name="Google Shape;152;p30"/>
          <p:cNvSpPr txBox="1"/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53" name="Google Shape;153;p30"/>
          <p:cNvSpPr txBox="1"/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/>
        </p:txBody>
      </p:sp>
      <p:sp>
        <p:nvSpPr>
          <p:cNvPr id="154" name="Google Shape;154;p30"/>
          <p:cNvSpPr txBox="1"/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/>
        </p:txBody>
      </p:sp>
      <p:sp>
        <p:nvSpPr>
          <p:cNvPr id="155" name="Google Shape;155;p30"/>
          <p:cNvSpPr txBox="1"/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/>
        </p:txBody>
      </p:sp>
      <p:sp>
        <p:nvSpPr>
          <p:cNvPr id="156" name="Google Shape;156;p30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1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60" name="Google Shape;160;p31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61" name="Google Shape;161;p31"/>
          <p:cNvSpPr txBox="1"/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2" name="Google Shape;162;p31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2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2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66" name="Google Shape;166;p32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67" name="Google Shape;167;p32"/>
          <p:cNvSpPr txBox="1"/>
          <p:nvPr>
            <p:ph type="body" idx="1"/>
          </p:nvPr>
        </p:nvSpPr>
        <p:spPr>
          <a:xfrm rot="-120953">
            <a:off x="457216" y="4025232"/>
            <a:ext cx="8229893" cy="5196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168" name="Google Shape;168;p32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33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3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/>
          <a:stretch>
            <a:fillRect/>
          </a:stretch>
        </a:blipFill>
        <a:effectLst/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3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 rtl="0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/>
        </p:txBody>
      </p:sp>
      <p:sp>
        <p:nvSpPr>
          <p:cNvPr id="113" name="Google Shape;113;p24"/>
          <p:cNvSpPr txBox="1"/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/>
        </p:txBody>
      </p:sp>
      <p:sp>
        <p:nvSpPr>
          <p:cNvPr id="114" name="Google Shape;114;p24"/>
          <p:cNvSpPr txBox="1"/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/>
          <p:nvPr>
            <p:ph type="ctrTitle"/>
          </p:nvPr>
        </p:nvSpPr>
        <p:spPr>
          <a:xfrm>
            <a:off x="2986145" y="2038780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</a:t>
            </a:r>
            <a:r>
              <a:rPr lang="zh-CN" altLang="en-GB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测性</a:t>
            </a:r>
            <a:r>
              <a:rPr lang="en-GB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小说</a:t>
            </a:r>
            <a:br>
              <a:rPr lang="en-GB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altLang="en-GB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GB" sz="4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</a:t>
            </a:r>
            <a:endParaRPr lang="en-GB" sz="4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/>
          <p:nvPr/>
        </p:nvSpPr>
        <p:spPr>
          <a:xfrm>
            <a:off x="4681425" y="1668328"/>
            <a:ext cx="3809100" cy="28569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8" name="Google Shape;188;p36"/>
          <p:cNvSpPr txBox="1"/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 Alter Ego</a:t>
            </a:r>
            <a:endParaRPr lang="zh-CN" altLang="en-GB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9" name="Google Shape;189;p36"/>
          <p:cNvSpPr txBox="1"/>
          <p:nvPr>
            <p:ph type="body" idx="1"/>
          </p:nvPr>
        </p:nvSpPr>
        <p:spPr>
          <a:xfrm>
            <a:off x="786150" y="1318895"/>
            <a:ext cx="3315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简要介绍该技术。</a:t>
            </a:r>
            <a:r>
              <a:rPr lang="en-GB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GB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它有什么作用？ </a:t>
            </a:r>
            <a:endParaRPr lang="en-GB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它是如何工作的？</a:t>
            </a:r>
            <a:endParaRPr lang="en-GB" sz="1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90" name="Google Shape;190;p36"/>
          <p:cNvCxnSpPr/>
          <p:nvPr/>
        </p:nvCxnSpPr>
        <p:spPr>
          <a:xfrm rot="10800000" flipH="1">
            <a:off x="7401125" y="1319156"/>
            <a:ext cx="219000" cy="4683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1" name="Google Shape;191;p36"/>
          <p:cNvCxnSpPr/>
          <p:nvPr/>
        </p:nvCxnSpPr>
        <p:spPr>
          <a:xfrm rot="10800000" flipH="1">
            <a:off x="7932695" y="1854200"/>
            <a:ext cx="522300" cy="2325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2" name="Google Shape;192;p36"/>
          <p:cNvCxnSpPr/>
          <p:nvPr/>
        </p:nvCxnSpPr>
        <p:spPr>
          <a:xfrm rot="10800000" flipH="1">
            <a:off x="7765925" y="1422731"/>
            <a:ext cx="648600" cy="5532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3" name="Google Shape;193;p36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94" name="Google Shape;194;p36"/>
          <p:cNvPicPr preferRelativeResize="0"/>
          <p:nvPr/>
        </p:nvPicPr>
        <p:blipFill rotWithShape="1">
          <a:blip r:embed="rId1"/>
          <a:srcRect r="31210"/>
          <a:stretch>
            <a:fillRect/>
          </a:stretch>
        </p:blipFill>
        <p:spPr>
          <a:xfrm>
            <a:off x="4491886" y="543125"/>
            <a:ext cx="4186901" cy="40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/>
          <p:nvPr>
            <p:ph type="title"/>
          </p:nvPr>
        </p:nvSpPr>
        <p:spPr>
          <a:xfrm>
            <a:off x="454660" y="498475"/>
            <a:ext cx="8422005" cy="7023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 50 年内，这项技术可</a:t>
            </a:r>
            <a:r>
              <a:rPr lang="zh-CN" alt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</a:t>
            </a:r>
            <a:r>
              <a:rPr 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</a:t>
            </a:r>
            <a:r>
              <a:rPr lang="zh-CN" alt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哪些</a:t>
            </a:r>
            <a:r>
              <a:rPr 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方式发挥最大作用……</a:t>
            </a:r>
            <a:endParaRPr lang="en-GB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0" name="Google Shape;200;p37"/>
          <p:cNvSpPr txBox="1"/>
          <p:nvPr>
            <p:ph type="body" idx="1"/>
          </p:nvPr>
        </p:nvSpPr>
        <p:spPr>
          <a:xfrm>
            <a:off x="356255" y="1261065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◎"/>
            </a:pP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[第一反应]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◎"/>
            </a:pP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[第二反应]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◎"/>
            </a:pP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[第</a:t>
            </a:r>
            <a:r>
              <a:rPr lang="zh-CN" alt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反应]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◎"/>
            </a:pP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76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None/>
            </a:pPr>
            <a:r>
              <a:rPr lang="zh-CN" alt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因此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···</a:t>
            </a:r>
            <a:r>
              <a:rPr lang="zh-CN" alt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你的反应</a:t>
            </a:r>
            <a:r>
              <a:rPr lang="zh-CN" alt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会发生什么？ 第二个效果是什么？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1" name="Google Shape;201;p37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2400"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GB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/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0" vert="horz" wrap="square" lIns="91425" tIns="91425" rIns="91425" bIns="91425" rtlCol="0" anchor="t" anchorCtr="0">
            <a:noAutofit/>
          </a:bodyPr>
          <a:lstStyle/>
          <a:p>
            <a:pPr lvl="0" indent="-381000" algn="l"/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[第一反应]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indent="-381000" algn="l"/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[第二反应]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 indent="-381000" algn="l"/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[第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反应]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76200" lvl="0" indent="0" algn="l">
              <a:buNone/>
            </a:pP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76200" lvl="0" indent="0" algn="l">
              <a:buNone/>
            </a:pPr>
            <a:r>
              <a:rPr lang="zh-CN" alt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因此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···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因为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你的反应</a:t>
            </a:r>
            <a:r>
              <a:rPr lang="zh-CN" alt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GB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会发生什么？ 第二个效果是什么？</a:t>
            </a:r>
            <a:endParaRPr lang="en-GB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07" name="Google Shape;207;p38"/>
          <p:cNvSpPr txBox="1"/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08" name="Google Shape;208;p38"/>
          <p:cNvSpPr txBox="1"/>
          <p:nvPr>
            <p:ph type="title"/>
          </p:nvPr>
        </p:nvSpPr>
        <p:spPr>
          <a:xfrm>
            <a:off x="786150" y="4605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0" vert="horz" wrap="square" lIns="91425" tIns="91425" rIns="91425" bIns="91425" rtlCol="0" anchor="b" anchorCtr="0">
            <a:noAutofit/>
          </a:bodyPr>
          <a:lstStyle/>
          <a:p>
            <a:pPr lvl="0" algn="l"/>
            <a:r>
              <a:rPr lang="en-GB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 50 年内，这项技术可能会造成最大的伤害……</a:t>
            </a:r>
            <a:endParaRPr lang="en-GB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WPS 演示</Application>
  <PresentationFormat/>
  <Paragraphs>32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宋体</vt:lpstr>
      <vt:lpstr>Wingdings</vt:lpstr>
      <vt:lpstr>Arial</vt:lpstr>
      <vt:lpstr>Roboto Slab</vt:lpstr>
      <vt:lpstr>ZWSimpleStroke</vt:lpstr>
      <vt:lpstr>Source Sans Pro</vt:lpstr>
      <vt:lpstr>Bangers</vt:lpstr>
      <vt:lpstr>Sniglet</vt:lpstr>
      <vt:lpstr>微软雅黑</vt:lpstr>
      <vt:lpstr>Arial Unicode MS</vt:lpstr>
      <vt:lpstr>Simple Light</vt:lpstr>
      <vt:lpstr>Cordelia template</vt:lpstr>
      <vt:lpstr>Jachimo template</vt:lpstr>
      <vt:lpstr>推测性小说      活动</vt:lpstr>
      <vt:lpstr>关于 Alter Ego（播放视频）</vt:lpstr>
      <vt:lpstr>在 50 年内，这项技术可能通过哪些方式发挥最大作用……</vt:lpstr>
      <vt:lpstr>在 50 年内，这项技术可能通过哪些方式会造成最大的伤害……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Speculative Fiction Activity Template!</dc:title>
  <dc:creator/>
  <cp:lastModifiedBy>雨</cp:lastModifiedBy>
  <cp:revision>5</cp:revision>
  <dcterms:created xsi:type="dcterms:W3CDTF">2022-02-26T23:43:00Z</dcterms:created>
  <dcterms:modified xsi:type="dcterms:W3CDTF">2022-04-16T03:53:31Z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FF0C8793136149C7B101C68F77A52F52</vt:lpwstr>
  </property>
  <property fmtid="{D5CDD505-2E9C-101B-9397-08002B2CF9AE}" pid="3" name="KSOProductBuildVer">
    <vt:lpwstr>2052-11.1.0.11622</vt:lpwstr>
  </property>
</Properties>
</file>