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5143500"/>
  <p:notesSz cx="6858000" cy="9144000"/>
  <p:embeddedFontLst>
    <p:embeddedFont>
      <p:font typeface="Bangers" panose="00000500000000000000"/>
      <p:regular r:id="rId36"/>
    </p:embeddedFont>
    <p:embeddedFont>
      <p:font typeface="Sniglet" panose="0407050503010002000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fabcf039_0_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efabcf039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efabcf039_0_6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efabcf039_0_6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 all day tomorrow. What do you think of? What does it mean to learn? Does anyone know the world algorithm?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fabcf039_0_6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fabcf039_0_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fabcf039_0_72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fabcf039_0_7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Artificial intelligence is a kind of algorithm… theres other kinds as well</a:t>
            </a: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efabcf039_0_8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efabcf039_0_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efabcf039_0_88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efabcf039_0_8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definition</a:t>
            </a: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efabcf039_0_9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efabcf039_0_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efabcf039_0_103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efabcf039_0_10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efabcf039_0_108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efabcf039_0_1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instagrams algorithm trying to pick? What kinds of ads do you get? What do you think they are trying to do?</a:t>
            </a:r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efabcf039_0_11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efabcf039_0_1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efabcf039_0_12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efabcf039_0_1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fabcf039_0_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fabcf039_0_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efabcf039_0_12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efabcf039_0_1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kind of dataset do you think this learning algorithm is learning from… do you notice patterns?</a:t>
            </a:r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efabcf039_0_13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efabcf039_0_1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efabcf039_0_143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efabcf039_0_1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efabcf039_0_151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efabcf039_0_1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efabcf039_0_15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efabcf039_0_1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fabcf039_0_163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fabcf039_0_1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efabcf039_0_17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efabcf039_0_1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efabcf039_0_178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efabcf039_0_17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efabcf039_0_24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efabcf039_0_2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efabcf039_0_1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efabcf039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they all have in common?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they do? [How do robots help us]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Cozmo - visual recognition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Alexa/Google home - speech recognition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 robots the only form of AI? 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fabcf039_0_2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fabcf039_0_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of you use these?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they have in common?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efabcf039_0_28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efabcf039_0_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definition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trying to predict something in the future or something that the data says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what you predict (weather , what happens in a movie)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efabcf039_0_36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efabcf039_0_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definition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efabcf039_0_42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efabcf039_0_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efabcf039_0_4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efabcf039_0_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Isn’t just numbers -- weather data vs. online video data (gives you information)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you ever collected a dataset??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efabcf039_0_5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efabcf039_0_5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definition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7" name="Google Shape;57;p14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15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15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9" name="Google Shape;69;p16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0" name="Google Shape;70;p16"/>
          <p:cNvSpPr txBox="1"/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 sz="2400"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 sz="2400"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 sz="2400"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 sz="2400"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 sz="2400"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 sz="2400"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 panose="00000500000000000000"/>
              <a:buChar char="×"/>
              <a:defRPr sz="2400">
                <a:solidFill>
                  <a:srgbClr val="000000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1pPr>
            <a:lvl2pPr lvl="1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2pPr>
            <a:lvl3pPr lvl="2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3pPr>
            <a:lvl4pPr lvl="3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4pPr>
            <a:lvl5pPr lvl="4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5pPr>
            <a:lvl6pPr lvl="5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6pPr>
            <a:lvl7pPr lvl="6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7pPr>
            <a:lvl8pPr lvl="7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8pPr>
            <a:lvl9pPr lvl="8" rtl="0">
              <a:buNone/>
              <a:defRPr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75" name="Google Shape;75;p1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6" name="Google Shape;76;p1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82" name="Google Shape;82;p1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3" name="Google Shape;83;p1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85" name="Google Shape;85;p18"/>
          <p:cNvSpPr txBox="1"/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86" name="Google Shape;86;p18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90" name="Google Shape;90;p1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1" name="Google Shape;91;p19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99" name="Google Shape;99;p2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0" name="Google Shape;100;p20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05" name="Google Shape;105;p21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6" name="Google Shape;106;p21"/>
          <p:cNvSpPr txBox="1"/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07" name="Google Shape;107;p21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 panose="00000500000000000000"/>
              <a:buNone/>
              <a:defRPr sz="3000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 panose="04070505030100020000"/>
              <a:buChar char="×"/>
              <a:defRPr sz="30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 panose="04070505030100020000"/>
              <a:buChar char="×"/>
              <a:defRPr sz="24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 panose="04070505030100020000"/>
              <a:buChar char="×"/>
              <a:defRPr sz="24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 panose="04070505030100020000"/>
              <a:buChar char="×"/>
              <a:defRPr sz="18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 panose="04070505030100020000"/>
              <a:buChar char="×"/>
              <a:defRPr sz="18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 panose="04070505030100020000"/>
              <a:buChar char="×"/>
              <a:defRPr sz="18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 panose="04070505030100020000"/>
              <a:buChar char="×"/>
              <a:defRPr sz="18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 panose="04070505030100020000"/>
              <a:buChar char="×"/>
              <a:defRPr sz="18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 panose="04070505030100020000"/>
              <a:buChar char="×"/>
              <a:defRPr sz="1800">
                <a:solidFill>
                  <a:schemeClr val="dk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1pPr>
            <a:lvl2pPr lvl="1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2pPr>
            <a:lvl3pPr lvl="2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3pPr>
            <a:lvl4pPr lvl="3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4pPr>
            <a:lvl5pPr lvl="4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5pPr>
            <a:lvl6pPr lvl="5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6pPr>
            <a:lvl7pPr lvl="6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7pPr>
            <a:lvl8pPr lvl="7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8pPr>
            <a:lvl9pPr lvl="8" algn="r" rtl="0">
              <a:buNone/>
              <a:defRPr sz="1200">
                <a:solidFill>
                  <a:srgbClr val="FFFFFF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人工智能简介！</a:t>
            </a:r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人工智能有三个部分</a:t>
            </a:r>
            <a:endParaRPr lang="en-GB"/>
          </a:p>
        </p:txBody>
      </p:sp>
      <p:sp>
        <p:nvSpPr>
          <p:cNvPr id="185" name="Google Shape;185;p32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数据集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6" name="Google Shape;186;p32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学习算法</a:t>
            </a:r>
            <a:endParaRPr sz="1800" u="sng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7" name="Google Shape;187;p32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ctrTitle"/>
          </p:nvPr>
        </p:nvSpPr>
        <p:spPr>
          <a:xfrm>
            <a:off x="3851455" y="162845"/>
            <a:ext cx="4374600" cy="2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什么是</a:t>
            </a:r>
            <a:r>
              <a:rPr lang="en-GB" sz="32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“算法”</a:t>
            </a:r>
            <a: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？</a:t>
            </a:r>
            <a:endParaRPr lang="en-GB" sz="32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93" name="Google Shape;193;p33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b="1">
                <a:ea typeface="宋体" panose="02010600030101010101" pitchFamily="2" charset="-122"/>
              </a:rPr>
              <a:t>算法</a:t>
            </a:r>
            <a:endParaRPr lang="zh-CN" altLang="en-GB" b="1">
              <a:ea typeface="宋体" panose="02010600030101010101" pitchFamily="2" charset="-122"/>
            </a:endParaRPr>
          </a:p>
        </p:txBody>
      </p:sp>
      <p:sp>
        <p:nvSpPr>
          <p:cNvPr id="199" name="Google Shape;199;p34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FF4026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输入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00" name="Google Shape;200;p34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更改输入的步骤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01" name="Google Shape;201;p34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00A7EB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输出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02" name="Google Shape;202;p34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向手机中添加联系人</a:t>
            </a:r>
            <a:endParaRPr lang="en-GB" b="1"/>
          </a:p>
        </p:txBody>
      </p:sp>
      <p:sp>
        <p:nvSpPr>
          <p:cNvPr id="208" name="Google Shape;208;p35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FF4026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输入</a:t>
            </a: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:</a:t>
            </a:r>
            <a:endParaRPr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niglet" panose="04070505030100020000"/>
              <a:buChar char="●"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联系人姓名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niglet" panose="04070505030100020000"/>
              <a:buChar char="●"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电话号码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09" name="Google Shape;209;p35"/>
          <p:cNvSpPr/>
          <p:nvPr/>
        </p:nvSpPr>
        <p:spPr>
          <a:xfrm rot="-151800">
            <a:off x="3295594" y="1977128"/>
            <a:ext cx="2732063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 panose="04070505030100020000"/>
              <a:buAutoNum type="arabicPeriod"/>
            </a:pPr>
            <a:r>
              <a:rPr lang="en-GB" sz="12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打开通讯录应用程序</a:t>
            </a:r>
            <a:endParaRPr lang="en-GB" sz="12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 panose="04070505030100020000"/>
              <a:buAutoNum type="arabicPeriod"/>
            </a:pPr>
            <a:r>
              <a:rPr lang="en-GB" sz="12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填写名字</a:t>
            </a:r>
            <a:endParaRPr lang="en-GB" sz="12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 panose="04070505030100020000"/>
              <a:buAutoNum type="arabicPeriod"/>
            </a:pPr>
            <a:r>
              <a:rPr lang="en-GB" sz="12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添加电话号码</a:t>
            </a:r>
            <a:endParaRPr lang="en-GB" sz="12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 panose="04070505030100020000"/>
              <a:buAutoNum type="arabicPeriod"/>
            </a:pPr>
            <a:r>
              <a:rPr lang="zh-CN" altLang="en-GB" sz="12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保存！</a:t>
            </a:r>
            <a:endParaRPr lang="zh-CN" altLang="en-GB" sz="1200" b="1">
              <a:latin typeface="Sniglet" panose="04070505030100020000"/>
              <a:ea typeface="宋体" panose="02010600030101010101" pitchFamily="2" charset="-122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10" name="Google Shape;210;p35"/>
          <p:cNvSpPr/>
          <p:nvPr/>
        </p:nvSpPr>
        <p:spPr>
          <a:xfrm rot="-151775">
            <a:off x="5682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00A7EB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输出</a:t>
            </a: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:</a:t>
            </a:r>
            <a:endParaRPr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Sniglet" panose="04070505030100020000"/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手机中的新联系人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11" name="Google Shape;211;p35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人工智能有三个部分</a:t>
            </a:r>
            <a:endParaRPr lang="en-GB"/>
          </a:p>
        </p:txBody>
      </p:sp>
      <p:sp>
        <p:nvSpPr>
          <p:cNvPr id="217" name="Google Shape;217;p36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数据集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18" name="Google Shape;218;p36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学习算法</a:t>
            </a:r>
            <a:endParaRPr lang="en-GB" sz="1800" b="1" u="sng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19" name="Google Shape;219;p36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人工智能有三个部分</a:t>
            </a:r>
            <a:endParaRPr lang="zh-CN" altLang="en-GB" b="1">
              <a:ea typeface="宋体" panose="02010600030101010101" pitchFamily="2" charset="-122"/>
            </a:endParaRPr>
          </a:p>
        </p:txBody>
      </p:sp>
      <p:sp>
        <p:nvSpPr>
          <p:cNvPr id="225" name="Google Shape;225;p37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数据集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26" name="Google Shape;226;p3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学习算法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27" name="Google Shape;227;p37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预测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28" name="Google Shape;228;p37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600" b="1"/>
              <a:t>我们来举几个例子</a:t>
            </a:r>
            <a:endParaRPr lang="en-GB" sz="3600" b="1"/>
          </a:p>
        </p:txBody>
      </p:sp>
      <p:sp>
        <p:nvSpPr>
          <p:cNvPr id="234" name="Google Shape;234;p38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b="1">
                <a:ea typeface="宋体" panose="02010600030101010101" pitchFamily="2" charset="-122"/>
              </a:rPr>
              <a:t>微信朋友圈推送</a:t>
            </a:r>
            <a:r>
              <a:rPr lang="en-GB" b="1"/>
              <a:t>广告</a:t>
            </a:r>
            <a:endParaRPr lang="en-GB" b="1"/>
          </a:p>
        </p:txBody>
      </p:sp>
      <p:sp>
        <p:nvSpPr>
          <p:cNvPr id="240" name="Google Shape;240;p39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预测</a:t>
            </a:r>
            <a:r>
              <a:rPr lang="en-GB" sz="18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?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41" name="Google Shape;241;p39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b="1">
                <a:ea typeface="宋体" panose="02010600030101010101" pitchFamily="2" charset="-122"/>
                <a:sym typeface="+mn-ea"/>
              </a:rPr>
              <a:t>微信朋友圈推送</a:t>
            </a:r>
            <a:r>
              <a:rPr lang="en-GB" b="1">
                <a:sym typeface="+mn-ea"/>
              </a:rPr>
              <a:t>广告</a:t>
            </a:r>
            <a:endParaRPr lang="en-GB"/>
          </a:p>
        </p:txBody>
      </p:sp>
      <p:sp>
        <p:nvSpPr>
          <p:cNvPr id="247" name="Google Shape;247;p40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你将点击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什么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48" name="Google Shape;248;p40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b="1">
                <a:ea typeface="宋体" panose="02010600030101010101" pitchFamily="2" charset="-122"/>
                <a:sym typeface="+mn-ea"/>
              </a:rPr>
              <a:t>微信朋友圈推送</a:t>
            </a:r>
            <a:r>
              <a:rPr lang="en-GB" b="1">
                <a:sym typeface="+mn-ea"/>
              </a:rPr>
              <a:t>广告</a:t>
            </a:r>
            <a:endParaRPr lang="en-GB"/>
          </a:p>
        </p:txBody>
      </p:sp>
      <p:sp>
        <p:nvSpPr>
          <p:cNvPr id="254" name="Google Shape;254;p41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你将点击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什么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55" name="Google Shape;255;p41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56" name="Google Shape;256;p41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学习算法</a:t>
            </a:r>
            <a:endParaRPr lang="zh-CN" altLang="en-GB" sz="1800" b="1">
              <a:latin typeface="Sniglet" panose="04070505030100020000"/>
              <a:ea typeface="宋体" panose="02010600030101010101" pitchFamily="2" charset="-122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ctrTitle"/>
          </p:nvPr>
        </p:nvSpPr>
        <p:spPr>
          <a:xfrm>
            <a:off x="3872410" y="587025"/>
            <a:ext cx="4374600" cy="2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3200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提到</a:t>
            </a:r>
            <a: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“</a:t>
            </a:r>
            <a:r>
              <a:rPr lang="en-GB" sz="32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人工智能</a:t>
            </a:r>
            <a: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”</a:t>
            </a:r>
            <a:b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</a:br>
            <a: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你</a:t>
            </a:r>
            <a:r>
              <a:rPr lang="zh-CN" altLang="en-GB" sz="3200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会</a:t>
            </a:r>
            <a: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想到什么？</a:t>
            </a:r>
            <a:endParaRPr lang="en-GB" sz="32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21" name="Google Shape;121;p24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01700" y="2557852"/>
            <a:ext cx="2314925" cy="25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b="1">
                <a:ea typeface="宋体" panose="02010600030101010101" pitchFamily="2" charset="-122"/>
                <a:sym typeface="+mn-ea"/>
              </a:rPr>
              <a:t>微信朋友圈推送</a:t>
            </a:r>
            <a:r>
              <a:rPr lang="en-GB" b="1">
                <a:sym typeface="+mn-ea"/>
              </a:rPr>
              <a:t>广告</a:t>
            </a:r>
            <a:endParaRPr lang="en-GB"/>
          </a:p>
        </p:txBody>
      </p:sp>
      <p:sp>
        <p:nvSpPr>
          <p:cNvPr id="262" name="Google Shape;262;p42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你将点击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什么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63" name="Google Shape;263;p42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64" name="Google Shape;264;p42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学习算法</a:t>
            </a:r>
            <a:endParaRPr lang="zh-CN" altLang="en-GB" sz="1800" b="1">
              <a:latin typeface="Sniglet" panose="04070505030100020000"/>
              <a:ea typeface="宋体" panose="02010600030101010101" pitchFamily="2" charset="-122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65" name="Google Shape;265;p42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数据集</a:t>
            </a:r>
            <a:r>
              <a:rPr lang="en-GB" sz="18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?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b="1">
                <a:ea typeface="宋体" panose="02010600030101010101" pitchFamily="2" charset="-122"/>
                <a:sym typeface="+mn-ea"/>
              </a:rPr>
              <a:t>微信朋友圈推送</a:t>
            </a:r>
            <a:r>
              <a:rPr lang="en-GB" b="1">
                <a:sym typeface="+mn-ea"/>
              </a:rPr>
              <a:t>广告</a:t>
            </a:r>
            <a:endParaRPr lang="en-GB"/>
          </a:p>
        </p:txBody>
      </p:sp>
      <p:sp>
        <p:nvSpPr>
          <p:cNvPr id="271" name="Google Shape;271;p43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你将点击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什么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72" name="Google Shape;272;p43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73" name="Google Shape;273;p43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学习算法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74" name="Google Shape;274;p43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niglet" panose="04070505030100020000"/>
              <a:buChar char="●"/>
            </a:pPr>
            <a:r>
              <a:rPr lang="en-GB" sz="16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过去的点击</a:t>
            </a:r>
            <a:endParaRPr lang="en-GB" sz="16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niglet" panose="04070505030100020000"/>
              <a:buChar char="●"/>
            </a:pPr>
            <a:r>
              <a:rPr lang="en-GB" sz="16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你追随的品牌和喜欢你的人</a:t>
            </a:r>
            <a:endParaRPr lang="en-GB" sz="16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niglet" panose="04070505030100020000"/>
              <a:buChar char="●"/>
            </a:pPr>
            <a:r>
              <a:rPr lang="en-GB" sz="16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文字说明</a:t>
            </a:r>
            <a:endParaRPr lang="en-GB" sz="16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垃圾邮件过滤器</a:t>
            </a:r>
            <a:endParaRPr lang="en-GB" b="1"/>
          </a:p>
        </p:txBody>
      </p:sp>
      <p:sp>
        <p:nvSpPr>
          <p:cNvPr id="280" name="Google Shape;280;p44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数据集</a:t>
            </a:r>
            <a:endParaRPr lang="zh-CN" altLang="en-GB" sz="1800" b="1">
              <a:latin typeface="Sniglet" panose="04070505030100020000"/>
              <a:ea typeface="宋体" panose="02010600030101010101" pitchFamily="2" charset="-122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81" name="Google Shape;281;p44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学习算法</a:t>
            </a:r>
            <a:endParaRPr lang="zh-CN" altLang="en-GB" sz="1800" b="1">
              <a:latin typeface="Sniglet" panose="04070505030100020000"/>
              <a:ea typeface="宋体" panose="02010600030101010101" pitchFamily="2" charset="-122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82" name="Google Shape;282;p44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预测</a:t>
            </a:r>
            <a:endParaRPr lang="zh-CN" altLang="en-GB" sz="1800" b="1">
              <a:latin typeface="Sniglet" panose="04070505030100020000"/>
              <a:ea typeface="宋体" panose="02010600030101010101" pitchFamily="2" charset="-122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83" name="Google Shape;283;p44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垃圾邮件过滤器</a:t>
            </a:r>
            <a:endParaRPr lang="en-GB"/>
          </a:p>
        </p:txBody>
      </p:sp>
      <p:sp>
        <p:nvSpPr>
          <p:cNvPr id="289" name="Google Shape;289;p45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预测？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90" name="Google Shape;290;p45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垃圾邮件过滤器</a:t>
            </a:r>
            <a:endParaRPr lang="en-GB"/>
          </a:p>
        </p:txBody>
      </p:sp>
      <p:sp>
        <p:nvSpPr>
          <p:cNvPr id="296" name="Google Shape;296;p46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电子邮件是否是垃圾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邮件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97" name="Google Shape;297;p46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垃圾邮件过滤器</a:t>
            </a:r>
            <a:endParaRPr lang="en-GB"/>
          </a:p>
        </p:txBody>
      </p:sp>
      <p:sp>
        <p:nvSpPr>
          <p:cNvPr id="303" name="Google Shape;303;p47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电子邮件是否是垃圾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邮件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304" name="Google Shape;304;p47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05" name="Google Shape;305;p4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学习算法</a:t>
            </a:r>
            <a:endParaRPr lang="zh-CN" altLang="en-GB" sz="1800" b="1">
              <a:latin typeface="Sniglet" panose="04070505030100020000"/>
              <a:ea typeface="宋体" panose="02010600030101010101" pitchFamily="2" charset="-122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垃圾邮件过滤器</a:t>
            </a:r>
            <a:endParaRPr lang="en-GB"/>
          </a:p>
        </p:txBody>
      </p:sp>
      <p:sp>
        <p:nvSpPr>
          <p:cNvPr id="311" name="Google Shape;311;p48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电子邮件是否是垃圾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邮件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312" name="Google Shape;312;p48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13" name="Google Shape;313;p48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学习算法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314" name="Google Shape;314;p48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数据集</a:t>
            </a:r>
            <a:r>
              <a:rPr lang="en-GB" sz="18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?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垃圾邮件过滤器</a:t>
            </a:r>
            <a:endParaRPr lang="en-GB"/>
          </a:p>
        </p:txBody>
      </p:sp>
      <p:sp>
        <p:nvSpPr>
          <p:cNvPr id="320" name="Google Shape;320;p49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电子邮件是否是垃圾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邮件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321" name="Google Shape;321;p49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22" name="Google Shape;322;p49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学习算法</a:t>
            </a:r>
            <a:endParaRPr sz="18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323" name="Google Shape;323;p49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niglet" panose="04070505030100020000"/>
              <a:buChar char="●"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过去被标记为垃圾邮件的电子邮件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niglet" panose="04070505030100020000"/>
              <a:buChar char="●"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电子邮件文本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/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GB" sz="3600" b="1">
                <a:ea typeface="宋体" panose="02010600030101010101" pitchFamily="2" charset="-122"/>
              </a:rPr>
              <a:t>人工智能</a:t>
            </a:r>
            <a:r>
              <a:rPr lang="en-GB" sz="3600" b="1"/>
              <a:t>宾果游戏时间到了！</a:t>
            </a:r>
            <a:endParaRPr lang="en-GB" sz="3600" b="1"/>
          </a:p>
        </p:txBody>
      </p:sp>
      <p:sp>
        <p:nvSpPr>
          <p:cNvPr id="329" name="Google Shape;329;p50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90850" y="472775"/>
            <a:ext cx="3072024" cy="17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84250" y="2370475"/>
            <a:ext cx="1762775" cy="16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21825" y="2422425"/>
            <a:ext cx="2505800" cy="25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 descr="E:\mit\小度.jpg小度"/>
          <p:cNvPicPr preferRelativeResize="0"/>
          <p:nvPr/>
        </p:nvPicPr>
        <p:blipFill rotWithShape="1">
          <a:blip r:embed="rId4"/>
          <a:srcRect l="13279" t="10138" r="13770" b="10482"/>
          <a:stretch>
            <a:fillRect/>
          </a:stretch>
        </p:blipFill>
        <p:spPr>
          <a:xfrm>
            <a:off x="7050405" y="2660650"/>
            <a:ext cx="1439545" cy="203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248674" y="2660475"/>
            <a:ext cx="1323375" cy="202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975875" y="401300"/>
            <a:ext cx="1868975" cy="18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7"/>
          <a:srcRect t="527" r="9477"/>
          <a:stretch>
            <a:fillRect/>
          </a:stretch>
        </p:blipFill>
        <p:spPr>
          <a:xfrm>
            <a:off x="7048425" y="401300"/>
            <a:ext cx="1700700" cy="18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 descr="E:\mit\微博热搜.png微博热搜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6968490" y="840740"/>
            <a:ext cx="1973580" cy="369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 descr="E:\mit\百度.png百度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3237230" y="3711575"/>
            <a:ext cx="2286635" cy="1237615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6" descr="E:\mit\bilibili大头图.jpgbilibili大头图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318696" y="157950"/>
            <a:ext cx="3430905" cy="20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 descr="E:\mit\中文字.jpg中文字"/>
          <p:cNvPicPr preferRelativeResize="0"/>
          <p:nvPr/>
        </p:nvPicPr>
        <p:blipFill>
          <a:blip r:embed="rId4"/>
          <a:srcRect t="60375"/>
          <a:stretch>
            <a:fillRect/>
          </a:stretch>
        </p:blipFill>
        <p:spPr>
          <a:xfrm>
            <a:off x="318770" y="2986405"/>
            <a:ext cx="2537460" cy="139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 descr="E:\mit\微信.jpg微信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49050" y="184570"/>
            <a:ext cx="1803700" cy="320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人工智能有三个部分</a:t>
            </a:r>
            <a:endParaRPr lang="en-GB" b="1"/>
          </a:p>
        </p:txBody>
      </p:sp>
      <p:sp>
        <p:nvSpPr>
          <p:cNvPr id="148" name="Google Shape;148;p27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数据集</a:t>
            </a:r>
            <a:endParaRPr lang="en-GB" sz="1800" b="1" u="sng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49" name="Google Shape;149;p2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学习算法</a:t>
            </a:r>
            <a:endParaRPr lang="en-GB" sz="1800" b="1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50" name="Google Shape;150;p27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预测</a:t>
            </a:r>
            <a:r>
              <a:rPr lang="zh-CN" altLang="en-GB" sz="1800" b="1">
                <a:latin typeface="Sniglet" panose="04070505030100020000"/>
                <a:ea typeface="宋体" panose="02010600030101010101" pitchFamily="2" charset="-122"/>
                <a:cs typeface="Sniglet" panose="04070505030100020000"/>
                <a:sym typeface="Sniglet" panose="04070505030100020000"/>
              </a:rPr>
              <a:t>！</a:t>
            </a:r>
            <a:endParaRPr lang="zh-CN" altLang="en-GB" sz="1800" b="1">
              <a:latin typeface="Sniglet" panose="04070505030100020000"/>
              <a:ea typeface="宋体" panose="02010600030101010101" pitchFamily="2" charset="-122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51" name="Google Shape;151;p27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人工智能有三个部分</a:t>
            </a:r>
            <a:endParaRPr lang="en-GB"/>
          </a:p>
        </p:txBody>
      </p:sp>
      <p:sp>
        <p:nvSpPr>
          <p:cNvPr id="157" name="Google Shape;157;p28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数据集</a:t>
            </a:r>
            <a:endParaRPr sz="1800" b="1" u="sng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58" name="Google Shape;158;p28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ctrTitle"/>
          </p:nvPr>
        </p:nvSpPr>
        <p:spPr>
          <a:xfrm>
            <a:off x="3857805" y="120300"/>
            <a:ext cx="4374600" cy="2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什么是“</a:t>
            </a:r>
            <a:r>
              <a:rPr lang="en-GB" sz="3200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数据集</a:t>
            </a:r>
            <a:r>
              <a:rPr lang="en-GB" sz="3200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”？</a:t>
            </a:r>
            <a:endParaRPr lang="en-GB" sz="3200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64" name="Google Shape;164;p29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数据集</a:t>
            </a:r>
            <a:endParaRPr lang="en-GB" b="1"/>
          </a:p>
        </p:txBody>
      </p:sp>
      <p:sp>
        <p:nvSpPr>
          <p:cNvPr id="170" name="Google Shape;170;p30"/>
          <p:cNvSpPr txBox="1"/>
          <p:nvPr>
            <p:ph type="body" idx="1"/>
          </p:nvPr>
        </p:nvSpPr>
        <p:spPr>
          <a:xfrm>
            <a:off x="1052050" y="1317350"/>
            <a:ext cx="3654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400" b="1">
                <a:solidFill>
                  <a:srgbClr val="000000"/>
                </a:solidFill>
              </a:rPr>
              <a:t>数据集是经过整理的数据的集合</a:t>
            </a:r>
            <a:endParaRPr lang="en-GB"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-GB" sz="2400" b="1">
                <a:solidFill>
                  <a:srgbClr val="000000"/>
                </a:solidFill>
              </a:rPr>
              <a:t>图像</a:t>
            </a:r>
            <a:endParaRPr lang="en-GB"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-GB" sz="2400" b="1">
                <a:solidFill>
                  <a:srgbClr val="000000"/>
                </a:solidFill>
              </a:rPr>
              <a:t>测量（时间、视图、英寸等）</a:t>
            </a:r>
            <a:endParaRPr lang="en-GB"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-GB" sz="2400" b="1">
                <a:solidFill>
                  <a:srgbClr val="000000"/>
                </a:solidFill>
              </a:rPr>
              <a:t>文本</a:t>
            </a:r>
            <a:endParaRPr lang="en-GB"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-GB" sz="2400" b="1">
                <a:solidFill>
                  <a:srgbClr val="000000"/>
                </a:solidFill>
              </a:rPr>
              <a:t>录像！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71" name="Google Shape;171;p30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557450" y="1595825"/>
            <a:ext cx="3398250" cy="25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ym typeface="+mn-ea"/>
              </a:rPr>
              <a:t>人工智能有三个部分</a:t>
            </a:r>
            <a:endParaRPr lang="en-GB"/>
          </a:p>
        </p:txBody>
      </p:sp>
      <p:sp>
        <p:nvSpPr>
          <p:cNvPr id="178" name="Google Shape;178;p31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数据集</a:t>
            </a:r>
            <a:endParaRPr sz="1800" b="1" u="sng"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79" name="Google Shape;179;p31"/>
          <p:cNvSpPr txBox="1"/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WPS 演示</Application>
  <PresentationFormat/>
  <Paragraphs>208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Arial</vt:lpstr>
      <vt:lpstr>Bangers</vt:lpstr>
      <vt:lpstr>Sniglet</vt:lpstr>
      <vt:lpstr>微软雅黑</vt:lpstr>
      <vt:lpstr>Arial Unicode MS</vt:lpstr>
      <vt:lpstr>Simple Light</vt:lpstr>
      <vt:lpstr>Jachimo template</vt:lpstr>
      <vt:lpstr>人工智能简介！</vt:lpstr>
      <vt:lpstr>提到“人工智能” 你会想到什么？</vt:lpstr>
      <vt:lpstr>PowerPoint 演示文稿</vt:lpstr>
      <vt:lpstr>PowerPoint 演示文稿</vt:lpstr>
      <vt:lpstr>人工智能有三个部分</vt:lpstr>
      <vt:lpstr>人工智能有三个部分</vt:lpstr>
      <vt:lpstr>什么是“数据集”？</vt:lpstr>
      <vt:lpstr>数据集</vt:lpstr>
      <vt:lpstr>人工智能有三个部分</vt:lpstr>
      <vt:lpstr>人工智能有三个部分</vt:lpstr>
      <vt:lpstr>什么是“算法”？</vt:lpstr>
      <vt:lpstr>算法</vt:lpstr>
      <vt:lpstr>向手机中添加联系人</vt:lpstr>
      <vt:lpstr>人工智能有三个部分</vt:lpstr>
      <vt:lpstr>人工智能有三个部分</vt:lpstr>
      <vt:lpstr>PowerPoint 演示文稿</vt:lpstr>
      <vt:lpstr>微信朋友圈推送广告</vt:lpstr>
      <vt:lpstr>微信朋友圈推送广告</vt:lpstr>
      <vt:lpstr>微信朋友圈推送广告</vt:lpstr>
      <vt:lpstr>微信朋友圈推送广告</vt:lpstr>
      <vt:lpstr>微信朋友圈推送广告</vt:lpstr>
      <vt:lpstr>垃圾邮件过滤器</vt:lpstr>
      <vt:lpstr>垃圾邮件过滤器</vt:lpstr>
      <vt:lpstr>垃圾邮件过滤器</vt:lpstr>
      <vt:lpstr>垃圾邮件过滤器</vt:lpstr>
      <vt:lpstr>垃圾邮件过滤器</vt:lpstr>
      <vt:lpstr>垃圾邮件过滤器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人工智能简介！</dc:title>
  <dc:creator/>
  <cp:lastModifiedBy>雨</cp:lastModifiedBy>
  <cp:revision>9</cp:revision>
  <dcterms:created xsi:type="dcterms:W3CDTF">2022-02-27T01:00:00Z</dcterms:created>
  <dcterms:modified xsi:type="dcterms:W3CDTF">2022-04-16T02:31:42Z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513D713787FE4DA4B43D72BB115AC6F1</vt:lpwstr>
  </property>
  <property fmtid="{D5CDD505-2E9C-101B-9397-08002B2CF9AE}" pid="3" name="KSOProductBuildVer">
    <vt:lpwstr>2052-11.1.0.11622</vt:lpwstr>
  </property>
</Properties>
</file>