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8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82448" autoAdjust="0"/>
  </p:normalViewPr>
  <p:slideViewPr>
    <p:cSldViewPr snapToGrid="0" snapToObjects="1">
      <p:cViewPr varScale="1">
        <p:scale>
          <a:sx n="82" d="100"/>
          <a:sy n="82" d="100"/>
        </p:scale>
        <p:origin x="11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b93448a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4b93448afc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一组有序的指令、步骤或规则，人们遵循它可以完成任务或解决问题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。</a:t>
            </a:r>
          </a:p>
        </p:txBody>
      </p:sp>
      <p:sp>
        <p:nvSpPr>
          <p:cNvPr id="114" name="Google Shape;114;g4b93448afc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89b567f06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589b567f06_2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0" name="Google Shape;120;g589b567f06_2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7af3b74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57af3b742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 dirty="0" err="1"/>
              <a:t>分解是将较大的任务或问题分解成较小的任务的过程</a:t>
            </a:r>
            <a:r>
              <a:rPr lang="en-US" dirty="0"/>
              <a:t>。</a:t>
            </a:r>
            <a:br>
              <a:rPr lang="en-US" dirty="0"/>
            </a:b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lang="en-US" dirty="0" err="1"/>
              <a:t>学生将使用</a:t>
            </a:r>
            <a:r>
              <a:rPr lang="en-US" dirty="0"/>
              <a:t> </a:t>
            </a:r>
            <a:r>
              <a:rPr lang="en-US" dirty="0" err="1"/>
              <a:t>micro:bit</a:t>
            </a:r>
            <a:r>
              <a:rPr lang="en-US" dirty="0"/>
              <a:t> </a:t>
            </a:r>
            <a:r>
              <a:rPr lang="en-US" dirty="0" err="1"/>
              <a:t>测试材料导电性的任务分解为较小任务</a:t>
            </a:r>
            <a:r>
              <a:rPr lang="en-US" dirty="0"/>
              <a:t>。</a:t>
            </a:r>
            <a:br>
              <a:rPr lang="en-US" dirty="0"/>
            </a:b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他们应该确定：使用决策框和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LED </a:t>
            </a:r>
            <a:r>
              <a:rPr lang="zh-CN" altLang="en-US"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规划器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规划他们的选择程序，使用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makecode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编辑器编写程序，下载程序并传输到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micro:bit，使用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microbit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sz="1200" b="0" i="0" u="none" strike="noStrike" cap="none" dirty="0" err="1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测试材料</a:t>
            </a:r>
            <a:r>
              <a:rPr sz="1200" b="0" i="0" u="none" strike="noStrike" cap="none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。</a:t>
            </a:r>
          </a:p>
        </p:txBody>
      </p:sp>
      <p:sp>
        <p:nvSpPr>
          <p:cNvPr id="132" name="Google Shape;132;g57af3b742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7af3b742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57af3b7427_0_26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38" name="Google Shape;138;g57af3b7427_0_26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89b567f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g589b567f06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49" name="Google Shape;149;g589b567f06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89b567f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g589b567f06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49" name="Google Shape;149;g589b567f06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 panose="020F050202020403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00C800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4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2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2905" algn="l">
              <a:lnSpc>
                <a:spcPct val="108000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 panose="020B0604020202020204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 panose="020B0604020202020204"/>
              <a:buNone/>
              <a:defRPr sz="4000" b="1" i="0" u="none" strike="noStrike" cap="none">
                <a:solidFill>
                  <a:srgbClr val="303333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106451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电导体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zh-CN" sz="80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第</a:t>
            </a:r>
            <a:r>
              <a:rPr lang="en-US" alt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5</a:t>
            </a:r>
            <a:r>
              <a:rPr lang="zh-CN" altLang="en-US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课</a:t>
            </a:r>
            <a:r>
              <a:rPr lang="en-US" altLang="zh-CN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 </a:t>
            </a:r>
            <a:r>
              <a:rPr lang="zh-CN" altLang="en-US" sz="8000" b="0" i="0" u="none" strike="noStrike" cap="none" dirty="0">
                <a:solidFill>
                  <a:schemeClr val="lt1"/>
                </a:solidFill>
                <a:latin typeface="+mj-lt"/>
                <a:ea typeface="Calibri" panose="020F0502020204030204"/>
                <a:cs typeface="Calibri" panose="020F0502020204030204"/>
                <a:sym typeface="Calibri" panose="020F0502020204030204"/>
              </a:rPr>
              <a:t>回顾与反思</a:t>
            </a:r>
            <a:endParaRPr sz="80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+mj-lt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 cstate="screen">
            <a:alphaModFix amt="5000"/>
          </a:blip>
          <a:srcRect/>
          <a:stretch>
            <a:fillRect/>
          </a:stretch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 cstate="screen">
            <a:alphaModFix amt="5000"/>
          </a:blip>
          <a:srcRect/>
          <a:stretch>
            <a:fillRect/>
          </a:stretch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 cstate="screen">
            <a:alphaModFix amt="5000"/>
          </a:blip>
          <a:srcRect/>
          <a:stretch>
            <a:fillRect/>
          </a:stretch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 cstate="screen">
            <a:alphaModFix amt="5000"/>
          </a:blip>
          <a:srcRect/>
          <a:stretch>
            <a:fillRect/>
          </a:stretch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13468" y="5306667"/>
            <a:ext cx="2304255" cy="10983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64489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将一个问题分解成更小的步骤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选择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的流程图算法</a:t>
            </a:r>
          </a:p>
          <a:p>
            <a:pPr marL="254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了解和识别输入和输出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算法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什么是算法？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你写过什么类型的算法？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你写的算法的目的是什么？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流程图算法思维导图</a:t>
            </a:r>
            <a:endParaRPr sz="40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23" name="Google Shape;123;p18"/>
          <p:cNvSpPr/>
          <p:nvPr/>
        </p:nvSpPr>
        <p:spPr>
          <a:xfrm>
            <a:off x="5103200" y="3079825"/>
            <a:ext cx="2506800" cy="10206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8"/>
          <p:cNvSpPr txBox="1"/>
          <p:nvPr/>
        </p:nvSpPr>
        <p:spPr>
          <a:xfrm>
            <a:off x="5311775" y="3263265"/>
            <a:ext cx="2435225" cy="1020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200" dirty="0">
                <a:latin typeface="+mj-lt"/>
                <a:ea typeface="Questrial"/>
                <a:cs typeface="Questrial"/>
                <a:sym typeface="Questrial"/>
              </a:rPr>
              <a:t>流程图算法</a:t>
            </a:r>
          </a:p>
        </p:txBody>
      </p:sp>
      <p:cxnSp>
        <p:nvCxnSpPr>
          <p:cNvPr id="125" name="Google Shape;125;p18"/>
          <p:cNvCxnSpPr/>
          <p:nvPr/>
        </p:nvCxnSpPr>
        <p:spPr>
          <a:xfrm rot="10800000" flipH="1">
            <a:off x="7305650" y="2475000"/>
            <a:ext cx="1020600" cy="783900"/>
          </a:xfrm>
          <a:prstGeom prst="straightConnector1">
            <a:avLst/>
          </a:prstGeom>
          <a:noFill/>
          <a:ln w="76200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8"/>
          <p:cNvCxnSpPr/>
          <p:nvPr/>
        </p:nvCxnSpPr>
        <p:spPr>
          <a:xfrm rot="10800000">
            <a:off x="7287700" y="3939325"/>
            <a:ext cx="1038600" cy="626700"/>
          </a:xfrm>
          <a:prstGeom prst="straightConnector1">
            <a:avLst/>
          </a:prstGeom>
          <a:noFill/>
          <a:ln w="7620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7" name="Google Shape;127;p18"/>
          <p:cNvCxnSpPr/>
          <p:nvPr/>
        </p:nvCxnSpPr>
        <p:spPr>
          <a:xfrm rot="10800000">
            <a:off x="4221650" y="2618775"/>
            <a:ext cx="1123500" cy="644700"/>
          </a:xfrm>
          <a:prstGeom prst="straightConnector1">
            <a:avLst/>
          </a:prstGeom>
          <a:noFill/>
          <a:ln w="76200" cap="flat" cmpd="sng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8" name="Google Shape;128;p18"/>
          <p:cNvCxnSpPr/>
          <p:nvPr/>
        </p:nvCxnSpPr>
        <p:spPr>
          <a:xfrm rot="10800000" flipH="1">
            <a:off x="4255100" y="3843025"/>
            <a:ext cx="1056600" cy="8013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/>
          <p:nvPr/>
        </p:nvSpPr>
        <p:spPr>
          <a:xfrm>
            <a:off x="480123" y="307075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创建算法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我们将编写一个流程图算法供人们遵循以使用 micro:bit 来测试</a:t>
            </a: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导电性</a:t>
            </a: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。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我们用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micro:bit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测试材料是否是导体的步骤？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关于“分解”，你还记得什么？</a:t>
            </a: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如何使用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分解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”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来帮助我们创建流程图算法？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复习</a:t>
            </a:r>
            <a:endParaRPr lang="en-US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141" name="Google Shape;141;p20"/>
          <p:cNvSpPr/>
          <p:nvPr/>
        </p:nvSpPr>
        <p:spPr>
          <a:xfrm>
            <a:off x="1573950" y="1817550"/>
            <a:ext cx="5471400" cy="44409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4967975" y="1817550"/>
            <a:ext cx="5471400" cy="4440900"/>
          </a:xfrm>
          <a:prstGeom prst="ellipse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/>
          <p:nvPr/>
        </p:nvSpPr>
        <p:spPr>
          <a:xfrm>
            <a:off x="1011825" y="1648925"/>
            <a:ext cx="10380600" cy="4871700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0"/>
          <p:cNvSpPr txBox="1"/>
          <p:nvPr/>
        </p:nvSpPr>
        <p:spPr>
          <a:xfrm>
            <a:off x="3391525" y="2136100"/>
            <a:ext cx="1576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输入</a:t>
            </a:r>
          </a:p>
        </p:txBody>
      </p:sp>
      <p:sp>
        <p:nvSpPr>
          <p:cNvPr id="145" name="Google Shape;145;p20"/>
          <p:cNvSpPr txBox="1"/>
          <p:nvPr/>
        </p:nvSpPr>
        <p:spPr>
          <a:xfrm>
            <a:off x="7459770" y="1817330"/>
            <a:ext cx="1576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输出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回顾学习目标</a:t>
            </a:r>
          </a:p>
          <a:p>
            <a:pPr marL="0" marR="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将一个问题分解成更小的步骤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编写使用“选择”的流程图算法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Questrial"/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Font typeface="Questrial"/>
              <a:buChar char="●"/>
            </a:pPr>
            <a:r>
              <a:rPr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了解和识别输入和输出</a:t>
            </a:r>
          </a:p>
          <a:p>
            <a:pPr marL="457200" lvl="0" indent="0" algn="l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662940" y="0"/>
            <a:ext cx="5146040" cy="7002145"/>
            <a:chOff x="8407" y="-660"/>
            <a:chExt cx="8104" cy="11027"/>
          </a:xfrm>
        </p:grpSpPr>
        <p:sp>
          <p:nvSpPr>
            <p:cNvPr id="4" name="椭圆 3"/>
            <p:cNvSpPr/>
            <p:nvPr/>
          </p:nvSpPr>
          <p:spPr>
            <a:xfrm>
              <a:off x="10772" y="-660"/>
              <a:ext cx="2053" cy="80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315" y="-511"/>
              <a:ext cx="150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800"/>
                <a:t>开始</a:t>
              </a:r>
            </a:p>
          </p:txBody>
        </p:sp>
        <p:cxnSp>
          <p:nvCxnSpPr>
            <p:cNvPr id="6" name="直接箭头连接符 5"/>
            <p:cNvCxnSpPr>
              <a:stCxn id="4" idx="4"/>
            </p:cNvCxnSpPr>
            <p:nvPr/>
          </p:nvCxnSpPr>
          <p:spPr>
            <a:xfrm>
              <a:off x="11799" y="121"/>
              <a:ext cx="8" cy="456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9984" y="598"/>
              <a:ext cx="4511" cy="9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algn="l">
                <a:buSzTx/>
              </a:pPr>
              <a:r>
                <a:rPr lang="zh-CN" altLang="en-US" sz="1600"/>
                <a:t>使用LED规划器和空白决策表来规划程序</a:t>
              </a:r>
            </a:p>
          </p:txBody>
        </p:sp>
        <p:cxnSp>
          <p:nvCxnSpPr>
            <p:cNvPr id="9" name="直接箭头连接符 8"/>
            <p:cNvCxnSpPr/>
            <p:nvPr/>
          </p:nvCxnSpPr>
          <p:spPr>
            <a:xfrm>
              <a:off x="11798" y="1492"/>
              <a:ext cx="17" cy="456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文本框 9"/>
            <p:cNvSpPr txBox="1"/>
            <p:nvPr/>
          </p:nvSpPr>
          <p:spPr>
            <a:xfrm>
              <a:off x="9984" y="1948"/>
              <a:ext cx="4511" cy="91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algn="l">
                <a:buSzTx/>
              </a:pPr>
              <a:r>
                <a:rPr lang="zh-CN" altLang="en-US" sz="1600"/>
                <a:t>使用makecode编辑器编写程序</a:t>
              </a:r>
            </a:p>
          </p:txBody>
        </p:sp>
        <p:cxnSp>
          <p:nvCxnSpPr>
            <p:cNvPr id="11" name="直接箭头连接符 10"/>
            <p:cNvCxnSpPr/>
            <p:nvPr/>
          </p:nvCxnSpPr>
          <p:spPr>
            <a:xfrm>
              <a:off x="11798" y="2386"/>
              <a:ext cx="8" cy="456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箭头连接符 16"/>
            <p:cNvCxnSpPr/>
            <p:nvPr/>
          </p:nvCxnSpPr>
          <p:spPr>
            <a:xfrm>
              <a:off x="11806" y="6004"/>
              <a:ext cx="9" cy="430"/>
            </a:xfrm>
            <a:prstGeom prst="straightConnector1">
              <a:avLst/>
            </a:prstGeom>
            <a:ln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5" name="组合 34"/>
            <p:cNvGrpSpPr/>
            <p:nvPr/>
          </p:nvGrpSpPr>
          <p:grpSpPr>
            <a:xfrm>
              <a:off x="8407" y="2863"/>
              <a:ext cx="8104" cy="7505"/>
              <a:chOff x="8385" y="2842"/>
              <a:chExt cx="8104" cy="7505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9984" y="2842"/>
                <a:ext cx="4511" cy="53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l">
                  <a:buSzTx/>
                </a:pPr>
                <a:r>
                  <a:rPr lang="zh-CN" altLang="en-US" sz="1600"/>
                  <a:t>下载程序并上传到microbit</a:t>
                </a:r>
              </a:p>
            </p:txBody>
          </p:sp>
          <p:cxnSp>
            <p:nvCxnSpPr>
              <p:cNvPr id="13" name="直接箭头连接符 12"/>
              <p:cNvCxnSpPr/>
              <p:nvPr/>
            </p:nvCxnSpPr>
            <p:spPr>
              <a:xfrm>
                <a:off x="11798" y="3373"/>
                <a:ext cx="8" cy="450"/>
              </a:xfrm>
              <a:prstGeom prst="straightConnector1">
                <a:avLst/>
              </a:prstGeom>
              <a:ln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文本框 13"/>
              <p:cNvSpPr txBox="1"/>
              <p:nvPr/>
            </p:nvSpPr>
            <p:spPr>
              <a:xfrm>
                <a:off x="9984" y="3778"/>
                <a:ext cx="4511" cy="9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l">
                  <a:buSzTx/>
                </a:pPr>
                <a:r>
                  <a:rPr lang="zh-CN" altLang="en-US" sz="1600"/>
                  <a:t>在microbit上，将鳄鱼夹连接到引脚0和引脚GND</a:t>
                </a:r>
              </a:p>
            </p:txBody>
          </p:sp>
          <p:cxnSp>
            <p:nvCxnSpPr>
              <p:cNvPr id="15" name="直接箭头连接符 14"/>
              <p:cNvCxnSpPr/>
              <p:nvPr/>
            </p:nvCxnSpPr>
            <p:spPr>
              <a:xfrm>
                <a:off x="11806" y="4697"/>
                <a:ext cx="0" cy="409"/>
              </a:xfrm>
              <a:prstGeom prst="straightConnector1">
                <a:avLst/>
              </a:prstGeom>
              <a:ln>
                <a:tailEnd type="arrow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文本框 15"/>
              <p:cNvSpPr txBox="1"/>
              <p:nvPr/>
            </p:nvSpPr>
            <p:spPr>
              <a:xfrm>
                <a:off x="9984" y="5085"/>
                <a:ext cx="4511" cy="9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l">
                  <a:buSzTx/>
                </a:pPr>
                <a:r>
                  <a:rPr lang="zh-CN" altLang="en-US" sz="1600"/>
                  <a:t>将材料放在两个鳄鱼夹之间测试（导电性）</a:t>
                </a:r>
                <a:endParaRPr lang="zh-CN" altLang="en-US" sz="2000"/>
              </a:p>
            </p:txBody>
          </p:sp>
          <p:sp>
            <p:nvSpPr>
              <p:cNvPr id="18" name="流程图: 决策 17"/>
              <p:cNvSpPr/>
              <p:nvPr/>
            </p:nvSpPr>
            <p:spPr>
              <a:xfrm>
                <a:off x="10437" y="6461"/>
                <a:ext cx="2748" cy="1189"/>
              </a:xfrm>
              <a:prstGeom prst="flowChartDecision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1009" y="6527"/>
                <a:ext cx="2120" cy="9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dirty="0"/>
                  <a:t>micro:bit图像变了吗？</a:t>
                </a:r>
              </a:p>
            </p:txBody>
          </p:sp>
          <p:cxnSp>
            <p:nvCxnSpPr>
              <p:cNvPr id="23" name="肘形连接符 22"/>
              <p:cNvCxnSpPr/>
              <p:nvPr/>
            </p:nvCxnSpPr>
            <p:spPr>
              <a:xfrm>
                <a:off x="13185" y="7034"/>
                <a:ext cx="1366" cy="1497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肘形连接符 23"/>
              <p:cNvCxnSpPr>
                <a:stCxn id="18" idx="1"/>
              </p:cNvCxnSpPr>
              <p:nvPr/>
            </p:nvCxnSpPr>
            <p:spPr>
              <a:xfrm rot="10800000" flipV="1">
                <a:off x="9499" y="7034"/>
                <a:ext cx="938" cy="1475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本框 24"/>
              <p:cNvSpPr txBox="1"/>
              <p:nvPr/>
            </p:nvSpPr>
            <p:spPr>
              <a:xfrm>
                <a:off x="8385" y="8490"/>
                <a:ext cx="2624" cy="53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l">
                  <a:buSzTx/>
                </a:pPr>
                <a:r>
                  <a:rPr lang="zh-CN" altLang="en-US" sz="1600"/>
                  <a:t>你的材料是导体</a:t>
                </a:r>
              </a:p>
            </p:txBody>
          </p:sp>
          <p:sp>
            <p:nvSpPr>
              <p:cNvPr id="26" name="文本框 25"/>
              <p:cNvSpPr txBox="1"/>
              <p:nvPr/>
            </p:nvSpPr>
            <p:spPr>
              <a:xfrm>
                <a:off x="13185" y="8531"/>
                <a:ext cx="3305" cy="53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</a:extLst>
            </p:spPr>
            <p:txBody>
              <a:bodyPr wrap="square" rtlCol="0">
                <a:spAutoFit/>
              </a:bodyPr>
              <a:lstStyle/>
              <a:p>
                <a:pPr algn="l">
                  <a:buSzTx/>
                </a:pPr>
                <a:r>
                  <a:rPr lang="zh-CN" altLang="en-US" sz="1600"/>
                  <a:t>你的材料不是导体</a:t>
                </a:r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 flipH="1">
                <a:off x="9499" y="9047"/>
                <a:ext cx="9" cy="10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9463" y="10092"/>
                <a:ext cx="1309" cy="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14551" y="9021"/>
                <a:ext cx="9" cy="104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V="1">
                <a:off x="12838" y="10044"/>
                <a:ext cx="1722" cy="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椭圆 32"/>
              <p:cNvSpPr/>
              <p:nvPr/>
            </p:nvSpPr>
            <p:spPr>
              <a:xfrm>
                <a:off x="10785" y="9545"/>
                <a:ext cx="2053" cy="80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11275" y="9613"/>
                <a:ext cx="1509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800"/>
                  <a:t>结束</a:t>
                </a:r>
              </a:p>
            </p:txBody>
          </p:sp>
        </p:grpSp>
      </p:grpSp>
      <p:sp>
        <p:nvSpPr>
          <p:cNvPr id="41" name="文本框 40"/>
          <p:cNvSpPr txBox="1"/>
          <p:nvPr/>
        </p:nvSpPr>
        <p:spPr>
          <a:xfrm>
            <a:off x="7026910" y="616585"/>
            <a:ext cx="2225040" cy="7499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sz="4000" b="1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算法示例</a:t>
            </a:r>
            <a:endParaRPr lang="zh-CN" altLang="en-US" sz="4000" b="1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700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700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213</Words>
  <Application>Microsoft Office PowerPoint</Application>
  <PresentationFormat>宽屏</PresentationFormat>
  <Paragraphs>72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Cabin</vt:lpstr>
      <vt:lpstr>Noto Sans Symbols</vt:lpstr>
      <vt:lpstr>Questrial</vt:lpstr>
      <vt:lpstr>宋体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马红亮</cp:lastModifiedBy>
  <cp:revision>49</cp:revision>
  <dcterms:created xsi:type="dcterms:W3CDTF">2021-08-03T16:18:00Z</dcterms:created>
  <dcterms:modified xsi:type="dcterms:W3CDTF">2021-10-12T01:41:50Z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0756B783BDDF40FD94CA2C8BA231AAF7</vt:lpwstr>
  </property>
  <property fmtid="{D5CDD505-2E9C-101B-9397-08002B2CF9AE}" pid="3" name="KSOProductBuildVer">
    <vt:lpwstr>2052-11.1.0.10700</vt:lpwstr>
  </property>
</Properties>
</file>