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84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3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5F1393-4CCD-449A-9969-63FEB3AA34B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84248" autoAdjust="0"/>
  </p:normalViewPr>
  <p:slideViewPr>
    <p:cSldViewPr snapToGrid="0" snapToObjects="1">
      <p:cViewPr varScale="1">
        <p:scale>
          <a:sx n="84" d="100"/>
          <a:sy n="84" d="100"/>
        </p:scale>
        <p:origin x="10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89921e80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g589921e809_0_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dirty="0"/>
              <a:t>电路优点</a:t>
            </a:r>
            <a:r>
              <a:rPr lang="en-US" altLang="zh-CN" dirty="0"/>
              <a:t>——</a:t>
            </a:r>
            <a:r>
              <a:rPr lang="zh-CN" altLang="en-US" dirty="0"/>
              <a:t>已经知道如何构建电路，缺点</a:t>
            </a:r>
            <a:r>
              <a:rPr lang="en-US" altLang="zh-CN" dirty="0"/>
              <a:t>——</a:t>
            </a:r>
            <a:r>
              <a:rPr lang="zh-CN" altLang="en-US" dirty="0"/>
              <a:t>很多设备，所以不能移动</a:t>
            </a:r>
            <a:endParaRPr lang="en-US" altLang="zh-CN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en-US" altLang="zh-CN" dirty="0" err="1"/>
              <a:t>Micro:bit</a:t>
            </a:r>
            <a:r>
              <a:rPr lang="en-US" altLang="zh-CN" dirty="0"/>
              <a:t> </a:t>
            </a:r>
            <a:r>
              <a:rPr lang="zh-CN" altLang="en-US" dirty="0"/>
              <a:t>优点</a:t>
            </a:r>
            <a:r>
              <a:rPr lang="en-US" altLang="zh-CN" dirty="0"/>
              <a:t>——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effectLst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小，可以移动来测试不同的物体，缺点</a:t>
            </a:r>
            <a:r>
              <a:rPr lang="en-US" altLang="zh-CN" sz="1200" b="0" i="0" u="none" strike="noStrike" cap="none" dirty="0">
                <a:solidFill>
                  <a:schemeClr val="dk1"/>
                </a:solidFill>
                <a:effectLst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——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effectLst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需要写一个程序来创建一个导体测试</a:t>
            </a:r>
            <a:endParaRPr dirty="0"/>
          </a:p>
        </p:txBody>
      </p:sp>
      <p:sp>
        <p:nvSpPr>
          <p:cNvPr id="159" name="Google Shape;159;g589921e809_0_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8a3a9364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g58a3a93640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66" name="Google Shape;166;g58a3a93640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1b13312f1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1b13312f1_2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51b13312f1_2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1b13312f1_2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1b13312f1_2_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g51b13312f1_2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14" name="Google Shape;114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/>
          </a:p>
        </p:txBody>
      </p:sp>
      <p:sp>
        <p:nvSpPr>
          <p:cNvPr id="120" name="Google Shape;120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7af3b74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g57af3b7427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7" name="Google Shape;127;g57af3b7427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4b1c38d769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4b1c38d769_0_8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使用 </a:t>
            </a:r>
            <a:r>
              <a:rPr lang="en-US" altLang="zh-CN"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makecode</a:t>
            </a:r>
            <a:r>
              <a:rPr lang="en-US" altLang="zh-CN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编辑器（单击图像）来测试学生的想法。 下载程序并将其传输到 </a:t>
            </a:r>
            <a:r>
              <a:rPr lang="en-US" altLang="zh-CN"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micro:bit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。 让学生探索如何在使用设备时让程序输出发生变化。</a:t>
            </a: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4" name="Google Shape;134;g4b1c38d769_0_8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57af3b742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g57af3b7427_0_2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41" name="Google Shape;141;g57af3b7427_0_21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b1c38d76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g4b1c38d769_0_13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47" name="Google Shape;147;g4b1c38d769_0_13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7af3b742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g57af3b7427_0_26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3" name="Google Shape;153;g57af3b7427_0_26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2htEdAXKe7z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WKpHpv0mo8e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26670" y="1504950"/>
            <a:ext cx="11663045" cy="3477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电导体</a:t>
            </a:r>
            <a:endParaRPr lang="en-US" altLang="zh-CN" sz="8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8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第四课</a:t>
            </a:r>
            <a:r>
              <a:rPr lang="en-US" altLang="zh-CN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制作导电性测试仪</a:t>
            </a:r>
            <a:endParaRPr sz="8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 cstate="screen">
            <a:alphaModFix amt="5000"/>
          </a:blip>
          <a:srcRect/>
          <a:stretch>
            <a:fillRect/>
          </a:stretch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 cstate="screen">
            <a:alphaModFix amt="5000"/>
          </a:blip>
          <a:srcRect/>
          <a:stretch>
            <a:fillRect/>
          </a:stretch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 cstate="screen">
            <a:alphaModFix amt="5000"/>
          </a:blip>
          <a:srcRect/>
          <a:stretch>
            <a:fillRect/>
          </a:stretch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 cstate="screen">
            <a:alphaModFix amt="5000"/>
          </a:blip>
          <a:srcRect/>
          <a:stretch>
            <a:fillRect/>
          </a:stretch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比较导电性测试</a:t>
            </a: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graphicFrame>
        <p:nvGraphicFramePr>
          <p:cNvPr id="162" name="Google Shape;162;p2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39373064"/>
              </p:ext>
            </p:extLst>
          </p:nvPr>
        </p:nvGraphicFramePr>
        <p:xfrm>
          <a:off x="758738" y="1760035"/>
          <a:ext cx="10286925" cy="3683175"/>
        </p:xfrm>
        <a:graphic>
          <a:graphicData uri="http://schemas.openxmlformats.org/drawingml/2006/table">
            <a:tbl>
              <a:tblPr>
                <a:noFill/>
                <a:tableStyleId>{355F1393-4CCD-449A-9969-63FEB3AA34BE}</a:tableStyleId>
              </a:tblPr>
              <a:tblGrid>
                <a:gridCol w="2003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8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+mj-l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3200" dirty="0">
                          <a:solidFill>
                            <a:srgbClr val="505555"/>
                          </a:solidFill>
                          <a:latin typeface="+mj-lt"/>
                          <a:ea typeface="Questrial"/>
                          <a:cs typeface="Questrial"/>
                          <a:sym typeface="Questrial"/>
                        </a:rPr>
                        <a:t>优点</a:t>
                      </a:r>
                      <a:endParaRPr sz="3200" dirty="0">
                        <a:solidFill>
                          <a:srgbClr val="505555"/>
                        </a:solidFill>
                        <a:latin typeface="+mj-lt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3200" dirty="0">
                          <a:solidFill>
                            <a:srgbClr val="505555"/>
                          </a:solidFill>
                          <a:latin typeface="+mj-lt"/>
                          <a:ea typeface="Questrial"/>
                          <a:cs typeface="Questrial"/>
                          <a:sym typeface="Questrial"/>
                        </a:rPr>
                        <a:t>缺点</a:t>
                      </a:r>
                      <a:endParaRPr sz="3200" dirty="0">
                        <a:solidFill>
                          <a:srgbClr val="505555"/>
                        </a:solidFill>
                        <a:latin typeface="+mj-lt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7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3200" dirty="0">
                          <a:solidFill>
                            <a:srgbClr val="505555"/>
                          </a:solidFill>
                          <a:latin typeface="+mj-lt"/>
                          <a:ea typeface="Questrial"/>
                          <a:cs typeface="Questrial"/>
                          <a:sym typeface="Questrial"/>
                        </a:rPr>
                        <a:t>电路</a:t>
                      </a:r>
                      <a:endParaRPr sz="3200" dirty="0">
                        <a:solidFill>
                          <a:srgbClr val="505555"/>
                        </a:solidFill>
                        <a:latin typeface="+mj-lt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+mj-l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+mj-l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7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err="1">
                          <a:solidFill>
                            <a:srgbClr val="505555"/>
                          </a:solidFill>
                          <a:latin typeface="+mj-lt"/>
                          <a:ea typeface="Questrial"/>
                          <a:cs typeface="Questrial"/>
                          <a:sym typeface="Questrial"/>
                        </a:rPr>
                        <a:t>micro:bit</a:t>
                      </a:r>
                      <a:endParaRPr sz="3200" dirty="0">
                        <a:solidFill>
                          <a:srgbClr val="505555"/>
                        </a:solidFill>
                        <a:latin typeface="+mj-lt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+mj-l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+mj-l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回顾学习目标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规划、编写、测试、调试程序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编写使用选择的程序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编写使用输入和输出的程序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/>
          <p:nvPr/>
        </p:nvSpPr>
        <p:spPr>
          <a:xfrm>
            <a:off x="7633700" y="3612975"/>
            <a:ext cx="4272300" cy="2769000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6"/>
          <p:cNvSpPr/>
          <p:nvPr/>
        </p:nvSpPr>
        <p:spPr>
          <a:xfrm>
            <a:off x="4314613" y="181500"/>
            <a:ext cx="3972300" cy="3222900"/>
          </a:xfrm>
          <a:prstGeom prst="diamond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6"/>
          <p:cNvSpPr txBox="1"/>
          <p:nvPr/>
        </p:nvSpPr>
        <p:spPr>
          <a:xfrm>
            <a:off x="5363913" y="814825"/>
            <a:ext cx="1911300" cy="13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77" name="Google Shape;177;p26"/>
          <p:cNvCxnSpPr>
            <a:stCxn id="175" idx="1"/>
            <a:endCxn id="178" idx="0"/>
          </p:cNvCxnSpPr>
          <p:nvPr/>
        </p:nvCxnSpPr>
        <p:spPr>
          <a:xfrm flipH="1">
            <a:off x="2422213" y="1792950"/>
            <a:ext cx="1892400" cy="1611600"/>
          </a:xfrm>
          <a:prstGeom prst="bentConnector2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79" name="Google Shape;179;p26"/>
          <p:cNvSpPr/>
          <p:nvPr/>
        </p:nvSpPr>
        <p:spPr>
          <a:xfrm>
            <a:off x="286025" y="3593175"/>
            <a:ext cx="4272300" cy="2769000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6"/>
          <p:cNvSpPr txBox="1"/>
          <p:nvPr/>
        </p:nvSpPr>
        <p:spPr>
          <a:xfrm>
            <a:off x="332213" y="3404400"/>
            <a:ext cx="41799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0" name="Google Shape;180;p26"/>
          <p:cNvSpPr txBox="1"/>
          <p:nvPr/>
        </p:nvSpPr>
        <p:spPr>
          <a:xfrm>
            <a:off x="3054549" y="1038825"/>
            <a:ext cx="1088825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是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cxnSp>
        <p:nvCxnSpPr>
          <p:cNvPr id="181" name="Google Shape;181;p26"/>
          <p:cNvCxnSpPr>
            <a:stCxn id="175" idx="3"/>
          </p:cNvCxnSpPr>
          <p:nvPr/>
        </p:nvCxnSpPr>
        <p:spPr>
          <a:xfrm>
            <a:off x="8286913" y="1792950"/>
            <a:ext cx="1513200" cy="1495500"/>
          </a:xfrm>
          <a:prstGeom prst="bentConnector3">
            <a:avLst>
              <a:gd name="adj1" fmla="val 100007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82" name="Google Shape;182;p26"/>
          <p:cNvSpPr txBox="1"/>
          <p:nvPr/>
        </p:nvSpPr>
        <p:spPr>
          <a:xfrm>
            <a:off x="8675750" y="1038825"/>
            <a:ext cx="8712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否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7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u="sng" dirty="0">
                <a:latin typeface="+mj-lt"/>
                <a:ea typeface="Questrial"/>
                <a:cs typeface="Questrial"/>
                <a:sym typeface="Questrial"/>
              </a:rPr>
              <a:t>规划器</a:t>
            </a:r>
            <a:br>
              <a:rPr lang="en-US" u="sng" dirty="0">
                <a:latin typeface="+mj-lt"/>
                <a:ea typeface="Questrial"/>
                <a:cs typeface="Questrial"/>
                <a:sym typeface="Questrial"/>
              </a:rPr>
            </a:b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189" name="Google Shape;189;p27"/>
          <p:cNvGrpSpPr/>
          <p:nvPr/>
        </p:nvGrpSpPr>
        <p:grpSpPr>
          <a:xfrm>
            <a:off x="1414400" y="1807800"/>
            <a:ext cx="1647825" cy="3993750"/>
            <a:chOff x="1414400" y="1807800"/>
            <a:chExt cx="1647825" cy="3993750"/>
          </a:xfrm>
        </p:grpSpPr>
        <p:pic>
          <p:nvPicPr>
            <p:cNvPr id="190" name="Google Shape;190;p27"/>
            <p:cNvPicPr preferRelativeResize="0"/>
            <p:nvPr/>
          </p:nvPicPr>
          <p:blipFill rotWithShape="1">
            <a:blip r:embed="rId3" cstate="screen"/>
            <a:srcRect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1" name="Google Shape;191;p27"/>
            <p:cNvPicPr preferRelativeResize="0"/>
            <p:nvPr/>
          </p:nvPicPr>
          <p:blipFill rotWithShape="1">
            <a:blip r:embed="rId3" cstate="screen"/>
            <a:srcRect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2" name="Google Shape;192;p27"/>
          <p:cNvGrpSpPr/>
          <p:nvPr/>
        </p:nvGrpSpPr>
        <p:grpSpPr>
          <a:xfrm>
            <a:off x="4091525" y="1807800"/>
            <a:ext cx="1647825" cy="3993750"/>
            <a:chOff x="1414400" y="1807800"/>
            <a:chExt cx="1647825" cy="3993750"/>
          </a:xfrm>
        </p:grpSpPr>
        <p:pic>
          <p:nvPicPr>
            <p:cNvPr id="193" name="Google Shape;193;p27"/>
            <p:cNvPicPr preferRelativeResize="0"/>
            <p:nvPr/>
          </p:nvPicPr>
          <p:blipFill rotWithShape="1">
            <a:blip r:embed="rId3" cstate="screen"/>
            <a:srcRect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" name="Google Shape;194;p27"/>
            <p:cNvPicPr preferRelativeResize="0"/>
            <p:nvPr/>
          </p:nvPicPr>
          <p:blipFill rotWithShape="1">
            <a:blip r:embed="rId3" cstate="screen"/>
            <a:srcRect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5" name="Google Shape;195;p27"/>
          <p:cNvGrpSpPr/>
          <p:nvPr/>
        </p:nvGrpSpPr>
        <p:grpSpPr>
          <a:xfrm>
            <a:off x="6768675" y="1807800"/>
            <a:ext cx="1647825" cy="3993750"/>
            <a:chOff x="1414400" y="1807800"/>
            <a:chExt cx="1647825" cy="3993750"/>
          </a:xfrm>
        </p:grpSpPr>
        <p:pic>
          <p:nvPicPr>
            <p:cNvPr id="196" name="Google Shape;196;p27"/>
            <p:cNvPicPr preferRelativeResize="0"/>
            <p:nvPr/>
          </p:nvPicPr>
          <p:blipFill rotWithShape="1">
            <a:blip r:embed="rId3" cstate="screen"/>
            <a:srcRect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7" name="Google Shape;197;p27"/>
            <p:cNvPicPr preferRelativeResize="0"/>
            <p:nvPr/>
          </p:nvPicPr>
          <p:blipFill rotWithShape="1">
            <a:blip r:embed="rId3" cstate="screen"/>
            <a:srcRect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98" name="Google Shape;198;p27"/>
          <p:cNvPicPr preferRelativeResize="0"/>
          <p:nvPr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9445825" y="1807800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7"/>
          <p:cNvPicPr preferRelativeResize="0"/>
          <p:nvPr/>
        </p:nvPicPr>
        <p:blipFill rotWithShape="1">
          <a:blip r:embed="rId3" cstate="screen"/>
          <a:srcRect/>
          <a:stretch>
            <a:fillRect/>
          </a:stretch>
        </p:blipFill>
        <p:spPr>
          <a:xfrm>
            <a:off x="9445825" y="4270450"/>
            <a:ext cx="1647825" cy="153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700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700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</a:p>
          <a:p>
            <a:r>
              <a:rPr lang="zh-CN" altLang="en-US" sz="3200" dirty="0"/>
              <a:t>翻译：陕西师范大学教育学部</a:t>
            </a:r>
            <a:endParaRPr lang="en-US" altLang="zh-CN" sz="3200" dirty="0"/>
          </a:p>
          <a:p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892238" y="63854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Questrial"/>
                <a:ea typeface="Questrial"/>
                <a:cs typeface="Questrial"/>
                <a:sym typeface="Questrial"/>
              </a:rPr>
              <a:t>学习目标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Questrial"/>
                <a:ea typeface="Questrial"/>
                <a:cs typeface="Questrial"/>
                <a:sym typeface="Questrial"/>
              </a:rPr>
              <a:t>规划、编写、测试和调试程序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Questrial"/>
                <a:ea typeface="Questrial"/>
                <a:cs typeface="Questrial"/>
                <a:sym typeface="Questrial"/>
              </a:rPr>
              <a:t>编写使用选择的程序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Questrial"/>
                <a:ea typeface="Questrial"/>
                <a:cs typeface="Questrial"/>
                <a:sym typeface="Questrial"/>
              </a:rPr>
              <a:t>编写使用输入和输出的程序</a:t>
            </a:r>
            <a:r>
              <a:rPr lang="en-US" sz="3200" dirty="0">
                <a:solidFill>
                  <a:srgbClr val="505555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756983" y="80364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输入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什么是输入？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在之前的课程中，你在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上发现了哪些输入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/>
          <p:nvPr/>
        </p:nvSpPr>
        <p:spPr>
          <a:xfrm>
            <a:off x="398525" y="181663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如何显示输出？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554297"/>
            <a:ext cx="4424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https://makecode.microbit.org/#pub:_2htEdAXKe7zD</a:t>
            </a:r>
            <a:r>
              <a:rPr lang="en-GB" dirty="0"/>
              <a:t>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0" y="781175"/>
            <a:ext cx="8731250" cy="577312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/>
          <p:nvPr/>
        </p:nvSpPr>
        <p:spPr>
          <a:xfrm>
            <a:off x="592518" y="-26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使用引脚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altLang="zh-CN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有可以用作输入的引脚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通过将鳄鱼夹连接到引脚 </a:t>
            </a:r>
            <a:r>
              <a:rPr lang="en-US" altLang="zh-CN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0</a:t>
            </a:r>
            <a:r>
              <a:rPr lang="zh-CN" altLang="en-US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、</a:t>
            </a:r>
            <a:r>
              <a:rPr lang="en-US" altLang="zh-CN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1 </a:t>
            </a:r>
            <a:r>
              <a:rPr lang="zh-CN" altLang="en-US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或 </a:t>
            </a:r>
            <a:r>
              <a:rPr lang="en-US" altLang="zh-CN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2 </a:t>
            </a:r>
            <a:r>
              <a:rPr lang="zh-CN" altLang="en-US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并将另一个连接到 </a:t>
            </a:r>
            <a:r>
              <a:rPr lang="en-US" altLang="zh-CN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GND</a:t>
            </a:r>
            <a:r>
              <a:rPr lang="zh-CN" altLang="en-US" sz="28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（接地）引脚，我们可以创建一个电路并将这些引脚用作输入。</a:t>
            </a:r>
            <a:endParaRPr sz="28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672606" y="4330201"/>
            <a:ext cx="3597212" cy="193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/>
          <p:nvPr/>
        </p:nvSpPr>
        <p:spPr>
          <a:xfrm>
            <a:off x="0" y="121175"/>
            <a:ext cx="92634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我们如何改变输出？</a:t>
            </a: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9384" y="6429048"/>
            <a:ext cx="45320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https://makecode.microbit.org/#pub:_WKpHpv0mo8e5</a:t>
            </a:r>
            <a:r>
              <a:rPr lang="en-GB" dirty="0"/>
              <a:t>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7505" y="907415"/>
            <a:ext cx="7503160" cy="50431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/>
          <p:nvPr/>
        </p:nvSpPr>
        <p:spPr>
          <a:xfrm>
            <a:off x="454088" y="40169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测试导电性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我们如何使用</a:t>
            </a:r>
            <a:r>
              <a:rPr lang="en-US" altLang="zh-CN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micro:bit </a:t>
            </a: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来测试材料导电性？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使用决策框和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规划器来规划你的程序。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如果材料是或者不是导体，将会输出什么？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/>
          <p:nvPr/>
        </p:nvSpPr>
        <p:spPr>
          <a:xfrm>
            <a:off x="250888" y="279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规划，编程，执行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完成你的规划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MakeCode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编辑器编写你的程序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(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记住在下载之前测试它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)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上传到你的 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并测试材料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在提供的表格中记录你的发现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比较导电性测试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我们用过什么方法测试材料是否是导体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在这两种方法中，相同的材料是否都被确定为导体？</a:t>
            </a: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b1276ab-fbdc-4f77-95e2-2cb3c1eae699}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414</Words>
  <Application>Microsoft Office PowerPoint</Application>
  <PresentationFormat>宽屏</PresentationFormat>
  <Paragraphs>92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LED 规划器 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马红亮</cp:lastModifiedBy>
  <cp:revision>60</cp:revision>
  <dcterms:created xsi:type="dcterms:W3CDTF">2021-08-04T11:27:00Z</dcterms:created>
  <dcterms:modified xsi:type="dcterms:W3CDTF">2021-10-12T01:02:09Z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1E3D621CE8FB434D94642019FC9FAB21</vt:lpwstr>
  </property>
  <property fmtid="{D5CDD505-2E9C-101B-9397-08002B2CF9AE}" pid="3" name="KSOProductBuildVer">
    <vt:lpwstr>2052-11.1.0.10700</vt:lpwstr>
  </property>
</Properties>
</file>