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马红亮" initials="马红亮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87669" autoAdjust="0"/>
  </p:normalViewPr>
  <p:slideViewPr>
    <p:cSldViewPr snapToGrid="0" snapToObjects="1">
      <p:cViewPr varScale="1">
        <p:scale>
          <a:sx n="88" d="100"/>
          <a:sy n="88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dirty="0"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4b1c38d769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5" name="Google Shape;155;g4b1c38d769_0_8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r>
              <a:rPr lang="en-US"/>
              <a:t>. </a:t>
            </a: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56" name="Google Shape;156;g4b1c38d769_0_8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4b1c38d769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2" name="Google Shape;162;g4b1c38d769_0_9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63" name="Google Shape;163;g4b1c38d769_0_9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57af3b7427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9" name="Google Shape;169;g57af3b7427_0_2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70" name="Google Shape;170;g57af3b7427_0_21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12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4b1c38d769_0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5" name="Google Shape;175;g4b1c38d769_0_13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76" name="Google Shape;176;g4b1c38d769_0_13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13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58973d0ebd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2" name="Google Shape;182;g58973d0ebd_0_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83" name="Google Shape;183;g58973d0ebd_0_1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14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58973d0ebd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8" name="Google Shape;188;g58973d0ebd_0_6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89" name="Google Shape;189;g58973d0ebd_0_6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15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589a00802e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4" name="Google Shape;194;g589a00802e_0_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95" name="Google Shape;195;g589a00802e_0_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16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56d22b9735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3" name="Google Shape;203;g56d22b9735_0_3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204" name="Google Shape;204;g56d22b9735_0_3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17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49a64b5986_0_4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g49a64b5986_0_49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08" name="Google Shape;108;g49a64b5986_0_49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4b93448af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4b93448afc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14" name="Google Shape;114;g4b93448afc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4b1c38d7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9" name="Google Shape;119;g4b1c38d769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20" name="Google Shape;120;g4b1c38d769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57af3b742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5" name="Google Shape;125;g57af3b7427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r>
              <a:rPr lang="zh-CN" altLang="en-US" sz="1200" b="0" i="0" u="none" strike="noStrike" cap="none" dirty="0">
                <a:solidFill>
                  <a:schemeClr val="dk1"/>
                </a:solidFill>
                <a:effectLst/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在抽象的过程中关注最重要的信息，而忽略不重要的细节。学生们应该用它来决定每个组件的哪些细节要添加，哪些要删除。电池可以用一个两端分别带有正负符号的长方形来表示。电池上的图形并不重要，因此可以忽略。</a:t>
            </a:r>
            <a:endParaRPr sz="1200" b="0" i="0" u="none" strike="noStrike" cap="none" dirty="0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26" name="Google Shape;126;g57af3b7427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589a00802e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1" name="Google Shape;131;g589a00802e_0_16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32" name="Google Shape;132;g589a00802e_0_16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589a00802e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7" name="Google Shape;137;g589a00802e_0_2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38" name="Google Shape;138;g589a00802e_0_21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589a00802e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3" name="Google Shape;143;g589a00802e_0_26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44" name="Google Shape;144;g589a00802e_0_26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51afd5126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9" name="Google Shape;149;g51afd51261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50" name="Google Shape;150;g51afd51261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00C800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104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2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2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2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2905" algn="l">
              <a:lnSpc>
                <a:spcPct val="108000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233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2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2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2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2905" algn="l">
              <a:lnSpc>
                <a:spcPct val="108000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 panose="020F0502020204030204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 panose="020F0502020204030204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  <a:defRPr sz="3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None/>
              <a:defRPr sz="2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 panose="020B0604020202020204"/>
              <a:buNone/>
              <a:defRPr sz="4000" b="1" i="0" u="none" strike="noStrike" cap="none">
                <a:solidFill>
                  <a:srgbClr val="30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10960368" y="6203732"/>
            <a:ext cx="1092200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 panose="020F0502020204030204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 panose="020F0502020204030204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 panose="020F0502020204030204"/>
              <a:buNone/>
              <a:defRPr sz="4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•"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4.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/>
          <p:nvPr/>
        </p:nvSpPr>
        <p:spPr>
          <a:xfrm>
            <a:off x="222692" y="1219126"/>
            <a:ext cx="11711940" cy="34778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algn="ctr" rtl="0">
              <a:spcBef>
                <a:spcPts val="0"/>
              </a:spcBef>
              <a:spcAft>
                <a:spcPts val="0"/>
              </a:spcAft>
              <a:buSzTx/>
              <a:buNone/>
            </a:pPr>
            <a:r>
              <a:rPr lang="zh-CN" altLang="en-US" sz="8000" b="1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电导体</a:t>
            </a:r>
          </a:p>
          <a:p>
            <a:pPr marL="0" marR="0" lvl="0" algn="ctr" rtl="0">
              <a:spcBef>
                <a:spcPts val="0"/>
              </a:spcBef>
              <a:spcAft>
                <a:spcPts val="0"/>
              </a:spcAft>
              <a:buSzTx/>
              <a:buNone/>
            </a:pPr>
            <a:endParaRPr lang="zh-CN" altLang="en-US" sz="8000" b="1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algn="ctr" rtl="0">
              <a:spcBef>
                <a:spcPts val="0"/>
              </a:spcBef>
              <a:spcAft>
                <a:spcPts val="0"/>
              </a:spcAft>
              <a:buSzTx/>
              <a:buNone/>
            </a:pPr>
            <a:r>
              <a:rPr lang="zh-CN" altLang="en-US" sz="8000" b="1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第一课 选择与导电性探索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96" name="Google Shape;96;p15"/>
          <p:cNvPicPr preferRelativeResize="0"/>
          <p:nvPr/>
        </p:nvPicPr>
        <p:blipFill rotWithShape="1">
          <a:blip r:embed="rId3" cstate="screen">
            <a:alphaModFix amt="5000"/>
          </a:blip>
          <a:srcRect/>
          <a:stretch>
            <a:fillRect/>
          </a:stretch>
        </p:blipFill>
        <p:spPr>
          <a:xfrm rot="911264">
            <a:off x="8933200" y="466497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5"/>
          <p:cNvPicPr preferRelativeResize="0"/>
          <p:nvPr/>
        </p:nvPicPr>
        <p:blipFill rotWithShape="1">
          <a:blip r:embed="rId3" cstate="screen">
            <a:alphaModFix amt="5000"/>
          </a:blip>
          <a:srcRect/>
          <a:stretch>
            <a:fillRect/>
          </a:stretch>
        </p:blipFill>
        <p:spPr>
          <a:xfrm rot="911264">
            <a:off x="6268264" y="5387311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5"/>
          <p:cNvPicPr preferRelativeResize="0"/>
          <p:nvPr/>
        </p:nvPicPr>
        <p:blipFill rotWithShape="1">
          <a:blip r:embed="rId3" cstate="screen">
            <a:alphaModFix amt="5000"/>
          </a:blip>
          <a:srcRect/>
          <a:stretch>
            <a:fillRect/>
          </a:stretch>
        </p:blipFill>
        <p:spPr>
          <a:xfrm rot="911264">
            <a:off x="10484279" y="3882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5"/>
          <p:cNvPicPr preferRelativeResize="0"/>
          <p:nvPr/>
        </p:nvPicPr>
        <p:blipFill rotWithShape="1">
          <a:blip r:embed="rId4" cstate="screen">
            <a:alphaModFix amt="5000"/>
          </a:blip>
          <a:srcRect/>
          <a:stretch>
            <a:fillRect/>
          </a:stretch>
        </p:blipFill>
        <p:spPr>
          <a:xfrm rot="-1168137">
            <a:off x="3275646" y="490107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5"/>
          <p:cNvPicPr preferRelativeResize="0"/>
          <p:nvPr/>
        </p:nvPicPr>
        <p:blipFill rotWithShape="1">
          <a:blip r:embed="rId5" cstate="screen">
            <a:alphaModFix amt="5000"/>
          </a:blip>
          <a:srcRect/>
          <a:stretch>
            <a:fillRect/>
          </a:stretch>
        </p:blipFill>
        <p:spPr>
          <a:xfrm rot="-2090590" flipH="1">
            <a:off x="838950" y="4940120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5"/>
          <p:cNvPicPr preferRelativeResize="0"/>
          <p:nvPr/>
        </p:nvPicPr>
        <p:blipFill rotWithShape="1">
          <a:blip r:embed="rId6" cstate="screen">
            <a:alphaModFix amt="5000"/>
          </a:blip>
          <a:srcRect/>
          <a:stretch>
            <a:fillRect/>
          </a:stretch>
        </p:blipFill>
        <p:spPr>
          <a:xfrm rot="1801578">
            <a:off x="5443054" y="666436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 rotWithShape="1">
          <a:blip r:embed="rId3" cstate="screen">
            <a:alphaModFix amt="5000"/>
          </a:blip>
          <a:srcRect/>
          <a:stretch>
            <a:fillRect/>
          </a:stretch>
        </p:blipFill>
        <p:spPr>
          <a:xfrm rot="911264">
            <a:off x="379877" y="2249455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5"/>
          <p:cNvPicPr preferRelativeResize="0"/>
          <p:nvPr/>
        </p:nvPicPr>
        <p:blipFill rotWithShape="1">
          <a:blip r:embed="rId4" cstate="screen">
            <a:alphaModFix amt="5000"/>
          </a:blip>
          <a:srcRect/>
          <a:stretch>
            <a:fillRect/>
          </a:stretch>
        </p:blipFill>
        <p:spPr>
          <a:xfrm rot="-1168133">
            <a:off x="1542324" y="271567"/>
            <a:ext cx="866232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513468" y="5306667"/>
            <a:ext cx="2304255" cy="109836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4"/>
          <p:cNvSpPr/>
          <p:nvPr/>
        </p:nvSpPr>
        <p:spPr>
          <a:xfrm>
            <a:off x="234736" y="470410"/>
            <a:ext cx="7558799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 panose="020B0604020202020204"/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介绍选择</a:t>
            </a:r>
          </a:p>
          <a:p>
            <a:pPr marL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 panose="020B0604020202020204"/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alt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“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选择</a:t>
            </a:r>
            <a:r>
              <a:rPr lang="en-US" alt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”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是在满足特定条件时执行的一系列动作</a:t>
            </a:r>
          </a:p>
          <a:p>
            <a:pPr marL="254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过马路时需要满足什么条件？</a:t>
            </a:r>
          </a:p>
          <a:p>
            <a:pPr marL="254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lang="zh-CN" altLang="en-US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当红灯亮起时，应该做什么？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159" name="Google Shape;159;p24"/>
          <p:cNvPicPr preferRelativeResize="0"/>
          <p:nvPr/>
        </p:nvPicPr>
        <p:blipFill>
          <a:blip r:embed="rId3" cstate="screen"/>
          <a:stretch>
            <a:fillRect/>
          </a:stretch>
        </p:blipFill>
        <p:spPr>
          <a:xfrm>
            <a:off x="8300800" y="1670150"/>
            <a:ext cx="3542799" cy="33890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5"/>
          <p:cNvSpPr/>
          <p:nvPr/>
        </p:nvSpPr>
        <p:spPr>
          <a:xfrm>
            <a:off x="477592" y="458205"/>
            <a:ext cx="77787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选择</a:t>
            </a: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需要满足的条件是什么？</a:t>
            </a: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如果满足条件，应该采取什么行动？</a:t>
            </a: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如果不满足条件，应该采取什么行动？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166" name="Google Shape;166;p25"/>
          <p:cNvPicPr preferRelativeResize="0"/>
          <p:nvPr/>
        </p:nvPicPr>
        <p:blipFill>
          <a:blip r:embed="rId3" cstate="screen"/>
          <a:stretch>
            <a:fillRect/>
          </a:stretch>
        </p:blipFill>
        <p:spPr>
          <a:xfrm>
            <a:off x="8256125" y="1986199"/>
            <a:ext cx="3802199" cy="2851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6"/>
          <p:cNvSpPr/>
          <p:nvPr/>
        </p:nvSpPr>
        <p:spPr>
          <a:xfrm>
            <a:off x="417893" y="68426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测试导电性</a:t>
            </a: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我们将测试一系列材料，看看它们是否允许电流通过</a:t>
            </a:r>
            <a:r>
              <a:rPr lang="en-US" alt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—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—判断它们是不是导体</a:t>
            </a:r>
          </a:p>
          <a:p>
            <a:pPr marL="254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sz="3200" dirty="0">
              <a:solidFill>
                <a:schemeClr val="tx1"/>
              </a:solidFill>
              <a:highlight>
                <a:srgbClr val="FFFF00"/>
              </a:highlight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我们如何用已有的电子器件来做导电性测试呢？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7"/>
          <p:cNvSpPr/>
          <p:nvPr/>
        </p:nvSpPr>
        <p:spPr>
          <a:xfrm>
            <a:off x="493458" y="-26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测试导电性</a:t>
            </a: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测试各种材料的导电性</a:t>
            </a: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将你的发现记录在表格上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rcRect t="4504"/>
          <a:stretch>
            <a:fillRect/>
          </a:stretch>
        </p:blipFill>
        <p:spPr>
          <a:xfrm>
            <a:off x="6096000" y="422548"/>
            <a:ext cx="6076950" cy="476631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8"/>
          <p:cNvSpPr/>
          <p:nvPr/>
        </p:nvSpPr>
        <p:spPr>
          <a:xfrm>
            <a:off x="334645" y="196215"/>
            <a:ext cx="11491595" cy="50615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54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None/>
            </a:pPr>
            <a:r>
              <a:rPr lang="zh-CN" altLang="en-US" sz="40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复习回顾</a:t>
            </a:r>
          </a:p>
          <a:p>
            <a:pPr marL="254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None/>
            </a:pPr>
            <a:endParaRPr lang="zh-CN" altLang="en-US" sz="40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你使用“选择”来帮助你确定这些材料是否是导体</a:t>
            </a:r>
          </a:p>
          <a:p>
            <a:pPr marL="254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需要满足什么条件？</a:t>
            </a:r>
          </a:p>
          <a:p>
            <a:pPr marL="254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如果满足条件，可以说这个材料是什么？（导体</a:t>
            </a:r>
            <a:r>
              <a:rPr lang="en-US" alt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/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绝缘体）</a:t>
            </a:r>
          </a:p>
          <a:p>
            <a:pPr marL="254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sz="3200" dirty="0">
              <a:solidFill>
                <a:srgbClr val="505555"/>
              </a:solidFill>
              <a:highlight>
                <a:srgbClr val="FFFF00"/>
              </a:highlight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如果不满足条件，可以说这个材料是什么？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（导体</a:t>
            </a:r>
            <a:r>
              <a:rPr lang="en-US" alt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/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绝缘体）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9"/>
          <p:cNvSpPr/>
          <p:nvPr/>
        </p:nvSpPr>
        <p:spPr>
          <a:xfrm>
            <a:off x="757618" y="71411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回顾学习目标</a:t>
            </a: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识别电路的输出</a:t>
            </a:r>
          </a:p>
          <a:p>
            <a:pPr marL="254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理解“选择”的概念</a:t>
            </a:r>
          </a:p>
          <a:p>
            <a:pPr marL="254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使用“选择”描述电路的输出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0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简单电路图的示例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198" name="Google Shape;198;p30"/>
          <p:cNvPicPr preferRelativeResize="0"/>
          <p:nvPr/>
        </p:nvPicPr>
        <p:blipFill>
          <a:blip r:embed="rId3" cstate="screen"/>
          <a:stretch>
            <a:fillRect/>
          </a:stretch>
        </p:blipFill>
        <p:spPr>
          <a:xfrm>
            <a:off x="6445775" y="2514100"/>
            <a:ext cx="5340385" cy="3001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p30"/>
          <p:cNvPicPr preferRelativeResize="0"/>
          <p:nvPr/>
        </p:nvPicPr>
        <p:blipFill>
          <a:blip r:embed="rId4" cstate="screen"/>
          <a:stretch>
            <a:fillRect/>
          </a:stretch>
        </p:blipFill>
        <p:spPr>
          <a:xfrm>
            <a:off x="337185" y="2513965"/>
            <a:ext cx="5569585" cy="3001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>
              <a:lnSpc>
                <a:spcPct val="107000"/>
              </a:lnSpc>
            </a:pPr>
            <a:r>
              <a:rPr lang="en-GB" sz="4000" b="1" dirty="0"/>
              <a:t>Licensing information:</a:t>
            </a:r>
          </a:p>
          <a:p>
            <a:pPr lvl="0">
              <a:lnSpc>
                <a:spcPct val="107000"/>
              </a:lnSpc>
            </a:pPr>
            <a:endParaRPr lang="zh-CN" altLang="en-US"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r>
              <a:rPr lang="en-GB" sz="3200" dirty="0"/>
              <a:t>Published by the Micro:bit Educational Foundation </a:t>
            </a:r>
            <a:r>
              <a:rPr lang="en-GB" sz="3200" dirty="0">
                <a:hlinkClick r:id="rId3"/>
              </a:rPr>
              <a:t>microbit.org</a:t>
            </a:r>
            <a:r>
              <a:rPr lang="en-GB" sz="3200" dirty="0"/>
              <a:t> under the following Creative Commons licence:</a:t>
            </a:r>
            <a:br>
              <a:rPr lang="en-GB" sz="3200" dirty="0"/>
            </a:br>
            <a:r>
              <a:rPr lang="zh-CN" altLang="en-US" sz="3200" dirty="0"/>
              <a:t>翻译：陕西师范大学教育学部</a:t>
            </a:r>
            <a:endParaRPr lang="en-GB" sz="3200" dirty="0"/>
          </a:p>
          <a:p>
            <a:r>
              <a:rPr lang="en-GB" sz="3200" dirty="0"/>
              <a:t>Attribution-</a:t>
            </a:r>
            <a:r>
              <a:rPr lang="en-GB" sz="3200" dirty="0" err="1"/>
              <a:t>ShareAlike</a:t>
            </a:r>
            <a:r>
              <a:rPr lang="en-GB" sz="3200" dirty="0"/>
              <a:t> 4.0 International (CC BY-SA 4.0)</a:t>
            </a:r>
            <a:br>
              <a:rPr lang="en-GB" sz="3200" dirty="0"/>
            </a:br>
            <a:r>
              <a:rPr lang="en-GB" sz="3200" u="sng" dirty="0">
                <a:hlinkClick r:id="rId4"/>
              </a:rPr>
              <a:t>https://creativecommons.org/licenses/by-sa/4.0/</a:t>
            </a:r>
            <a:r>
              <a:rPr lang="en-GB" sz="3200" dirty="0"/>
              <a:t> </a:t>
            </a: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867745" y="91629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Tx/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学习目标：</a:t>
            </a:r>
          </a:p>
          <a:p>
            <a:pPr marL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Tx/>
              <a:buNone/>
            </a:pPr>
            <a:endParaRPr lang="zh-CN" altLang="en-US"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识别电路的输出</a:t>
            </a: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lang="zh-CN" altLang="en-US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理解“选择”的概念</a:t>
            </a: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lang="zh-CN" altLang="en-US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使用“选择”描述电路的输出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/>
          <p:nvPr/>
        </p:nvSpPr>
        <p:spPr>
          <a:xfrm>
            <a:off x="904938" y="34581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识别输出</a:t>
            </a: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看看你桌上的电子器件</a:t>
            </a: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你能说出它们的名字吗？</a:t>
            </a: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如何将它们归类？</a:t>
            </a: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/>
          <p:nvPr/>
        </p:nvSpPr>
        <p:spPr>
          <a:xfrm>
            <a:off x="631960" y="-91191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输出</a:t>
            </a: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输出是由人、系统或机器产生</a:t>
            </a: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sz="3200" dirty="0">
              <a:solidFill>
                <a:srgbClr val="505555"/>
              </a:solidFill>
              <a:highlight>
                <a:srgbClr val="FFFF00"/>
              </a:highlight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用英语写的故事，科学绘制的图表，按历史顺序排列的时间线，都是输出</a:t>
            </a: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哪些电子器件有输出？</a:t>
            </a: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你能想到其他输出的例子吗？</a:t>
            </a:r>
            <a:endParaRPr lang="en-US" altLang="zh-CN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9"/>
          <p:cNvSpPr/>
          <p:nvPr/>
        </p:nvSpPr>
        <p:spPr>
          <a:xfrm>
            <a:off x="784288" y="-898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创建和表示电路</a:t>
            </a: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使用电子器件创建有输出的电路</a:t>
            </a: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通过绘制简单的图来表示电路并标记输出</a:t>
            </a: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lang="zh-CN" altLang="en-US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关于“抽象”你还记得什么？如何使用它来帮助我们绘制简单的图画？</a:t>
            </a:r>
          </a:p>
          <a:p>
            <a:pPr marL="2540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  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0"/>
          <p:cNvSpPr/>
          <p:nvPr/>
        </p:nvSpPr>
        <p:spPr>
          <a:xfrm>
            <a:off x="446468" y="57123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你选择做什么</a:t>
            </a:r>
          </a:p>
          <a:p>
            <a:pPr marL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如果你有棕色的头发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zh-CN" altLang="en-US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站起来</a:t>
            </a: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否则，把手放在头上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1"/>
          <p:cNvSpPr/>
          <p:nvPr/>
        </p:nvSpPr>
        <p:spPr>
          <a:xfrm>
            <a:off x="968438" y="4785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你选择做什么</a:t>
            </a: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如果你有蓝色眼睛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zh-CN" altLang="en-US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拍手</a:t>
            </a: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否则，用手捂住你的耳朵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2"/>
          <p:cNvSpPr/>
          <p:nvPr/>
        </p:nvSpPr>
        <p:spPr>
          <a:xfrm>
            <a:off x="879538" y="5452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你选择做什么</a:t>
            </a: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如果你出生在一月、二月或三月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zh-CN" altLang="en-US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把你的头靠在桌子上</a:t>
            </a: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否则，握住胳膊肘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3"/>
          <p:cNvSpPr/>
          <p:nvPr/>
        </p:nvSpPr>
        <p:spPr>
          <a:xfrm>
            <a:off x="784288" y="-898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选择</a:t>
            </a: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你刚刚使用了选择</a:t>
            </a:r>
          </a:p>
          <a:p>
            <a:pPr marL="254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选择是一个计算概念</a:t>
            </a:r>
          </a:p>
          <a:p>
            <a:pPr marL="254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它被用于算法和程序中</a:t>
            </a:r>
          </a:p>
          <a:p>
            <a:pPr marL="254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你认为</a:t>
            </a:r>
            <a:r>
              <a:rPr lang="en-US" alt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“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选择</a:t>
            </a:r>
            <a:r>
              <a:rPr lang="en-US" alt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”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意味着什么？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496</Words>
  <Application>Microsoft Office PowerPoint</Application>
  <PresentationFormat>宽屏</PresentationFormat>
  <Paragraphs>139</Paragraphs>
  <Slides>17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3" baseType="lpstr">
      <vt:lpstr>Cabin</vt:lpstr>
      <vt:lpstr>Noto Sans Symbols</vt:lpstr>
      <vt:lpstr>Questrial</vt:lpstr>
      <vt:lpstr>Arial</vt:lpstr>
      <vt:lpstr>Calibri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马红亮</cp:lastModifiedBy>
  <cp:revision>90</cp:revision>
  <dcterms:created xsi:type="dcterms:W3CDTF">2021-08-04T07:00:00Z</dcterms:created>
  <dcterms:modified xsi:type="dcterms:W3CDTF">2021-10-10T02:56:40Z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9611370AF1404147AE443D9491B59F59</vt:lpwstr>
  </property>
  <property fmtid="{D5CDD505-2E9C-101B-9397-08002B2CF9AE}" pid="3" name="KSOProductBuildVer">
    <vt:lpwstr>2052-11.1.0.10700</vt:lpwstr>
  </property>
</Properties>
</file>