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72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3"/>
  </p:normalViewPr>
  <p:slideViewPr>
    <p:cSldViewPr snapToGrid="0" snapToObjects="1">
      <p:cViewPr varScale="1">
        <p:scale>
          <a:sx n="95" d="100"/>
          <a:sy n="95" d="100"/>
        </p:scale>
        <p:origin x="6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7b1f3fb2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g57b1f3fb26_0_5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32" name="Google Shape;132;g57b1f3fb26_0_5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56d22b9735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3" name="Google Shape;203;g56d22b9735_0_3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04" name="Google Shape;204;g56d22b9735_0_3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7b1f3fb26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57b1f3fb26_0_3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8" name="Google Shape;108;g57b1f3fb26_0_3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4b93448af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g4b93448afc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14" name="Google Shape;114;g4b93448afc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4b1c38d769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g4b1c38d769_0_8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20" name="Google Shape;120;g4b1c38d769_0_8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57b1f3fb2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g57b1f3fb26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en-US"/>
              <a:t>学生应该考虑他们已经理解的概念以及他们完成的活动。</a:t>
            </a:r>
          </a:p>
        </p:txBody>
      </p:sp>
      <p:sp>
        <p:nvSpPr>
          <p:cNvPr id="126" name="Google Shape;126;g57b1f3fb26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7b1f3fb2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g57b1f3fb26_0_5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32" name="Google Shape;132;g57b1f3fb26_0_5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57b1f3fb26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2" name="Google Shape;152;g57b1f3fb26_0_25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53" name="Google Shape;153;g57b1f3fb26_0_25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51893f1f1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8" name="Google Shape;158;g51893f1f1c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59" name="Google Shape;159;g51893f1f1c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51893f1f1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g51893f1f1c_0_5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65" name="Google Shape;165;g51893f1f1c_0_5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00C800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768000" y="2294400"/>
            <a:ext cx="1057925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104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2905" algn="l">
              <a:lnSpc>
                <a:spcPct val="108000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2140800" y="3734400"/>
            <a:ext cx="783834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233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2905" algn="l">
              <a:lnSpc>
                <a:spcPct val="108000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>
            <a:spLocks noGrp="1"/>
          </p:cNvSpPr>
          <p:nvPr>
            <p:ph type="pic" idx="2"/>
          </p:nvPr>
        </p:nvSpPr>
        <p:spPr>
          <a:xfrm>
            <a:off x="0" y="1"/>
            <a:ext cx="12191875" cy="68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4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 panose="020B0604020202020204"/>
              <a:buNone/>
              <a:defRPr sz="4000" b="1" i="0" u="none" strike="noStrike" cap="none">
                <a:solidFill>
                  <a:srgbClr val="30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10960368" y="6203732"/>
            <a:ext cx="1092200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4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/>
          <p:nvPr/>
        </p:nvSpPr>
        <p:spPr>
          <a:xfrm>
            <a:off x="528831" y="1081562"/>
            <a:ext cx="11134337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8000" b="1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火山动画</a:t>
            </a:r>
            <a:r>
              <a:rPr lang="en-US" sz="8000" b="1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endParaRPr sz="8000" b="1" dirty="0">
              <a:latin typeface="+mj-l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endParaRPr sz="8000" b="0" i="0" u="none" strike="noStrike" cap="none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8000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第五课</a:t>
            </a:r>
            <a:r>
              <a:rPr lang="en-US" altLang="zh-CN" sz="8000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  </a:t>
            </a:r>
            <a:r>
              <a:rPr lang="zh-CN" altLang="en-US" sz="8000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反思与回顾</a:t>
            </a:r>
            <a:endParaRPr sz="8000" b="0" i="0" u="none" strike="noStrike" cap="none" dirty="0">
              <a:solidFill>
                <a:schemeClr val="lt1"/>
              </a:solidFill>
              <a:latin typeface="+mj-lt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96" name="Google Shape;96;p15"/>
          <p:cNvPicPr preferRelativeResize="0"/>
          <p:nvPr/>
        </p:nvPicPr>
        <p:blipFill rotWithShape="1">
          <a:blip r:embed="rId3">
            <a:alphaModFix amt="5000"/>
          </a:blip>
          <a:srcRect/>
          <a:stretch>
            <a:fillRect/>
          </a:stretch>
        </p:blipFill>
        <p:spPr>
          <a:xfrm rot="911264">
            <a:off x="8933200" y="4664970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5"/>
          <p:cNvPicPr preferRelativeResize="0"/>
          <p:nvPr/>
        </p:nvPicPr>
        <p:blipFill rotWithShape="1">
          <a:blip r:embed="rId3">
            <a:alphaModFix amt="5000"/>
          </a:blip>
          <a:srcRect/>
          <a:stretch>
            <a:fillRect/>
          </a:stretch>
        </p:blipFill>
        <p:spPr>
          <a:xfrm rot="911264">
            <a:off x="6268264" y="5387311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5"/>
          <p:cNvPicPr preferRelativeResize="0"/>
          <p:nvPr/>
        </p:nvPicPr>
        <p:blipFill rotWithShape="1">
          <a:blip r:embed="rId3">
            <a:alphaModFix amt="5000"/>
          </a:blip>
          <a:srcRect/>
          <a:stretch>
            <a:fillRect/>
          </a:stretch>
        </p:blipFill>
        <p:spPr>
          <a:xfrm rot="911264">
            <a:off x="10484279" y="388269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5"/>
          <p:cNvPicPr preferRelativeResize="0"/>
          <p:nvPr/>
        </p:nvPicPr>
        <p:blipFill rotWithShape="1">
          <a:blip r:embed="rId4">
            <a:alphaModFix amt="5000"/>
          </a:blip>
          <a:srcRect/>
          <a:stretch>
            <a:fillRect/>
          </a:stretch>
        </p:blipFill>
        <p:spPr>
          <a:xfrm rot="-1168137">
            <a:off x="3275646" y="4901076"/>
            <a:ext cx="866231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5">
            <a:alphaModFix amt="5000"/>
          </a:blip>
          <a:srcRect/>
          <a:stretch>
            <a:fillRect/>
          </a:stretch>
        </p:blipFill>
        <p:spPr>
          <a:xfrm rot="-2090590" flipH="1">
            <a:off x="838950" y="4940120"/>
            <a:ext cx="1033233" cy="612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5"/>
          <p:cNvPicPr preferRelativeResize="0"/>
          <p:nvPr/>
        </p:nvPicPr>
        <p:blipFill rotWithShape="1">
          <a:blip r:embed="rId6">
            <a:alphaModFix amt="5000"/>
          </a:blip>
          <a:srcRect/>
          <a:stretch>
            <a:fillRect/>
          </a:stretch>
        </p:blipFill>
        <p:spPr>
          <a:xfrm rot="1801578">
            <a:off x="5443054" y="666436"/>
            <a:ext cx="830446" cy="642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 rotWithShape="1">
          <a:blip r:embed="rId3">
            <a:alphaModFix amt="5000"/>
          </a:blip>
          <a:srcRect/>
          <a:stretch>
            <a:fillRect/>
          </a:stretch>
        </p:blipFill>
        <p:spPr>
          <a:xfrm rot="911264">
            <a:off x="379877" y="2249455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 rotWithShape="1">
          <a:blip r:embed="rId4">
            <a:alphaModFix amt="5000"/>
          </a:blip>
          <a:srcRect/>
          <a:stretch>
            <a:fillRect/>
          </a:stretch>
        </p:blipFill>
        <p:spPr>
          <a:xfrm rot="-1168133">
            <a:off x="1542324" y="271567"/>
            <a:ext cx="866232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13468" y="5306667"/>
            <a:ext cx="2304255" cy="109836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sp>
        <p:nvSpPr>
          <p:cNvPr id="135" name="Google Shape;135;p20"/>
          <p:cNvSpPr/>
          <p:nvPr/>
        </p:nvSpPr>
        <p:spPr>
          <a:xfrm>
            <a:off x="529213" y="12787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6" name="Google Shape;136;p20"/>
          <p:cNvSpPr/>
          <p:nvPr/>
        </p:nvSpPr>
        <p:spPr>
          <a:xfrm>
            <a:off x="4722200" y="2851225"/>
            <a:ext cx="2506800" cy="1020600"/>
          </a:xfrm>
          <a:prstGeom prst="ellipse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0"/>
          <p:cNvSpPr txBox="1"/>
          <p:nvPr/>
        </p:nvSpPr>
        <p:spPr>
          <a:xfrm>
            <a:off x="4910025" y="3015825"/>
            <a:ext cx="21666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+mj-lt"/>
                <a:ea typeface="Questrial"/>
                <a:cs typeface="Questrial"/>
                <a:sym typeface="Questrial"/>
              </a:rPr>
              <a:t>micro:bit </a:t>
            </a:r>
            <a:r>
              <a:rPr lang="zh-CN" altLang="en-US" sz="2400" dirty="0">
                <a:latin typeface="+mj-lt"/>
                <a:ea typeface="Questrial"/>
                <a:cs typeface="Questrial"/>
                <a:sym typeface="Questrial"/>
              </a:rPr>
              <a:t>动画</a:t>
            </a:r>
          </a:p>
        </p:txBody>
      </p:sp>
      <p:cxnSp>
        <p:nvCxnSpPr>
          <p:cNvPr id="138" name="Google Shape;138;p20"/>
          <p:cNvCxnSpPr/>
          <p:nvPr/>
        </p:nvCxnSpPr>
        <p:spPr>
          <a:xfrm rot="10800000" flipH="1">
            <a:off x="6924650" y="2246400"/>
            <a:ext cx="1020600" cy="783900"/>
          </a:xfrm>
          <a:prstGeom prst="straightConnector1">
            <a:avLst/>
          </a:prstGeom>
          <a:noFill/>
          <a:ln w="762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9" name="Google Shape;139;p20"/>
          <p:cNvCxnSpPr/>
          <p:nvPr/>
        </p:nvCxnSpPr>
        <p:spPr>
          <a:xfrm rot="10800000">
            <a:off x="6906700" y="3710725"/>
            <a:ext cx="1038600" cy="626700"/>
          </a:xfrm>
          <a:prstGeom prst="straightConnector1">
            <a:avLst/>
          </a:prstGeom>
          <a:noFill/>
          <a:ln w="7620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0" name="Google Shape;140;p20"/>
          <p:cNvCxnSpPr/>
          <p:nvPr/>
        </p:nvCxnSpPr>
        <p:spPr>
          <a:xfrm rot="10800000">
            <a:off x="3840650" y="2390175"/>
            <a:ext cx="1123500" cy="644700"/>
          </a:xfrm>
          <a:prstGeom prst="straightConnector1">
            <a:avLst/>
          </a:prstGeom>
          <a:noFill/>
          <a:ln w="76200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1" name="Google Shape;141;p20"/>
          <p:cNvCxnSpPr/>
          <p:nvPr/>
        </p:nvCxnSpPr>
        <p:spPr>
          <a:xfrm rot="10800000" flipH="1">
            <a:off x="3874100" y="3614425"/>
            <a:ext cx="1056600" cy="80130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2" name="Google Shape;142;p20"/>
          <p:cNvSpPr/>
          <p:nvPr/>
        </p:nvSpPr>
        <p:spPr>
          <a:xfrm>
            <a:off x="7945300" y="1808500"/>
            <a:ext cx="1683300" cy="644700"/>
          </a:xfrm>
          <a:prstGeom prst="ellipse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0"/>
          <p:cNvSpPr/>
          <p:nvPr/>
        </p:nvSpPr>
        <p:spPr>
          <a:xfrm>
            <a:off x="7869100" y="4185825"/>
            <a:ext cx="1683300" cy="644700"/>
          </a:xfrm>
          <a:prstGeom prst="ellipse">
            <a:avLst/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20"/>
          <p:cNvSpPr/>
          <p:nvPr/>
        </p:nvSpPr>
        <p:spPr>
          <a:xfrm>
            <a:off x="2280325" y="4261225"/>
            <a:ext cx="1683300" cy="644700"/>
          </a:xfrm>
          <a:prstGeom prst="ellipse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20"/>
          <p:cNvSpPr/>
          <p:nvPr/>
        </p:nvSpPr>
        <p:spPr>
          <a:xfrm>
            <a:off x="2267000" y="1911750"/>
            <a:ext cx="1683300" cy="644700"/>
          </a:xfrm>
          <a:prstGeom prst="ellipse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20"/>
          <p:cNvSpPr txBox="1"/>
          <p:nvPr/>
        </p:nvSpPr>
        <p:spPr>
          <a:xfrm>
            <a:off x="8378870" y="1867305"/>
            <a:ext cx="14502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800" dirty="0">
                <a:latin typeface="+mj-lt"/>
                <a:ea typeface="Questrial"/>
                <a:cs typeface="Questrial"/>
                <a:sym typeface="Questrial"/>
              </a:rPr>
              <a:t>算法</a:t>
            </a:r>
          </a:p>
        </p:txBody>
      </p:sp>
      <p:sp>
        <p:nvSpPr>
          <p:cNvPr id="147" name="Google Shape;147;p20"/>
          <p:cNvSpPr txBox="1"/>
          <p:nvPr/>
        </p:nvSpPr>
        <p:spPr>
          <a:xfrm>
            <a:off x="8178215" y="4261775"/>
            <a:ext cx="14502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800" dirty="0">
                <a:latin typeface="+mj-lt"/>
                <a:ea typeface="Questrial"/>
                <a:cs typeface="Questrial"/>
                <a:sym typeface="Questrial"/>
              </a:rPr>
              <a:t>重复</a:t>
            </a:r>
          </a:p>
        </p:txBody>
      </p:sp>
      <p:sp>
        <p:nvSpPr>
          <p:cNvPr id="148" name="Google Shape;148;p20"/>
          <p:cNvSpPr txBox="1"/>
          <p:nvPr/>
        </p:nvSpPr>
        <p:spPr>
          <a:xfrm>
            <a:off x="2668347" y="4293959"/>
            <a:ext cx="21666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800" dirty="0">
                <a:latin typeface="+mj-lt"/>
                <a:ea typeface="Questrial"/>
                <a:cs typeface="Questrial"/>
                <a:sym typeface="Questrial"/>
              </a:rPr>
              <a:t>分解</a:t>
            </a:r>
          </a:p>
        </p:txBody>
      </p:sp>
      <p:sp>
        <p:nvSpPr>
          <p:cNvPr id="149" name="Google Shape;149;p20"/>
          <p:cNvSpPr txBox="1"/>
          <p:nvPr/>
        </p:nvSpPr>
        <p:spPr>
          <a:xfrm>
            <a:off x="2668020" y="1912135"/>
            <a:ext cx="14502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800" dirty="0">
                <a:latin typeface="+mj-lt"/>
                <a:ea typeface="Questrial"/>
                <a:cs typeface="Questrial"/>
                <a:sym typeface="Questrial"/>
              </a:rPr>
              <a:t>程序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>
              <a:lnSpc>
                <a:spcPct val="107000"/>
              </a:lnSpc>
            </a:pPr>
            <a:r>
              <a:rPr lang="en-GB" sz="4000" b="1" dirty="0"/>
              <a:t>Licensing information:</a:t>
            </a:r>
          </a:p>
          <a:p>
            <a:pPr lvl="0">
              <a:lnSpc>
                <a:spcPct val="107000"/>
              </a:lnSpc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r>
              <a:rPr lang="en-GB" sz="3200" dirty="0"/>
              <a:t>Published by the Micro:bit Educational Foundation </a:t>
            </a:r>
            <a:r>
              <a:rPr lang="en-GB" sz="3200" dirty="0">
                <a:hlinkClick r:id="rId3"/>
              </a:rPr>
              <a:t>microbit.org</a:t>
            </a:r>
            <a:r>
              <a:rPr lang="en-GB" sz="3200" dirty="0"/>
              <a:t> under the following Creative Commons licence:</a:t>
            </a:r>
          </a:p>
          <a:p>
            <a:r>
              <a:rPr lang="zh-CN" altLang="en-US" sz="3200" dirty="0"/>
              <a:t>翻译：陕西师范大学教育学部</a:t>
            </a:r>
            <a:br>
              <a:rPr lang="en-GB" sz="3200" dirty="0"/>
            </a:br>
            <a:endParaRPr lang="en-GB" sz="3200" dirty="0"/>
          </a:p>
          <a:p>
            <a:r>
              <a:rPr lang="en-GB" sz="3200" dirty="0"/>
              <a:t>Attribution-</a:t>
            </a:r>
            <a:r>
              <a:rPr lang="en-GB" sz="3200" dirty="0" err="1"/>
              <a:t>ShareAlike</a:t>
            </a:r>
            <a:r>
              <a:rPr lang="en-GB" sz="3200" dirty="0"/>
              <a:t> 4.0 International (CC BY-SA 4.0)</a:t>
            </a:r>
            <a:br>
              <a:rPr lang="en-GB" sz="3200" dirty="0"/>
            </a:br>
            <a:r>
              <a:rPr lang="en-GB" sz="3200" u="sng" dirty="0">
                <a:hlinkClick r:id="rId4"/>
              </a:rPr>
              <a:t>https://creativecommons.org/licenses/by-sa/4.0/</a:t>
            </a:r>
            <a:r>
              <a:rPr lang="en-GB" sz="3200" dirty="0"/>
              <a:t> </a:t>
            </a: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学习目标</a:t>
            </a:r>
            <a:r>
              <a:rPr lang="zh-CN" altLang="en-US" sz="4000" b="1" dirty="0">
                <a:solidFill>
                  <a:schemeClr val="dk1"/>
                </a:solidFill>
                <a:latin typeface="+mj-lt"/>
                <a:ea typeface="宋体" panose="02010600030101010101" pitchFamily="2" charset="-122"/>
                <a:cs typeface="Questrial"/>
                <a:sym typeface="Questrial"/>
              </a:rPr>
              <a:t>：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400"/>
              <a:buFont typeface="Questrial"/>
              <a:buChar char="●"/>
            </a:pPr>
            <a:r>
              <a:rPr 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理解和解释“分解”</a:t>
            </a:r>
            <a:r>
              <a:rPr lang="zh-CN" alt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的概念</a:t>
            </a:r>
            <a:endParaRPr lang="en-US" sz="3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127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400"/>
              <a:buFont typeface="Questrial"/>
              <a:buNone/>
            </a:pPr>
            <a:endParaRPr lang="en-US" sz="3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400"/>
              <a:buFont typeface="Questrial"/>
              <a:buChar char="●"/>
            </a:pPr>
            <a:r>
              <a:rPr 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使用“分解”</a:t>
            </a:r>
            <a:r>
              <a:rPr lang="zh-CN" alt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的方法</a:t>
            </a:r>
            <a:r>
              <a:rPr 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来复习</a:t>
            </a:r>
          </a:p>
          <a:p>
            <a:pPr marL="127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400"/>
              <a:buFont typeface="Questrial"/>
              <a:buNone/>
            </a:pPr>
            <a:endParaRPr lang="en-US" sz="3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反思学习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预备（如早读）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早上在学校可能收到了“</a:t>
            </a: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预备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”的</a:t>
            </a: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命令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。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写下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在早上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接受到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“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预备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”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的命令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时可能需要做的所有小任务。</a:t>
            </a: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的清单上是否有其他组没有的任务？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/>
          <p:nvPr/>
        </p:nvSpPr>
        <p:spPr>
          <a:xfrm>
            <a:off x="1012888" y="61632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应用概念</a:t>
            </a:r>
          </a:p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当</a:t>
            </a: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将“</a:t>
            </a: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预备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”的复杂任务分解</a:t>
            </a: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成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一组较小的任务时，使用了什么计算概念？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/>
          <p:nvPr/>
        </p:nvSpPr>
        <p:spPr>
          <a:xfrm>
            <a:off x="1012888" y="51408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“创建 micro:bit 动画”</a:t>
            </a:r>
          </a:p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endParaRPr lang="en-US"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在单元开始时，我们</a:t>
            </a: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接受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了这项复杂的任务。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为了完成它，我们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做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了许多较小的任务。</a:t>
            </a: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列出我们在本单元中所做的所有事情，以帮助我们创建 micro:bit 动画。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分解我们的学习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sp>
        <p:nvSpPr>
          <p:cNvPr id="135" name="Google Shape;135;p20"/>
          <p:cNvSpPr/>
          <p:nvPr/>
        </p:nvSpPr>
        <p:spPr>
          <a:xfrm>
            <a:off x="529213" y="12787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6" name="Google Shape;136;p20"/>
          <p:cNvSpPr/>
          <p:nvPr/>
        </p:nvSpPr>
        <p:spPr>
          <a:xfrm>
            <a:off x="4722200" y="2851225"/>
            <a:ext cx="2506800" cy="1020600"/>
          </a:xfrm>
          <a:prstGeom prst="ellipse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0"/>
          <p:cNvSpPr txBox="1"/>
          <p:nvPr/>
        </p:nvSpPr>
        <p:spPr>
          <a:xfrm>
            <a:off x="4910025" y="3015825"/>
            <a:ext cx="21666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+mj-lt"/>
                <a:ea typeface="Questrial"/>
                <a:cs typeface="Questrial"/>
                <a:sym typeface="Questrial"/>
              </a:rPr>
              <a:t>micro:bit </a:t>
            </a:r>
            <a:r>
              <a:rPr lang="zh-CN" altLang="en-US" sz="2400" dirty="0">
                <a:latin typeface="+mj-lt"/>
                <a:ea typeface="Questrial"/>
                <a:cs typeface="Questrial"/>
                <a:sym typeface="Questrial"/>
              </a:rPr>
              <a:t>动画</a:t>
            </a:r>
          </a:p>
        </p:txBody>
      </p:sp>
      <p:cxnSp>
        <p:nvCxnSpPr>
          <p:cNvPr id="138" name="Google Shape;138;p20"/>
          <p:cNvCxnSpPr/>
          <p:nvPr/>
        </p:nvCxnSpPr>
        <p:spPr>
          <a:xfrm rot="10800000" flipH="1">
            <a:off x="6924650" y="2246400"/>
            <a:ext cx="1020600" cy="783900"/>
          </a:xfrm>
          <a:prstGeom prst="straightConnector1">
            <a:avLst/>
          </a:prstGeom>
          <a:noFill/>
          <a:ln w="762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9" name="Google Shape;139;p20"/>
          <p:cNvCxnSpPr/>
          <p:nvPr/>
        </p:nvCxnSpPr>
        <p:spPr>
          <a:xfrm rot="10800000">
            <a:off x="6906700" y="3710725"/>
            <a:ext cx="1038600" cy="626700"/>
          </a:xfrm>
          <a:prstGeom prst="straightConnector1">
            <a:avLst/>
          </a:prstGeom>
          <a:noFill/>
          <a:ln w="7620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0" name="Google Shape;140;p20"/>
          <p:cNvCxnSpPr/>
          <p:nvPr/>
        </p:nvCxnSpPr>
        <p:spPr>
          <a:xfrm rot="10800000">
            <a:off x="3840650" y="2390175"/>
            <a:ext cx="1123500" cy="644700"/>
          </a:xfrm>
          <a:prstGeom prst="straightConnector1">
            <a:avLst/>
          </a:prstGeom>
          <a:noFill/>
          <a:ln w="76200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1" name="Google Shape;141;p20"/>
          <p:cNvCxnSpPr/>
          <p:nvPr/>
        </p:nvCxnSpPr>
        <p:spPr>
          <a:xfrm rot="10800000" flipH="1">
            <a:off x="3874100" y="3614425"/>
            <a:ext cx="1056600" cy="80130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2" name="Google Shape;142;p20"/>
          <p:cNvSpPr/>
          <p:nvPr/>
        </p:nvSpPr>
        <p:spPr>
          <a:xfrm>
            <a:off x="7945300" y="1808500"/>
            <a:ext cx="1683300" cy="644700"/>
          </a:xfrm>
          <a:prstGeom prst="ellipse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0"/>
          <p:cNvSpPr/>
          <p:nvPr/>
        </p:nvSpPr>
        <p:spPr>
          <a:xfrm>
            <a:off x="7869100" y="4185825"/>
            <a:ext cx="1683300" cy="644700"/>
          </a:xfrm>
          <a:prstGeom prst="ellipse">
            <a:avLst/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20"/>
          <p:cNvSpPr/>
          <p:nvPr/>
        </p:nvSpPr>
        <p:spPr>
          <a:xfrm>
            <a:off x="2280325" y="4261225"/>
            <a:ext cx="1683300" cy="644700"/>
          </a:xfrm>
          <a:prstGeom prst="ellipse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20"/>
          <p:cNvSpPr/>
          <p:nvPr/>
        </p:nvSpPr>
        <p:spPr>
          <a:xfrm>
            <a:off x="2267000" y="1911750"/>
            <a:ext cx="1683300" cy="644700"/>
          </a:xfrm>
          <a:prstGeom prst="ellipse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20"/>
          <p:cNvSpPr txBox="1"/>
          <p:nvPr/>
        </p:nvSpPr>
        <p:spPr>
          <a:xfrm>
            <a:off x="8378870" y="1867305"/>
            <a:ext cx="14502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800" dirty="0">
                <a:latin typeface="+mj-lt"/>
                <a:ea typeface="Questrial"/>
                <a:cs typeface="Questrial"/>
                <a:sym typeface="Questrial"/>
              </a:rPr>
              <a:t>算法</a:t>
            </a:r>
          </a:p>
        </p:txBody>
      </p:sp>
      <p:sp>
        <p:nvSpPr>
          <p:cNvPr id="147" name="Google Shape;147;p20"/>
          <p:cNvSpPr txBox="1"/>
          <p:nvPr/>
        </p:nvSpPr>
        <p:spPr>
          <a:xfrm>
            <a:off x="8178215" y="4261775"/>
            <a:ext cx="14502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800" dirty="0">
                <a:latin typeface="+mj-lt"/>
                <a:ea typeface="Questrial"/>
                <a:cs typeface="Questrial"/>
                <a:sym typeface="Questrial"/>
              </a:rPr>
              <a:t>重复</a:t>
            </a:r>
          </a:p>
        </p:txBody>
      </p:sp>
      <p:sp>
        <p:nvSpPr>
          <p:cNvPr id="148" name="Google Shape;148;p20"/>
          <p:cNvSpPr txBox="1"/>
          <p:nvPr/>
        </p:nvSpPr>
        <p:spPr>
          <a:xfrm>
            <a:off x="2668347" y="4293959"/>
            <a:ext cx="21666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800" dirty="0">
                <a:latin typeface="+mj-lt"/>
                <a:ea typeface="Questrial"/>
                <a:cs typeface="Questrial"/>
                <a:sym typeface="Questrial"/>
              </a:rPr>
              <a:t>分解</a:t>
            </a:r>
          </a:p>
        </p:txBody>
      </p:sp>
      <p:sp>
        <p:nvSpPr>
          <p:cNvPr id="149" name="Google Shape;149;p20"/>
          <p:cNvSpPr txBox="1"/>
          <p:nvPr/>
        </p:nvSpPr>
        <p:spPr>
          <a:xfrm>
            <a:off x="2668020" y="1912135"/>
            <a:ext cx="14502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800" dirty="0">
                <a:latin typeface="+mj-lt"/>
                <a:ea typeface="Questrial"/>
                <a:cs typeface="Questrial"/>
                <a:sym typeface="Questrial"/>
              </a:rPr>
              <a:t>程序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1"/>
          <p:cNvSpPr/>
          <p:nvPr/>
        </p:nvSpPr>
        <p:spPr>
          <a:xfrm>
            <a:off x="993838" y="4436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r>
              <a:rPr lang="zh-CN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分享我们的分解</a:t>
            </a:r>
          </a:p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给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其他小组分享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的分解思维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导图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。</a:t>
            </a: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当你在听别人说话时，请考虑以下几点</a:t>
            </a:r>
          </a:p>
          <a:p>
            <a:pPr marL="914400" marR="0" lvl="1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他们对思维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导图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的哪些部分解释得很好？</a:t>
            </a:r>
          </a:p>
          <a:p>
            <a:pPr marL="914400" marR="0" lvl="1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他们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可以怎样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改进他们的思维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导图或演讲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？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2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我们的学习</a:t>
            </a:r>
          </a:p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在本单元中学到的最有趣的是什么？</a:t>
            </a: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想进一步了解什么？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3"/>
          <p:cNvSpPr/>
          <p:nvPr/>
        </p:nvSpPr>
        <p:spPr>
          <a:xfrm>
            <a:off x="1012888" y="65315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回顾学习目标：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44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400"/>
              <a:buFont typeface="Questrial"/>
              <a:buChar char="●"/>
            </a:pPr>
            <a:r>
              <a:rPr 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理解和解释“分解”</a:t>
            </a:r>
            <a:r>
              <a:rPr lang="zh-CN" alt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的概念</a:t>
            </a:r>
            <a:endParaRPr lang="en-US" sz="3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44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400"/>
              <a:buFont typeface="Questrial"/>
              <a:buChar char="●"/>
            </a:pPr>
            <a:endParaRPr sz="3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44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400"/>
              <a:buFont typeface="Questrial"/>
              <a:buChar char="●"/>
            </a:pPr>
            <a:r>
              <a:rPr 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使用“分解”</a:t>
            </a:r>
            <a:r>
              <a:rPr lang="zh-CN" alt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的方法</a:t>
            </a:r>
            <a:r>
              <a:rPr 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来复习</a:t>
            </a:r>
          </a:p>
          <a:p>
            <a:pPr marL="127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400"/>
              <a:buFont typeface="Questrial"/>
              <a:buNone/>
            </a:pPr>
            <a:endParaRPr sz="3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反思学习</a:t>
            </a:r>
          </a:p>
          <a:p>
            <a:pPr marL="25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207</Words>
  <Application>Microsoft Office PowerPoint</Application>
  <PresentationFormat>宽屏</PresentationFormat>
  <Paragraphs>87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Cabin</vt:lpstr>
      <vt:lpstr>Noto Sans Symbols</vt:lpstr>
      <vt:lpstr>Questrial</vt:lpstr>
      <vt:lpstr>宋体</vt:lpstr>
      <vt:lpstr>Arial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马红亮</cp:lastModifiedBy>
  <cp:revision>42</cp:revision>
  <dcterms:created xsi:type="dcterms:W3CDTF">2021-08-09T15:15:00Z</dcterms:created>
  <dcterms:modified xsi:type="dcterms:W3CDTF">2021-10-07T03:27:05Z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0F2F5359036F43CA87311EAB9E8DB282</vt:lpwstr>
  </property>
  <property fmtid="{D5CDD505-2E9C-101B-9397-08002B2CF9AE}" pid="3" name="KSOProductBuildVer">
    <vt:lpwstr>2052-11.1.0.10700</vt:lpwstr>
  </property>
</Properties>
</file>