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72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3"/>
  </p:normalViewPr>
  <p:slideViewPr>
    <p:cSldViewPr snapToGrid="0" snapToObjects="1">
      <p:cViewPr varScale="1">
        <p:scale>
          <a:sx n="95" d="100"/>
          <a:sy n="95" d="100"/>
        </p:scale>
        <p:origin x="6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7b1f3fb2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57b1f3fb26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2" name="Google Shape;132;g57b1f3fb26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7b1f3fb2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57b1f3fb26_0_3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8" name="Google Shape;108;g57b1f3fb26_0_3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0" name="Google Shape;120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7b1f3fb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57b1f3fb26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en-US"/>
              <a:t>学生应该考虑他们已经理解的概念以及他们完成的活动。</a:t>
            </a:r>
          </a:p>
        </p:txBody>
      </p:sp>
      <p:sp>
        <p:nvSpPr>
          <p:cNvPr id="126" name="Google Shape;126;g57b1f3fb26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7b1f3fb2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57b1f3fb26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2" name="Google Shape;132;g57b1f3fb26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7b1f3fb2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57b1f3fb26_0_2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3" name="Google Shape;153;g57b1f3fb26_0_2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1893f1f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g51893f1f1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9" name="Google Shape;159;g51893f1f1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1893f1f1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51893f1f1c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65" name="Google Shape;165;g51893f1f1c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4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28831" y="1081562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火山动画</a:t>
            </a: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8000"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8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第五课</a:t>
            </a:r>
            <a:r>
              <a:rPr lang="en-US" altLang="zh-CN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r>
              <a:rPr lang="zh-CN" altLang="en-US" sz="8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反思与回顾</a:t>
            </a:r>
            <a:endParaRPr sz="80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>
            <a:fillRect/>
          </a:stretch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>
            <a:fillRect/>
          </a:stretch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>
            <a:fillRect/>
          </a:stretch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>
            <a:fillRect/>
          </a:stretch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529213" y="1278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4722200" y="2851225"/>
            <a:ext cx="2506800" cy="10206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0"/>
          <p:cNvSpPr txBox="1"/>
          <p:nvPr/>
        </p:nvSpPr>
        <p:spPr>
          <a:xfrm>
            <a:off x="4910025" y="3015825"/>
            <a:ext cx="21666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+mj-lt"/>
                <a:ea typeface="Questrial"/>
                <a:cs typeface="Questrial"/>
                <a:sym typeface="Questrial"/>
              </a:rPr>
              <a:t>micro:bit </a:t>
            </a:r>
            <a:r>
              <a:rPr lang="zh-CN" altLang="en-US" sz="2400" dirty="0">
                <a:latin typeface="+mj-lt"/>
                <a:ea typeface="Questrial"/>
                <a:cs typeface="Questrial"/>
                <a:sym typeface="Questrial"/>
              </a:rPr>
              <a:t>动画</a:t>
            </a:r>
          </a:p>
        </p:txBody>
      </p:sp>
      <p:cxnSp>
        <p:nvCxnSpPr>
          <p:cNvPr id="138" name="Google Shape;138;p20"/>
          <p:cNvCxnSpPr/>
          <p:nvPr/>
        </p:nvCxnSpPr>
        <p:spPr>
          <a:xfrm rot="10800000" flipH="1">
            <a:off x="6924650" y="2246400"/>
            <a:ext cx="1020600" cy="783900"/>
          </a:xfrm>
          <a:prstGeom prst="straightConnector1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20"/>
          <p:cNvCxnSpPr/>
          <p:nvPr/>
        </p:nvCxnSpPr>
        <p:spPr>
          <a:xfrm rot="10800000">
            <a:off x="6906700" y="3710725"/>
            <a:ext cx="1038600" cy="62670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" name="Google Shape;140;p20"/>
          <p:cNvCxnSpPr/>
          <p:nvPr/>
        </p:nvCxnSpPr>
        <p:spPr>
          <a:xfrm rot="10800000">
            <a:off x="3840650" y="2390175"/>
            <a:ext cx="1123500" cy="644700"/>
          </a:xfrm>
          <a:prstGeom prst="straightConnector1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Google Shape;141;p20"/>
          <p:cNvCxnSpPr/>
          <p:nvPr/>
        </p:nvCxnSpPr>
        <p:spPr>
          <a:xfrm rot="10800000" flipH="1">
            <a:off x="3874100" y="3614425"/>
            <a:ext cx="1056600" cy="8013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" name="Google Shape;142;p20"/>
          <p:cNvSpPr/>
          <p:nvPr/>
        </p:nvSpPr>
        <p:spPr>
          <a:xfrm>
            <a:off x="7945300" y="180850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/>
          <p:nvPr/>
        </p:nvSpPr>
        <p:spPr>
          <a:xfrm>
            <a:off x="7869100" y="4185825"/>
            <a:ext cx="1683300" cy="644700"/>
          </a:xfrm>
          <a:prstGeom prst="ellipse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2280325" y="4261225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0"/>
          <p:cNvSpPr/>
          <p:nvPr/>
        </p:nvSpPr>
        <p:spPr>
          <a:xfrm>
            <a:off x="2267000" y="191175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8378870" y="186730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dirty="0">
                <a:latin typeface="+mj-lt"/>
                <a:ea typeface="Questrial"/>
                <a:cs typeface="Questrial"/>
                <a:sym typeface="Questrial"/>
              </a:rPr>
              <a:t>算法</a:t>
            </a:r>
          </a:p>
        </p:txBody>
      </p:sp>
      <p:sp>
        <p:nvSpPr>
          <p:cNvPr id="147" name="Google Shape;147;p20"/>
          <p:cNvSpPr txBox="1"/>
          <p:nvPr/>
        </p:nvSpPr>
        <p:spPr>
          <a:xfrm>
            <a:off x="8178215" y="426177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dirty="0">
                <a:latin typeface="+mj-lt"/>
                <a:ea typeface="Questrial"/>
                <a:cs typeface="Questrial"/>
                <a:sym typeface="Questrial"/>
              </a:rPr>
              <a:t>重复</a:t>
            </a:r>
          </a:p>
        </p:txBody>
      </p:sp>
      <p:sp>
        <p:nvSpPr>
          <p:cNvPr id="148" name="Google Shape;148;p20"/>
          <p:cNvSpPr txBox="1"/>
          <p:nvPr/>
        </p:nvSpPr>
        <p:spPr>
          <a:xfrm>
            <a:off x="2668347" y="4293959"/>
            <a:ext cx="21666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dirty="0">
                <a:latin typeface="+mj-lt"/>
                <a:ea typeface="Questrial"/>
                <a:cs typeface="Questrial"/>
                <a:sym typeface="Questrial"/>
              </a:rPr>
              <a:t>分解</a:t>
            </a:r>
          </a:p>
        </p:txBody>
      </p:sp>
      <p:sp>
        <p:nvSpPr>
          <p:cNvPr id="149" name="Google Shape;149;p20"/>
          <p:cNvSpPr txBox="1"/>
          <p:nvPr/>
        </p:nvSpPr>
        <p:spPr>
          <a:xfrm>
            <a:off x="2668020" y="191213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dirty="0">
                <a:latin typeface="+mj-lt"/>
                <a:ea typeface="Questrial"/>
                <a:cs typeface="Questrial"/>
                <a:sym typeface="Questrial"/>
              </a:rPr>
              <a:t>程序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700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700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</a:p>
          <a:p>
            <a:r>
              <a:rPr lang="zh-CN" altLang="en-US" sz="3200" dirty="0"/>
              <a:t>翻译：陕西师范大学教育学部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  <a:r>
              <a:rPr lang="zh-CN" altLang="en-US" sz="4000" b="1" dirty="0">
                <a:solidFill>
                  <a:schemeClr val="dk1"/>
                </a:solidFill>
                <a:latin typeface="+mj-lt"/>
                <a:ea typeface="宋体" panose="02010600030101010101" pitchFamily="2" charset="-122"/>
                <a:cs typeface="Questrial"/>
                <a:sym typeface="Questrial"/>
              </a:rPr>
              <a:t>：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理解和解释“分解”</a:t>
            </a:r>
            <a:r>
              <a:rPr lang="zh-CN" alt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的概念</a:t>
            </a:r>
            <a:endParaRPr lang="en-US"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127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None/>
            </a:pPr>
            <a:endParaRPr lang="en-US"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使用“分解”</a:t>
            </a:r>
            <a:r>
              <a:rPr lang="zh-CN" alt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的方法</a:t>
            </a: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来复习</a:t>
            </a:r>
          </a:p>
          <a:p>
            <a:pPr marL="127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None/>
            </a:pPr>
            <a:endParaRPr lang="en-US"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反思学习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预备（如早读）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早上在学校可能收到了“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预备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”的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命令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。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写下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在早上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接受到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“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预备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”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的命令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时可能需要做的所有小任务。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的清单上是否有其他组没有的任务？</a:t>
            </a: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88" y="61632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应用概念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将“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预备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”的复杂任务分解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成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一组较小的任务时，使用了什么计算概念？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1012888" y="51408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“创建 micro:bit 动画”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lang="en-US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在单元开始时，我们</a:t>
            </a:r>
            <a:r>
              <a:rPr lang="zh-CN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接受</a:t>
            </a: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了这项复杂的任务。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为了完成它，我们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做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了许多较小的任务。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列出我们在本单元中所做的所有事情，以帮助我们创建 micro:bit 动画。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分解我们的学习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529213" y="1278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4722200" y="2851225"/>
            <a:ext cx="2506800" cy="10206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0"/>
          <p:cNvSpPr txBox="1"/>
          <p:nvPr/>
        </p:nvSpPr>
        <p:spPr>
          <a:xfrm>
            <a:off x="4910025" y="3015825"/>
            <a:ext cx="21666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+mj-lt"/>
                <a:ea typeface="Questrial"/>
                <a:cs typeface="Questrial"/>
                <a:sym typeface="Questrial"/>
              </a:rPr>
              <a:t>micro:bit </a:t>
            </a:r>
            <a:r>
              <a:rPr lang="zh-CN" altLang="en-US" sz="2400" dirty="0">
                <a:latin typeface="+mj-lt"/>
                <a:ea typeface="Questrial"/>
                <a:cs typeface="Questrial"/>
                <a:sym typeface="Questrial"/>
              </a:rPr>
              <a:t>动画</a:t>
            </a:r>
          </a:p>
        </p:txBody>
      </p:sp>
      <p:cxnSp>
        <p:nvCxnSpPr>
          <p:cNvPr id="138" name="Google Shape;138;p20"/>
          <p:cNvCxnSpPr/>
          <p:nvPr/>
        </p:nvCxnSpPr>
        <p:spPr>
          <a:xfrm rot="10800000" flipH="1">
            <a:off x="6924650" y="2246400"/>
            <a:ext cx="1020600" cy="783900"/>
          </a:xfrm>
          <a:prstGeom prst="straightConnector1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20"/>
          <p:cNvCxnSpPr/>
          <p:nvPr/>
        </p:nvCxnSpPr>
        <p:spPr>
          <a:xfrm rot="10800000">
            <a:off x="6906700" y="3710725"/>
            <a:ext cx="1038600" cy="62670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" name="Google Shape;140;p20"/>
          <p:cNvCxnSpPr/>
          <p:nvPr/>
        </p:nvCxnSpPr>
        <p:spPr>
          <a:xfrm rot="10800000">
            <a:off x="3840650" y="2390175"/>
            <a:ext cx="1123500" cy="644700"/>
          </a:xfrm>
          <a:prstGeom prst="straightConnector1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Google Shape;141;p20"/>
          <p:cNvCxnSpPr/>
          <p:nvPr/>
        </p:nvCxnSpPr>
        <p:spPr>
          <a:xfrm rot="10800000" flipH="1">
            <a:off x="3874100" y="3614425"/>
            <a:ext cx="1056600" cy="8013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" name="Google Shape;142;p20"/>
          <p:cNvSpPr/>
          <p:nvPr/>
        </p:nvSpPr>
        <p:spPr>
          <a:xfrm>
            <a:off x="7945300" y="180850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/>
          <p:nvPr/>
        </p:nvSpPr>
        <p:spPr>
          <a:xfrm>
            <a:off x="7869100" y="4185825"/>
            <a:ext cx="1683300" cy="644700"/>
          </a:xfrm>
          <a:prstGeom prst="ellipse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2280325" y="4261225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0"/>
          <p:cNvSpPr/>
          <p:nvPr/>
        </p:nvSpPr>
        <p:spPr>
          <a:xfrm>
            <a:off x="2267000" y="191175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8378870" y="186730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dirty="0">
                <a:latin typeface="+mj-lt"/>
                <a:ea typeface="Questrial"/>
                <a:cs typeface="Questrial"/>
                <a:sym typeface="Questrial"/>
              </a:rPr>
              <a:t>算法</a:t>
            </a:r>
          </a:p>
        </p:txBody>
      </p:sp>
      <p:sp>
        <p:nvSpPr>
          <p:cNvPr id="147" name="Google Shape;147;p20"/>
          <p:cNvSpPr txBox="1"/>
          <p:nvPr/>
        </p:nvSpPr>
        <p:spPr>
          <a:xfrm>
            <a:off x="8178215" y="426177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dirty="0">
                <a:latin typeface="+mj-lt"/>
                <a:ea typeface="Questrial"/>
                <a:cs typeface="Questrial"/>
                <a:sym typeface="Questrial"/>
              </a:rPr>
              <a:t>重复</a:t>
            </a:r>
          </a:p>
        </p:txBody>
      </p:sp>
      <p:sp>
        <p:nvSpPr>
          <p:cNvPr id="148" name="Google Shape;148;p20"/>
          <p:cNvSpPr txBox="1"/>
          <p:nvPr/>
        </p:nvSpPr>
        <p:spPr>
          <a:xfrm>
            <a:off x="2668347" y="4293959"/>
            <a:ext cx="21666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dirty="0">
                <a:latin typeface="+mj-lt"/>
                <a:ea typeface="Questrial"/>
                <a:cs typeface="Questrial"/>
                <a:sym typeface="Questrial"/>
              </a:rPr>
              <a:t>分解</a:t>
            </a:r>
          </a:p>
        </p:txBody>
      </p:sp>
      <p:sp>
        <p:nvSpPr>
          <p:cNvPr id="149" name="Google Shape;149;p20"/>
          <p:cNvSpPr txBox="1"/>
          <p:nvPr/>
        </p:nvSpPr>
        <p:spPr>
          <a:xfrm>
            <a:off x="2668020" y="191213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dirty="0">
                <a:latin typeface="+mj-lt"/>
                <a:ea typeface="Questrial"/>
                <a:cs typeface="Questrial"/>
                <a:sym typeface="Questrial"/>
              </a:rPr>
              <a:t>程序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/>
          <p:nvPr/>
        </p:nvSpPr>
        <p:spPr>
          <a:xfrm>
            <a:off x="993838" y="4436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zh-CN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分享我们的分解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给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其他小组分享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的分解思维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导图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。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当你在听别人说话时，请考虑以下几点</a:t>
            </a:r>
          </a:p>
          <a:p>
            <a:pPr marL="914400" marR="0" lvl="1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他们对思维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导图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的哪些部分解释得很好？</a:t>
            </a:r>
          </a:p>
          <a:p>
            <a:pPr marL="914400" marR="0" lvl="1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他们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可以怎样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改进他们的思维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导图或演讲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？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我们的学习</a:t>
            </a:r>
          </a:p>
          <a:p>
            <a:pPr marL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在本单元中学到的最有趣的是什么？</a:t>
            </a:r>
          </a:p>
          <a:p>
            <a:pPr marL="254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</a:p>
          <a:p>
            <a:pPr marL="457200" marR="0" lvl="0" indent="0" algn="l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想进一步了解什么？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/>
          <p:nvPr/>
        </p:nvSpPr>
        <p:spPr>
          <a:xfrm>
            <a:off x="1012888" y="65315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回顾学习目标：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理解和解释“分解”</a:t>
            </a:r>
            <a:r>
              <a:rPr lang="zh-CN" alt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的概念</a:t>
            </a:r>
            <a:endParaRPr lang="en-US"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使用“分解”</a:t>
            </a:r>
            <a:r>
              <a:rPr lang="zh-CN" alt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的方法</a:t>
            </a: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来复习</a:t>
            </a:r>
          </a:p>
          <a:p>
            <a:pPr marL="127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反思学习</a:t>
            </a:r>
          </a:p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207</Words>
  <Application>Microsoft Office PowerPoint</Application>
  <PresentationFormat>宽屏</PresentationFormat>
  <Paragraphs>87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Cabin</vt:lpstr>
      <vt:lpstr>Noto Sans Symbols</vt:lpstr>
      <vt:lpstr>Questrial</vt:lpstr>
      <vt:lpstr>宋体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马红亮</cp:lastModifiedBy>
  <cp:revision>42</cp:revision>
  <dcterms:created xsi:type="dcterms:W3CDTF">2021-08-09T15:15:00Z</dcterms:created>
  <dcterms:modified xsi:type="dcterms:W3CDTF">2021-10-07T03:27:05Z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0F2F5359036F43CA87311EAB9E8DB282</vt:lpwstr>
  </property>
  <property fmtid="{D5CDD505-2E9C-101B-9397-08002B2CF9AE}" pid="3" name="KSOProductBuildVer">
    <vt:lpwstr>2052-11.1.0.10700</vt:lpwstr>
  </property>
</Properties>
</file>