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  <p:sldMasterId id="2147483662" r:id="rId2"/>
  </p:sldMasterIdLst>
  <p:notesMasterIdLst>
    <p:notesMasterId r:id="rId12"/>
  </p:notesMasterIdLst>
  <p:sldIdLst>
    <p:sldId id="256" r:id="rId3"/>
    <p:sldId id="257" r:id="rId4"/>
    <p:sldId id="273" r:id="rId5"/>
    <p:sldId id="258" r:id="rId6"/>
    <p:sldId id="259" r:id="rId7"/>
    <p:sldId id="260" r:id="rId8"/>
    <p:sldId id="261" r:id="rId9"/>
    <p:sldId id="262" r:id="rId10"/>
    <p:sldId id="272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29B7DDE-D9D2-4CB6-B52B-41CEA53D76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3"/>
  </p:normalViewPr>
  <p:slideViewPr>
    <p:cSldViewPr snapToGrid="0" snapToObjects="1">
      <p:cViewPr varScale="1">
        <p:scale>
          <a:sx n="95" d="100"/>
          <a:sy n="95" d="100"/>
        </p:scale>
        <p:origin x="6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/>
          </a:p>
        </p:txBody>
      </p:sp>
      <p:sp>
        <p:nvSpPr>
          <p:cNvPr id="171" name="Google Shape;1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7b0b9532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57b0b95320_0_1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6" name="Google Shape;186;g57b0b95320_0_1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7b0b9532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57b0b95320_0_1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6" name="Google Shape;186;g57b0b95320_0_1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92" name="Google Shape;192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7b0b9532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g57b0b95320_0_6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GB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火山动画示例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: https://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makecode.microbit.org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/#pub:_52URfWgywg5H </a:t>
            </a: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98" name="Google Shape;198;g57b0b95320_0_6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a50901415_6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a50901415_6_78:notes"/>
          <p:cNvSpPr txBox="1">
            <a:spLocks noGrp="1"/>
          </p:cNvSpPr>
          <p:nvPr>
            <p:ph type="body" idx="1"/>
          </p:nvPr>
        </p:nvSpPr>
        <p:spPr>
          <a:xfrm>
            <a:off x="685802" y="4343401"/>
            <a:ext cx="5486400" cy="4114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a50901415_6_78:notes"/>
          <p:cNvSpPr txBox="1">
            <a:spLocks noGrp="1"/>
          </p:cNvSpPr>
          <p:nvPr>
            <p:ph type="sldNum" idx="12"/>
          </p:nvPr>
        </p:nvSpPr>
        <p:spPr>
          <a:xfrm>
            <a:off x="3884620" y="8685214"/>
            <a:ext cx="2971705" cy="457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57af3b75c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9" name="Google Shape;209;g57af3b75c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en-US"/>
              <a:t>分解是将问题或任务分解为更小的任务的过程。</a:t>
            </a:r>
          </a:p>
        </p:txBody>
      </p:sp>
      <p:sp>
        <p:nvSpPr>
          <p:cNvPr id="210" name="Google Shape;210;g57af3b75c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a509014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g5a50901415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17" name="Google Shape;217;g5a50901415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ctrTitle"/>
          </p:nvPr>
        </p:nvSpPr>
        <p:spPr>
          <a:xfrm>
            <a:off x="4187081" y="2545874"/>
            <a:ext cx="6998587" cy="1168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  <a:defRPr sz="4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body" idx="1"/>
          </p:nvPr>
        </p:nvSpPr>
        <p:spPr>
          <a:xfrm>
            <a:off x="4181516" y="4124401"/>
            <a:ext cx="5175134" cy="4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9000"/>
              </a:lnSpc>
              <a:spcBef>
                <a:spcPts val="1065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9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2"/>
          </p:nvPr>
        </p:nvSpPr>
        <p:spPr>
          <a:xfrm>
            <a:off x="4180605" y="5546822"/>
            <a:ext cx="5175134" cy="30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9000"/>
              </a:lnSpc>
              <a:spcBef>
                <a:spcPts val="1065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9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3"/>
          </p:nvPr>
        </p:nvSpPr>
        <p:spPr>
          <a:xfrm>
            <a:off x="4187081" y="4562466"/>
            <a:ext cx="5169023" cy="42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4"/>
          </p:nvPr>
        </p:nvSpPr>
        <p:spPr>
          <a:xfrm>
            <a:off x="4180605" y="5857046"/>
            <a:ext cx="5175134" cy="30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9000"/>
              </a:lnSpc>
              <a:spcBef>
                <a:spcPts val="1065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9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-1829118" y="423333"/>
            <a:ext cx="182911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Title 44pt Title Case</a:t>
            </a:r>
          </a:p>
        </p:txBody>
      </p:sp>
      <p:sp>
        <p:nvSpPr>
          <p:cNvPr id="107" name="Google Shape;107;p16"/>
          <p:cNvSpPr txBox="1"/>
          <p:nvPr/>
        </p:nvSpPr>
        <p:spPr>
          <a:xfrm>
            <a:off x="-2421887" y="3652250"/>
            <a:ext cx="242188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Affiliations 24pt sentence case</a:t>
            </a:r>
          </a:p>
        </p:txBody>
      </p:sp>
      <p:sp>
        <p:nvSpPr>
          <p:cNvPr id="108" name="Google Shape;108;p16"/>
          <p:cNvSpPr txBox="1"/>
          <p:nvPr/>
        </p:nvSpPr>
        <p:spPr>
          <a:xfrm>
            <a:off x="-2421887" y="5546822"/>
            <a:ext cx="242188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20pt sentence case</a:t>
            </a:r>
          </a:p>
        </p:txBody>
      </p:sp>
      <p:sp>
        <p:nvSpPr>
          <p:cNvPr id="109" name="Google Shape;109;p16"/>
          <p:cNvSpPr txBox="1"/>
          <p:nvPr/>
        </p:nvSpPr>
        <p:spPr>
          <a:xfrm>
            <a:off x="4181516" y="6481367"/>
            <a:ext cx="3860800" cy="132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Confidential © Micro:bit Educational Foundation 2018 </a:t>
            </a:r>
          </a:p>
        </p:txBody>
      </p:sp>
      <p:pic>
        <p:nvPicPr>
          <p:cNvPr id="110" name="Google Shape;110;p16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723396" y="711200"/>
            <a:ext cx="2737635" cy="1382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00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2"/>
          </p:nvPr>
        </p:nvSpPr>
        <p:spPr>
          <a:xfrm>
            <a:off x="2140799" y="3734400"/>
            <a:ext cx="7838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>
            <a:spLocks noGrp="1"/>
          </p:cNvSpPr>
          <p:nvPr>
            <p:ph type="pic" idx="2"/>
          </p:nvPr>
        </p:nvSpPr>
        <p:spPr>
          <a:xfrm>
            <a:off x="0" y="1"/>
            <a:ext cx="12192000" cy="6866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1155896" y="6278355"/>
            <a:ext cx="912010" cy="46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slide with title ">
  <p:cSld name="Image slide with title 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0" name="Google Shape;120;p19"/>
          <p:cNvSpPr>
            <a:spLocks noGrp="1"/>
          </p:cNvSpPr>
          <p:nvPr>
            <p:ph type="pic" idx="2"/>
          </p:nvPr>
        </p:nvSpPr>
        <p:spPr>
          <a:xfrm>
            <a:off x="815710" y="1433178"/>
            <a:ext cx="10130742" cy="4564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Column Slide">
  <p:cSld name="1 Column Slid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817796" y="1435101"/>
            <a:ext cx="10131703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Guest header ">
  <p:cSld name="1_Guest header 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ctrTitle"/>
          </p:nvPr>
        </p:nvSpPr>
        <p:spPr>
          <a:xfrm>
            <a:off x="4110862" y="2630993"/>
            <a:ext cx="6998587" cy="1168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  <a:defRPr sz="4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4110862" y="4116259"/>
            <a:ext cx="5175134" cy="2274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9000"/>
              </a:lnSpc>
              <a:spcBef>
                <a:spcPts val="1065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9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pic>
        <p:nvPicPr>
          <p:cNvPr id="127" name="Google Shape;127;p21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723396" y="711200"/>
            <a:ext cx="2737635" cy="1382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slide ">
  <p:cSld name="2 column slide 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0" name="Google Shape;130;p22"/>
          <p:cNvSpPr txBox="1">
            <a:spLocks noGrp="1"/>
          </p:cNvSpPr>
          <p:nvPr>
            <p:ph type="body" idx="1"/>
          </p:nvPr>
        </p:nvSpPr>
        <p:spPr>
          <a:xfrm>
            <a:off x="817541" y="1433176"/>
            <a:ext cx="4800000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2"/>
          </p:nvPr>
        </p:nvSpPr>
        <p:spPr>
          <a:xfrm>
            <a:off x="6162218" y="1430867"/>
            <a:ext cx="4800000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 slide ">
  <p:cSld name="3 column slide 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body" idx="1"/>
          </p:nvPr>
        </p:nvSpPr>
        <p:spPr>
          <a:xfrm>
            <a:off x="817541" y="1433176"/>
            <a:ext cx="3120001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2"/>
          </p:nvPr>
        </p:nvSpPr>
        <p:spPr>
          <a:xfrm>
            <a:off x="4323737" y="1433176"/>
            <a:ext cx="3120001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3"/>
          </p:nvPr>
        </p:nvSpPr>
        <p:spPr>
          <a:xfrm>
            <a:off x="7832061" y="1433176"/>
            <a:ext cx="3120001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36" name="Google Shape;136;p2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l_narrow_wide">
  <p:cSld name="2_col_narrow_wide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body" idx="1"/>
          </p:nvPr>
        </p:nvSpPr>
        <p:spPr>
          <a:xfrm>
            <a:off x="817539" y="1433176"/>
            <a:ext cx="3120001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0" name="Google Shape;140;p24"/>
          <p:cNvSpPr txBox="1">
            <a:spLocks noGrp="1"/>
          </p:cNvSpPr>
          <p:nvPr>
            <p:ph type="body" idx="2"/>
          </p:nvPr>
        </p:nvSpPr>
        <p:spPr>
          <a:xfrm>
            <a:off x="4321545" y="1433176"/>
            <a:ext cx="6636740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3 column slide ">
  <p:cSld name="1_3 column slide 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3" name="Google Shape;143;p25"/>
          <p:cNvSpPr txBox="1">
            <a:spLocks noGrp="1"/>
          </p:cNvSpPr>
          <p:nvPr>
            <p:ph type="body" idx="1"/>
          </p:nvPr>
        </p:nvSpPr>
        <p:spPr>
          <a:xfrm>
            <a:off x="7842217" y="1433176"/>
            <a:ext cx="3120001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body" idx="2"/>
          </p:nvPr>
        </p:nvSpPr>
        <p:spPr>
          <a:xfrm>
            <a:off x="817034" y="1433176"/>
            <a:ext cx="6636740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 slide with images">
  <p:cSld name="3 column slide with images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7" name="Google Shape;147;p26"/>
          <p:cNvSpPr txBox="1">
            <a:spLocks noGrp="1"/>
          </p:cNvSpPr>
          <p:nvPr>
            <p:ph type="body" idx="1"/>
          </p:nvPr>
        </p:nvSpPr>
        <p:spPr>
          <a:xfrm>
            <a:off x="817539" y="1433176"/>
            <a:ext cx="3120001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 panose="020B0604020202020204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17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17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body" idx="2"/>
          </p:nvPr>
        </p:nvSpPr>
        <p:spPr>
          <a:xfrm>
            <a:off x="4335293" y="1433176"/>
            <a:ext cx="3120001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 panose="020B0604020202020204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17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17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49" name="Google Shape;149;p26"/>
          <p:cNvSpPr txBox="1">
            <a:spLocks noGrp="1"/>
          </p:cNvSpPr>
          <p:nvPr>
            <p:ph type="body" idx="3"/>
          </p:nvPr>
        </p:nvSpPr>
        <p:spPr>
          <a:xfrm>
            <a:off x="7843175" y="1433176"/>
            <a:ext cx="3120001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 panose="020B0604020202020204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17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17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50" name="Google Shape;150;p26"/>
          <p:cNvSpPr>
            <a:spLocks noGrp="1"/>
          </p:cNvSpPr>
          <p:nvPr>
            <p:ph type="pic" idx="4"/>
          </p:nvPr>
        </p:nvSpPr>
        <p:spPr>
          <a:xfrm>
            <a:off x="4334400" y="2379535"/>
            <a:ext cx="3120001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51" name="Google Shape;151;p26"/>
          <p:cNvSpPr>
            <a:spLocks noGrp="1"/>
          </p:cNvSpPr>
          <p:nvPr>
            <p:ph type="pic" idx="5"/>
          </p:nvPr>
        </p:nvSpPr>
        <p:spPr>
          <a:xfrm>
            <a:off x="818774" y="2379535"/>
            <a:ext cx="3120001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52" name="Google Shape;152;p26"/>
          <p:cNvSpPr>
            <a:spLocks noGrp="1"/>
          </p:cNvSpPr>
          <p:nvPr>
            <p:ph type="pic" idx="6"/>
          </p:nvPr>
        </p:nvSpPr>
        <p:spPr>
          <a:xfrm>
            <a:off x="7843200" y="2379535"/>
            <a:ext cx="3120001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with image ">
  <p:cSld name="2 column with image 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7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5" name="Google Shape;155;p27"/>
          <p:cNvSpPr>
            <a:spLocks noGrp="1"/>
          </p:cNvSpPr>
          <p:nvPr>
            <p:ph type="pic" idx="2"/>
          </p:nvPr>
        </p:nvSpPr>
        <p:spPr>
          <a:xfrm>
            <a:off x="5898571" y="1553123"/>
            <a:ext cx="5068063" cy="425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56" name="Google Shape;156;p27"/>
          <p:cNvSpPr txBox="1">
            <a:spLocks noGrp="1"/>
          </p:cNvSpPr>
          <p:nvPr>
            <p:ph type="body" idx="1"/>
          </p:nvPr>
        </p:nvSpPr>
        <p:spPr>
          <a:xfrm>
            <a:off x="817544" y="1433176"/>
            <a:ext cx="4930767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with chart">
  <p:cSld name="2 column with char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>
            <a:spLocks noGrp="1"/>
          </p:cNvSpPr>
          <p:nvPr>
            <p:ph type="chart" idx="2"/>
          </p:nvPr>
        </p:nvSpPr>
        <p:spPr>
          <a:xfrm>
            <a:off x="5653703" y="1416100"/>
            <a:ext cx="5731935" cy="4597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Char char="▪"/>
              <a:defRPr sz="27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59" name="Google Shape;159;p28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body" idx="1"/>
          </p:nvPr>
        </p:nvSpPr>
        <p:spPr>
          <a:xfrm>
            <a:off x="817544" y="1433176"/>
            <a:ext cx="4546399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17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3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 slide">
  <p:cSld name="Divider slide">
    <p:bg>
      <p:bgPr>
        <a:solidFill>
          <a:srgbClr val="5EB130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>
            <a:spLocks noGrp="1"/>
          </p:cNvSpPr>
          <p:nvPr>
            <p:ph type="body" idx="1"/>
          </p:nvPr>
        </p:nvSpPr>
        <p:spPr>
          <a:xfrm>
            <a:off x="0" y="2794000"/>
            <a:ext cx="12192000" cy="17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65" name="Google Shape;165;p30"/>
          <p:cNvSpPr txBox="1"/>
          <p:nvPr/>
        </p:nvSpPr>
        <p:spPr>
          <a:xfrm>
            <a:off x="824365" y="6373366"/>
            <a:ext cx="3860800" cy="132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Confidential © Micro:bit Educational Foundation 2018 </a:t>
            </a:r>
          </a:p>
        </p:txBody>
      </p:sp>
      <p:sp>
        <p:nvSpPr>
          <p:cNvPr id="166" name="Google Shape;166;p30"/>
          <p:cNvSpPr txBox="1"/>
          <p:nvPr/>
        </p:nvSpPr>
        <p:spPr>
          <a:xfrm>
            <a:off x="411354" y="6370972"/>
            <a:ext cx="316384" cy="13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67" name="Google Shape;167;p30"/>
          <p:cNvSpPr txBox="1"/>
          <p:nvPr/>
        </p:nvSpPr>
        <p:spPr>
          <a:xfrm>
            <a:off x="-2218652" y="2957955"/>
            <a:ext cx="221865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Text 54pt sentence case</a:t>
            </a:r>
          </a:p>
        </p:txBody>
      </p:sp>
      <p:pic>
        <p:nvPicPr>
          <p:cNvPr id="168" name="Google Shape;168;p30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1214581" y="6371506"/>
            <a:ext cx="804353" cy="383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824626" y="358084"/>
            <a:ext cx="10135735" cy="55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824625" y="1428277"/>
            <a:ext cx="10135735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17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94" name="Google Shape;94;p15"/>
          <p:cNvSpPr txBox="1"/>
          <p:nvPr/>
        </p:nvSpPr>
        <p:spPr>
          <a:xfrm>
            <a:off x="824365" y="6375674"/>
            <a:ext cx="3860800" cy="12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© Micro:bit Educational Foundation 2018</a:t>
            </a:r>
          </a:p>
        </p:txBody>
      </p:sp>
      <p:sp>
        <p:nvSpPr>
          <p:cNvPr id="95" name="Google Shape;95;p15"/>
          <p:cNvSpPr txBox="1"/>
          <p:nvPr/>
        </p:nvSpPr>
        <p:spPr>
          <a:xfrm>
            <a:off x="411354" y="6370972"/>
            <a:ext cx="316384" cy="13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5EB130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 b="0" i="0" u="none" strike="noStrike" cap="none">
              <a:solidFill>
                <a:srgbClr val="5EB13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-1829118" y="423333"/>
            <a:ext cx="182911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Title 40pt Title Case</a:t>
            </a:r>
          </a:p>
        </p:txBody>
      </p:sp>
      <p:sp>
        <p:nvSpPr>
          <p:cNvPr id="97" name="Google Shape;97;p15"/>
          <p:cNvSpPr txBox="1"/>
          <p:nvPr/>
        </p:nvSpPr>
        <p:spPr>
          <a:xfrm>
            <a:off x="-2218652" y="1484784"/>
            <a:ext cx="221865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Bullets 24pt sentence case</a:t>
            </a:r>
          </a:p>
        </p:txBody>
      </p:sp>
      <p:sp>
        <p:nvSpPr>
          <p:cNvPr id="98" name="Google Shape;98;p15"/>
          <p:cNvSpPr txBox="1"/>
          <p:nvPr/>
        </p:nvSpPr>
        <p:spPr>
          <a:xfrm>
            <a:off x="-2455759" y="1806682"/>
            <a:ext cx="245575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Sub-bullets 20pt sentence case</a:t>
            </a:r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17"/>
          <a:srcRect/>
          <a:stretch>
            <a:fillRect/>
          </a:stretch>
        </p:blipFill>
        <p:spPr>
          <a:xfrm>
            <a:off x="11155896" y="6278355"/>
            <a:ext cx="912010" cy="46052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Eq5Y6hHdFRb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/>
          <p:nvPr/>
        </p:nvSpPr>
        <p:spPr>
          <a:xfrm>
            <a:off x="54153" y="1192104"/>
            <a:ext cx="11833046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火山动画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第四课</a:t>
            </a:r>
            <a:r>
              <a:rPr lang="en-US" altLang="zh-CN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zh-CN" altLang="en-US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编写火山喷发动画</a:t>
            </a:r>
            <a:endParaRPr sz="80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74" name="Google Shape;174;p31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31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31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31"/>
          <p:cNvPicPr preferRelativeResize="0"/>
          <p:nvPr/>
        </p:nvPicPr>
        <p:blipFill rotWithShape="1">
          <a:blip r:embed="rId4">
            <a:alphaModFix amt="5000"/>
          </a:blip>
          <a:srcRect/>
          <a:stretch>
            <a:fillRect/>
          </a:stretch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31"/>
          <p:cNvPicPr preferRelativeResize="0"/>
          <p:nvPr/>
        </p:nvPicPr>
        <p:blipFill rotWithShape="1">
          <a:blip r:embed="rId5">
            <a:alphaModFix amt="5000"/>
          </a:blip>
          <a:srcRect/>
          <a:stretch>
            <a:fillRect/>
          </a:stretch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31"/>
          <p:cNvPicPr preferRelativeResize="0"/>
          <p:nvPr/>
        </p:nvPicPr>
        <p:blipFill rotWithShape="1">
          <a:blip r:embed="rId6">
            <a:alphaModFix amt="5000"/>
          </a:blip>
          <a:srcRect/>
          <a:stretch>
            <a:fillRect/>
          </a:stretch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31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31"/>
          <p:cNvPicPr preferRelativeResize="0"/>
          <p:nvPr/>
        </p:nvPicPr>
        <p:blipFill rotWithShape="1">
          <a:blip r:embed="rId4">
            <a:alphaModFix amt="5000"/>
          </a:blip>
          <a:srcRect/>
          <a:stretch>
            <a:fillRect/>
          </a:stretch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2"/>
          <p:cNvSpPr/>
          <p:nvPr/>
        </p:nvSpPr>
        <p:spPr>
          <a:xfrm>
            <a:off x="1012888" y="-20156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学习目标：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严格遵循算法编写程序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在程序中有效使用重复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测试和调试程序和算法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复习</a:t>
            </a: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2"/>
          <p:cNvSpPr/>
          <p:nvPr/>
        </p:nvSpPr>
        <p:spPr>
          <a:xfrm>
            <a:off x="1012888" y="26072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lvl="0" indent="0" eaLnBrk="1" fontAlgn="auto" latinLnBrk="0" hangingPunct="1">
              <a:lnSpc>
                <a:spcPct val="115000"/>
              </a:lnSpc>
            </a:pPr>
            <a:r>
              <a:rPr lang="zh-CN" altLang="en-GB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导入：变糊涂</a:t>
            </a:r>
            <a:r>
              <a:rPr 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  <a:hlinkClick r:id="rId3"/>
              </a:rPr>
              <a:t>https://makecode.microbit.org/#pub:_Eq5Y6hHdFRbi</a:t>
            </a:r>
            <a:br>
              <a:rPr 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</a:br>
            <a:r>
              <a:rPr 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</a:p>
          <a:p>
            <a:pPr marL="457200" lvl="0" indent="0" eaLnBrk="1" fontAlgn="auto" latinLnBrk="0" hangingPunct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这个</a:t>
            </a:r>
            <a:r>
              <a:rPr 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动画重复了多少次？</a:t>
            </a:r>
          </a:p>
          <a:p>
            <a:pPr marL="0" lvl="0" indent="0" eaLnBrk="1" fontAlgn="auto" latinLnBrk="0" hangingPunct="1">
              <a:lnSpc>
                <a:spcPct val="115000"/>
              </a:lnSpc>
              <a:buFont typeface="Arial" panose="020B0604020202020204" pitchFamily="34" charset="0"/>
              <a:buNone/>
            </a:pPr>
            <a:endParaRPr lang="en-GB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eaLnBrk="1" fontAlgn="auto" latinLnBrk="0" hangingPunct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重复</a:t>
            </a:r>
            <a:r>
              <a:rPr lang="zh-CN" alt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序列</a:t>
            </a:r>
            <a:r>
              <a:rPr 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中包含多少图像？</a:t>
            </a:r>
          </a:p>
          <a:p>
            <a:pPr marL="0" lvl="0" indent="0" eaLnBrk="1" fontAlgn="auto" latinLnBrk="0" hangingPunct="1">
              <a:lnSpc>
                <a:spcPct val="115000"/>
              </a:lnSpc>
              <a:buFont typeface="Arial" panose="020B0604020202020204" pitchFamily="34" charset="0"/>
              <a:buNone/>
            </a:pPr>
            <a:endParaRPr lang="en-GB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eaLnBrk="1" fontAlgn="auto" latinLnBrk="0" hangingPunct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为什么</a:t>
            </a:r>
            <a:r>
              <a:rPr lang="zh-CN" alt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最后一个</a:t>
            </a:r>
            <a:r>
              <a:rPr lang="en-GB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图像只显示一次？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3"/>
          <p:cNvSpPr/>
          <p:nvPr/>
        </p:nvSpPr>
        <p:spPr>
          <a:xfrm>
            <a:off x="90620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制作 micro:bit 动画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我们在上一课中做了什么来为今天的编程做准备？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latin typeface="+mj-lt"/>
                <a:ea typeface="Questrial"/>
                <a:cs typeface="Questrial"/>
                <a:sym typeface="Questrial"/>
              </a:rPr>
              <a:t>我们如何使用 MakeCode 编辑器将算法</a:t>
            </a: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整合</a:t>
            </a:r>
            <a:r>
              <a:rPr lang="en-US" sz="3200" dirty="0">
                <a:latin typeface="+mj-lt"/>
                <a:ea typeface="Questrial"/>
                <a:cs typeface="Questrial"/>
                <a:sym typeface="Questrial"/>
              </a:rPr>
              <a:t>到一个程序中？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4"/>
          <p:cNvSpPr/>
          <p:nvPr/>
        </p:nvSpPr>
        <p:spPr>
          <a:xfrm>
            <a:off x="888428" y="4563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制作 micro:bit 动画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基于你的</a:t>
            </a:r>
            <a:r>
              <a:rPr lang="en-US" sz="320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流程图算法</a:t>
            </a:r>
            <a:r>
              <a:rPr lang="zh-CN" altLang="en-US" sz="3200">
                <a:solidFill>
                  <a:srgbClr val="505555"/>
                </a:solidFill>
                <a:latin typeface="+mj-lt"/>
                <a:ea typeface="宋体" panose="02010600030101010101" pitchFamily="2" charset="-122"/>
                <a:cs typeface="Questrial"/>
                <a:sym typeface="Questrial"/>
              </a:rPr>
              <a:t>，</a:t>
            </a:r>
            <a:r>
              <a:rPr lang="en-US" sz="320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 MakeCode 编辑器对 micro:bit 动画进行编程。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记住测试和调试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的程序。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调试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了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程序，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请添加注释记录算法的更改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5"/>
          <p:cNvSpPr/>
          <p:nvPr/>
        </p:nvSpPr>
        <p:spPr>
          <a:xfrm>
            <a:off x="1011563" y="-64400"/>
            <a:ext cx="10680081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2"/>
                </a:solidFill>
                <a:latin typeface="+mj-lt"/>
                <a:ea typeface="Questrial"/>
                <a:cs typeface="Questrial"/>
                <a:sym typeface="Questrial"/>
              </a:rPr>
              <a:t>配对编程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两人一组编写代码</a:t>
            </a: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一个人输入代码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(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驾驶员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)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一个人看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驾驶员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，检查代码，提出建议 (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导航员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)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协作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，讨论问题</a:t>
            </a:r>
          </a:p>
          <a:p>
            <a:pPr marL="482600" marR="0" lvl="1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为什么这样做更有帮助？</a:t>
            </a:r>
          </a:p>
          <a:p>
            <a:pPr marL="914400" lvl="1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在更短的时间内编写更准确的程序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合作解决问题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回顾你的学习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graphicFrame>
        <p:nvGraphicFramePr>
          <p:cNvPr id="213" name="Google Shape;213;p36"/>
          <p:cNvGraphicFramePr/>
          <p:nvPr>
            <p:custDataLst>
              <p:tags r:id="rId1"/>
            </p:custDataLst>
          </p:nvPr>
        </p:nvGraphicFramePr>
        <p:xfrm>
          <a:off x="952500" y="1820550"/>
          <a:ext cx="10286975" cy="3636430"/>
        </p:xfrm>
        <a:graphic>
          <a:graphicData uri="http://schemas.openxmlformats.org/drawingml/2006/table">
            <a:tbl>
              <a:tblPr>
                <a:noFill/>
                <a:tableStyleId>{929B7DDE-D9D2-4CB6-B52B-41CEA53D7681}</a:tableStyleId>
              </a:tblPr>
              <a:tblGrid>
                <a:gridCol w="98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3200" dirty="0">
                          <a:latin typeface="+mj-lt"/>
                          <a:ea typeface="Questrial"/>
                          <a:cs typeface="Questrial"/>
                          <a:sym typeface="Questrial"/>
                        </a:rPr>
                        <a:t>过程</a:t>
                      </a: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3200" dirty="0">
                          <a:latin typeface="+mj-lt"/>
                          <a:ea typeface="Questrial"/>
                          <a:cs typeface="Questrial"/>
                          <a:sym typeface="Questrial"/>
                        </a:rPr>
                        <a:t>产品</a:t>
                      </a: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2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200"/>
                        <a:t>😃</a:t>
                      </a:r>
                      <a:endParaRPr sz="5200"/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2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200"/>
                        <a:t>😒</a:t>
                      </a:r>
                      <a:endParaRPr sz="5200"/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回顾学习目标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严格遵循算法编写程序</a:t>
            </a:r>
          </a:p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在程序中有效使用重复</a:t>
            </a:r>
          </a:p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测试和调试程序和算法</a:t>
            </a:r>
          </a:p>
          <a:p>
            <a:pPr marL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复习</a:t>
            </a: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700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700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</a:p>
          <a:p>
            <a:r>
              <a:rPr lang="zh-CN" altLang="en-US" sz="3200" dirty="0"/>
              <a:t>翻译：陕西师范大学教育学部</a:t>
            </a:r>
            <a:br>
              <a:rPr lang="en-GB" sz="3200" dirty="0"/>
            </a:b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3725029-217a-4750-bd96-5f0df788a999}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RM PPT template 2016_Confidential">
  <a:themeElements>
    <a:clrScheme name="Custom 10">
      <a:dk1>
        <a:srgbClr val="414444"/>
      </a:dk1>
      <a:lt1>
        <a:srgbClr val="FFFFFF"/>
      </a:lt1>
      <a:dk2>
        <a:srgbClr val="000000"/>
      </a:dk2>
      <a:lt2>
        <a:srgbClr val="FFFFFF"/>
      </a:lt2>
      <a:accent1>
        <a:srgbClr val="128CAB"/>
      </a:accent1>
      <a:accent2>
        <a:srgbClr val="00A960"/>
      </a:accent2>
      <a:accent3>
        <a:srgbClr val="00C3DC"/>
      </a:accent3>
      <a:accent4>
        <a:srgbClr val="765F97"/>
      </a:accent4>
      <a:accent5>
        <a:srgbClr val="CF364A"/>
      </a:accent5>
      <a:accent6>
        <a:srgbClr val="909393"/>
      </a:accent6>
      <a:hlink>
        <a:srgbClr val="128CAB"/>
      </a:hlink>
      <a:folHlink>
        <a:srgbClr val="009F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183</Words>
  <Application>Microsoft Office PowerPoint</Application>
  <PresentationFormat>宽屏</PresentationFormat>
  <Paragraphs>77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Cabin</vt:lpstr>
      <vt:lpstr>Noto Sans Symbols</vt:lpstr>
      <vt:lpstr>Questrial</vt:lpstr>
      <vt:lpstr>宋体</vt:lpstr>
      <vt:lpstr>Arial</vt:lpstr>
      <vt:lpstr>Calibri</vt:lpstr>
      <vt:lpstr>Office Theme</vt:lpstr>
      <vt:lpstr>ARM PPT template 2016_Confidential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马红亮</cp:lastModifiedBy>
  <cp:revision>47</cp:revision>
  <dcterms:created xsi:type="dcterms:W3CDTF">2021-08-09T13:08:00Z</dcterms:created>
  <dcterms:modified xsi:type="dcterms:W3CDTF">2021-10-07T02:56:26Z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AF79CA32B7484E2392129A03431573A3</vt:lpwstr>
  </property>
  <property fmtid="{D5CDD505-2E9C-101B-9397-08002B2CF9AE}" pid="3" name="KSOProductBuildVer">
    <vt:lpwstr>2052-11.1.0.10700</vt:lpwstr>
  </property>
</Properties>
</file>