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  <p:sldMasterId id="2147483662" r:id="rId2"/>
  </p:sldMasterIdLst>
  <p:notesMasterIdLst>
    <p:notesMasterId r:id="rId20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84972"/>
  </p:normalViewPr>
  <p:slideViewPr>
    <p:cSldViewPr snapToGrid="0" snapToObjects="1">
      <p:cViewPr varScale="1">
        <p:scale>
          <a:sx n="85" d="100"/>
          <a:sy n="85" d="100"/>
        </p:scale>
        <p:origin x="10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/>
          </a:p>
        </p:txBody>
      </p:sp>
      <p:sp>
        <p:nvSpPr>
          <p:cNvPr id="138" name="Google Shape;13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57b0b95179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2" name="Google Shape;202;g57b0b95179_0_2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203" name="Google Shape;203;g57b0b95179_0_2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10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5a515d4d41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2" name="Google Shape;212;g5a515d4d41_0_4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r>
              <a:rPr lang="zh-CN" altLang="en-US"/>
              <a:t>重复</a:t>
            </a:r>
          </a:p>
        </p:txBody>
      </p:sp>
      <p:sp>
        <p:nvSpPr>
          <p:cNvPr id="213" name="Google Shape;213;g5a515d4d41_0_4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11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5a515d4d41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8" name="Google Shape;218;g5a515d4d41_0_9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r>
              <a:rPr lang="zh-CN" altLang="en-US"/>
              <a:t>算法</a:t>
            </a:r>
          </a:p>
        </p:txBody>
      </p:sp>
      <p:sp>
        <p:nvSpPr>
          <p:cNvPr id="219" name="Google Shape;219;g5a515d4d41_0_9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12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5a515d4d41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4" name="Google Shape;224;g5a515d4d41_0_14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r>
              <a:rPr lang="zh-CN" altLang="en-US"/>
              <a:t>分解</a:t>
            </a:r>
          </a:p>
        </p:txBody>
      </p:sp>
      <p:sp>
        <p:nvSpPr>
          <p:cNvPr id="225" name="Google Shape;225;g5a515d4d41_0_14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13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5a515d4d41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0" name="Google Shape;230;g5a515d4d41_0_19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r>
              <a:rPr lang="zh-CN" altLang="en-US"/>
              <a:t>抽象</a:t>
            </a:r>
          </a:p>
        </p:txBody>
      </p:sp>
      <p:sp>
        <p:nvSpPr>
          <p:cNvPr id="231" name="Google Shape;231;g5a515d4d41_0_19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14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57b0b95179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6" name="Google Shape;236;g57b0b95179_0_25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237" name="Google Shape;237;g57b0b95179_0_25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15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57af3b75cc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Google Shape;242;g57af3b75cc_2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3" name="Google Shape;243;g57af3b75cc_2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buNone/>
            </a:pPr>
            <a:fld id="{00000000-1234-1234-1234-123412341234}" type="slidenum">
              <a:rPr lang="en-US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56d22b9735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3" name="Google Shape;203;g56d22b9735_0_34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204" name="Google Shape;204;g56d22b9735_0_34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17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49a64b5986_0_4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2" name="Google Shape;152;g49a64b5986_0_49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53" name="Google Shape;153;g49a64b5986_0_49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2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57b0b95179_2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57b0b95179_2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4b93448af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5" name="Google Shape;165;g4b93448afc_0_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en-US" dirty="0"/>
              <a:t>所有的程序有什么共同点？ 它们都使用 LED 显示图像； 它们都使用重复块； 都使用等待块。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en-US" dirty="0"/>
              <a:t>程序之间有什么区别？ 每个程序中的图像都不一样； 图像在每个程序中重复的次数是不同的。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dirty="0"/>
              <a:t>哪个程序</a:t>
            </a:r>
            <a:r>
              <a:rPr lang="zh-CN" dirty="0"/>
              <a:t>运行时间</a:t>
            </a:r>
            <a:r>
              <a:rPr dirty="0"/>
              <a:t>最长</a:t>
            </a:r>
            <a:r>
              <a:rPr lang="zh-CN" dirty="0"/>
              <a:t>或</a:t>
            </a:r>
            <a:r>
              <a:rPr dirty="0"/>
              <a:t>最短？ 所有程序都具有相同的步数和相同的延迟</a:t>
            </a:r>
            <a:r>
              <a:rPr lang="zh-CN" dirty="0"/>
              <a:t>时间</a:t>
            </a:r>
            <a:r>
              <a:rPr dirty="0"/>
              <a:t>。 程序 2 </a:t>
            </a:r>
            <a:r>
              <a:rPr lang="zh-CN" dirty="0"/>
              <a:t>运行</a:t>
            </a:r>
            <a:r>
              <a:rPr dirty="0"/>
              <a:t>的时间最长，因为程序重复了 5 次； 程序 3 将是最短的，因为它只重复两次。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dirty="0"/>
          </a:p>
        </p:txBody>
      </p:sp>
      <p:sp>
        <p:nvSpPr>
          <p:cNvPr id="166" name="Google Shape;166;g4b93448afc_0_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4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57af3b75c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1" name="Google Shape;171;g57af3b75cc_0_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r>
              <a: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分解是将问题或任务分解</a:t>
            </a:r>
            <a:r>
              <a:rPr lang="zh-CN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成</a:t>
            </a:r>
            <a:r>
              <a: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更小任务的过程。</a:t>
            </a:r>
          </a:p>
        </p:txBody>
      </p:sp>
      <p:sp>
        <p:nvSpPr>
          <p:cNvPr id="172" name="Google Shape;172;g57af3b75cc_0_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5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57b0b9517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7" name="Google Shape;177;g57b0b95179_0_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78" name="Google Shape;178;g57b0b95179_0_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6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57b0b95179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3" name="Google Shape;183;g57b0b95179_0_5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84" name="Google Shape;184;g57b0b95179_0_5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7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57b0b95179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0" name="Google Shape;190;g57b0b95179_0_1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91" name="Google Shape;191;g57b0b95179_0_1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8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57b0b95179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6" name="Google Shape;196;g57b0b95179_0_15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97" name="Google Shape;197;g57b0b95179_0_15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9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arge quote">
  <p:cSld name="Large quote">
    <p:bg>
      <p:bgPr>
        <a:solidFill>
          <a:srgbClr val="00C800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768000" y="2294400"/>
            <a:ext cx="10579255" cy="22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ctr">
              <a:lnSpc>
                <a:spcPct val="104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4104"/>
              <a:buFont typeface="Noto Sans Symbols"/>
              <a:buNone/>
              <a:defRPr sz="5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2512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2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2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2905" algn="l">
              <a:lnSpc>
                <a:spcPct val="108000"/>
              </a:lnSpc>
              <a:spcBef>
                <a:spcPts val="2100"/>
              </a:spcBef>
              <a:spcAft>
                <a:spcPts val="0"/>
              </a:spcAft>
              <a:buClr>
                <a:schemeClr val="lt2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2140800" y="3734400"/>
            <a:ext cx="7838341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ctr">
              <a:lnSpc>
                <a:spcPct val="233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2512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2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2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2905" algn="l">
              <a:lnSpc>
                <a:spcPct val="108000"/>
              </a:lnSpc>
              <a:spcBef>
                <a:spcPts val="2100"/>
              </a:spcBef>
              <a:spcAft>
                <a:spcPts val="0"/>
              </a:spcAft>
              <a:buClr>
                <a:schemeClr val="lt2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 panose="020F0502020204030204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 panose="020F0502020204030204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  <a:defRPr sz="3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None/>
              <a:defRPr sz="2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6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1pPr>
            <a:lvl2pPr lvl="1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2pPr>
            <a:lvl3pPr lvl="2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3pPr>
            <a:lvl4pPr lvl="3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4pPr>
            <a:lvl5pPr lvl="4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5pPr>
            <a:lvl6pPr lvl="5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6pPr>
            <a:lvl7pPr lvl="6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7pPr>
            <a:lvl8pPr lvl="7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8pPr>
            <a:lvl9pPr lvl="8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9pPr>
          </a:lstStyle>
          <a:p>
            <a:endParaRPr/>
          </a:p>
        </p:txBody>
      </p:sp>
      <p:sp>
        <p:nvSpPr>
          <p:cNvPr id="97" name="Google Shape;97;p16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>
            <a:endParaRPr/>
          </a:p>
        </p:txBody>
      </p:sp>
      <p:sp>
        <p:nvSpPr>
          <p:cNvPr id="98" name="Google Shape;98;p16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600" cy="524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7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01" name="Google Shape;101;p17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600" cy="524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8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18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/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105" name="Google Shape;105;p18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600" cy="524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9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19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/>
          <a:lstStyle>
            <a:lvl1pPr marL="457200" lvl="0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marL="914400" lvl="1" indent="-33020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109" name="Google Shape;109;p19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/>
          <a:lstStyle>
            <a:lvl1pPr marL="457200" lvl="0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marL="914400" lvl="1" indent="-33020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110" name="Google Shape;110;p19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600" cy="524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0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0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600" cy="524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>
            <a:endParaRPr/>
          </a:p>
        </p:txBody>
      </p:sp>
      <p:sp>
        <p:nvSpPr>
          <p:cNvPr id="116" name="Google Shape;116;p21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/>
          <a:lstStyle>
            <a:lvl1pPr marL="457200" lvl="0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marL="914400" lvl="1" indent="-33020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117" name="Google Shape;117;p21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600" cy="524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full image">
  <p:cSld name="full imag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>
            <a:spLocks noGrp="1"/>
          </p:cNvSpPr>
          <p:nvPr>
            <p:ph type="pic" idx="2"/>
          </p:nvPr>
        </p:nvSpPr>
        <p:spPr>
          <a:xfrm>
            <a:off x="0" y="1"/>
            <a:ext cx="12191875" cy="686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R="0" lvl="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R="0" lvl="4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824628" y="358342"/>
            <a:ext cx="10135740" cy="5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303333"/>
              </a:buClr>
              <a:buSzPts val="4000"/>
              <a:buFont typeface="Arial" panose="020B0604020202020204"/>
              <a:buNone/>
              <a:defRPr sz="4000" b="1" i="0" u="none" strike="noStrike" cap="none">
                <a:solidFill>
                  <a:srgbClr val="30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9pPr>
          </a:lstStyle>
          <a:p>
            <a:endParaRPr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10960368" y="6203732"/>
            <a:ext cx="1092200" cy="533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2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120" name="Google Shape;120;p22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600" cy="524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3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23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9pPr>
          </a:lstStyle>
          <a:p>
            <a:endParaRPr/>
          </a:p>
        </p:txBody>
      </p:sp>
      <p:sp>
        <p:nvSpPr>
          <p:cNvPr id="124" name="Google Shape;124;p23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5" name="Google Shape;125;p23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/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126" name="Google Shape;126;p23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600" cy="524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4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</a:lstStyle>
          <a:p>
            <a:endParaRPr/>
          </a:p>
        </p:txBody>
      </p:sp>
      <p:sp>
        <p:nvSpPr>
          <p:cNvPr id="129" name="Google Shape;129;p24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600" cy="524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5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132" name="Google Shape;132;p25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/>
          <a:lstStyle>
            <a:lvl1pPr marL="457200" lvl="0" indent="-381000" algn="ctr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49250" algn="ctr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algn="ctr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algn="ctr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algn="ctr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algn="ctr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algn="ctr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algn="ctr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algn="ctr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133" name="Google Shape;133;p25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600" cy="524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6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600" cy="524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 panose="020F0502020204030204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 panose="020F0502020204030204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  <a:defRPr sz="4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•"/>
              <a:defRPr sz="2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93" name="Google Shape;93;p1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/>
          <a:lstStyle>
            <a:lvl1pPr marL="457200" lvl="0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●"/>
              <a:defRPr sz="2400">
                <a:solidFill>
                  <a:schemeClr val="dk2"/>
                </a:solidFill>
              </a:defRPr>
            </a:lvl1pPr>
            <a:lvl2pPr marL="914400" lvl="1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 sz="1900">
                <a:solidFill>
                  <a:schemeClr val="dk2"/>
                </a:solidFill>
              </a:defRPr>
            </a:lvl2pPr>
            <a:lvl3pPr marL="1371600" lvl="2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3pPr>
            <a:lvl4pPr marL="1828800" lvl="3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●"/>
              <a:defRPr sz="1900">
                <a:solidFill>
                  <a:schemeClr val="dk2"/>
                </a:solidFill>
              </a:defRPr>
            </a:lvl4pPr>
            <a:lvl5pPr marL="2286000" lvl="4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 sz="1900">
                <a:solidFill>
                  <a:schemeClr val="dk2"/>
                </a:solidFill>
              </a:defRPr>
            </a:lvl5pPr>
            <a:lvl6pPr marL="2743200" lvl="5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6pPr>
            <a:lvl7pPr marL="3200400" lvl="6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●"/>
              <a:defRPr sz="1900">
                <a:solidFill>
                  <a:schemeClr val="dk2"/>
                </a:solidFill>
              </a:defRPr>
            </a:lvl7pPr>
            <a:lvl8pPr marL="3657600" lvl="7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 sz="1900">
                <a:solidFill>
                  <a:schemeClr val="dk2"/>
                </a:solidFill>
              </a:defRPr>
            </a:lvl8pPr>
            <a:lvl9pPr marL="4114800" lvl="8" indent="-34925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94" name="Google Shape;94;p15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icrobit.org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4.0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7"/>
          <p:cNvSpPr/>
          <p:nvPr/>
        </p:nvSpPr>
        <p:spPr>
          <a:xfrm>
            <a:off x="151911" y="1076659"/>
            <a:ext cx="12107545" cy="34778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8000" dirty="0">
                <a:solidFill>
                  <a:schemeClr val="lt1"/>
                </a:solidFill>
                <a:latin typeface="+mj-lt"/>
                <a:ea typeface="Questrial"/>
                <a:cs typeface="Questrial"/>
                <a:sym typeface="Questrial"/>
              </a:rPr>
              <a:t>火山动画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zh-CN" sz="8000" dirty="0">
              <a:solidFill>
                <a:schemeClr val="lt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8000" dirty="0">
                <a:solidFill>
                  <a:schemeClr val="lt1"/>
                </a:solidFill>
                <a:latin typeface="+mj-lt"/>
                <a:ea typeface="Questrial"/>
                <a:cs typeface="Questrial"/>
                <a:sym typeface="Questrial"/>
              </a:rPr>
              <a:t>第三课</a:t>
            </a:r>
            <a:r>
              <a:rPr lang="en-US" altLang="zh-CN" sz="8000" dirty="0">
                <a:solidFill>
                  <a:schemeClr val="lt1"/>
                </a:solidFill>
                <a:latin typeface="+mj-lt"/>
                <a:ea typeface="Questrial"/>
                <a:cs typeface="Questrial"/>
                <a:sym typeface="Questrial"/>
              </a:rPr>
              <a:t>  规划火山喷发动画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00" dirty="0">
              <a:solidFill>
                <a:schemeClr val="lt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 dirty="0">
              <a:solidFill>
                <a:schemeClr val="lt1"/>
              </a:solidFill>
              <a:latin typeface="+mj-lt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 dirty="0">
              <a:solidFill>
                <a:schemeClr val="lt1"/>
              </a:solidFill>
              <a:latin typeface="+mj-lt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 dirty="0">
              <a:solidFill>
                <a:schemeClr val="lt1"/>
              </a:solidFill>
              <a:latin typeface="+mj-lt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pic>
        <p:nvPicPr>
          <p:cNvPr id="141" name="Google Shape;141;p27"/>
          <p:cNvPicPr preferRelativeResize="0"/>
          <p:nvPr/>
        </p:nvPicPr>
        <p:blipFill rotWithShape="1">
          <a:blip r:embed="rId3" cstate="screen">
            <a:alphaModFix amt="5000"/>
          </a:blip>
          <a:srcRect/>
          <a:stretch>
            <a:fillRect/>
          </a:stretch>
        </p:blipFill>
        <p:spPr>
          <a:xfrm rot="911264">
            <a:off x="8933200" y="4664970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27"/>
          <p:cNvPicPr preferRelativeResize="0"/>
          <p:nvPr/>
        </p:nvPicPr>
        <p:blipFill rotWithShape="1">
          <a:blip r:embed="rId3" cstate="screen">
            <a:alphaModFix amt="5000"/>
          </a:blip>
          <a:srcRect/>
          <a:stretch>
            <a:fillRect/>
          </a:stretch>
        </p:blipFill>
        <p:spPr>
          <a:xfrm rot="911264">
            <a:off x="6268264" y="5387311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27"/>
          <p:cNvPicPr preferRelativeResize="0"/>
          <p:nvPr/>
        </p:nvPicPr>
        <p:blipFill rotWithShape="1">
          <a:blip r:embed="rId3" cstate="screen">
            <a:alphaModFix amt="5000"/>
          </a:blip>
          <a:srcRect/>
          <a:stretch>
            <a:fillRect/>
          </a:stretch>
        </p:blipFill>
        <p:spPr>
          <a:xfrm rot="911264">
            <a:off x="10484279" y="388269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27"/>
          <p:cNvPicPr preferRelativeResize="0"/>
          <p:nvPr/>
        </p:nvPicPr>
        <p:blipFill rotWithShape="1">
          <a:blip r:embed="rId4" cstate="screen">
            <a:alphaModFix amt="5000"/>
          </a:blip>
          <a:srcRect/>
          <a:stretch>
            <a:fillRect/>
          </a:stretch>
        </p:blipFill>
        <p:spPr>
          <a:xfrm rot="-1168137">
            <a:off x="3275646" y="4901076"/>
            <a:ext cx="866231" cy="1119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27"/>
          <p:cNvPicPr preferRelativeResize="0"/>
          <p:nvPr/>
        </p:nvPicPr>
        <p:blipFill rotWithShape="1">
          <a:blip r:embed="rId5" cstate="screen">
            <a:alphaModFix amt="5000"/>
          </a:blip>
          <a:srcRect/>
          <a:stretch>
            <a:fillRect/>
          </a:stretch>
        </p:blipFill>
        <p:spPr>
          <a:xfrm rot="-2090590" flipH="1">
            <a:off x="838950" y="4940120"/>
            <a:ext cx="1033233" cy="6120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27"/>
          <p:cNvPicPr preferRelativeResize="0"/>
          <p:nvPr/>
        </p:nvPicPr>
        <p:blipFill rotWithShape="1">
          <a:blip r:embed="rId6" cstate="screen">
            <a:alphaModFix amt="5000"/>
          </a:blip>
          <a:srcRect/>
          <a:stretch>
            <a:fillRect/>
          </a:stretch>
        </p:blipFill>
        <p:spPr>
          <a:xfrm rot="1801578">
            <a:off x="5443054" y="666436"/>
            <a:ext cx="830446" cy="64213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27"/>
          <p:cNvPicPr preferRelativeResize="0"/>
          <p:nvPr/>
        </p:nvPicPr>
        <p:blipFill rotWithShape="1">
          <a:blip r:embed="rId3" cstate="screen">
            <a:alphaModFix amt="5000"/>
          </a:blip>
          <a:srcRect/>
          <a:stretch>
            <a:fillRect/>
          </a:stretch>
        </p:blipFill>
        <p:spPr>
          <a:xfrm rot="911264">
            <a:off x="379877" y="2249455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27"/>
          <p:cNvPicPr preferRelativeResize="0"/>
          <p:nvPr/>
        </p:nvPicPr>
        <p:blipFill rotWithShape="1">
          <a:blip r:embed="rId4" cstate="screen">
            <a:alphaModFix amt="5000"/>
          </a:blip>
          <a:srcRect/>
          <a:stretch>
            <a:fillRect/>
          </a:stretch>
        </p:blipFill>
        <p:spPr>
          <a:xfrm rot="-1168133">
            <a:off x="1542324" y="271567"/>
            <a:ext cx="866232" cy="1119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513468" y="5306667"/>
            <a:ext cx="2304255" cy="109836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6"/>
          <p:cNvSpPr/>
          <p:nvPr/>
        </p:nvSpPr>
        <p:spPr>
          <a:xfrm>
            <a:off x="1074488" y="3058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06" name="Google Shape;206;p36"/>
          <p:cNvSpPr txBox="1"/>
          <p:nvPr/>
        </p:nvSpPr>
        <p:spPr>
          <a:xfrm>
            <a:off x="1784981" y="996028"/>
            <a:ext cx="6591000" cy="14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algn="l" rtl="0">
              <a:spcBef>
                <a:spcPts val="0"/>
              </a:spcBef>
              <a:spcAft>
                <a:spcPts val="0"/>
              </a:spcAft>
              <a:buSzTx/>
              <a:buNone/>
            </a:pPr>
            <a:r>
              <a:rPr lang="en-US" sz="6000" dirty="0">
                <a:latin typeface="+mj-lt"/>
                <a:ea typeface="Questrial"/>
                <a:cs typeface="Questrial"/>
                <a:sym typeface="Questrial"/>
              </a:rPr>
              <a:t>分解</a:t>
            </a:r>
          </a:p>
        </p:txBody>
      </p:sp>
      <p:sp>
        <p:nvSpPr>
          <p:cNvPr id="207" name="Google Shape;207;p36"/>
          <p:cNvSpPr txBox="1"/>
          <p:nvPr/>
        </p:nvSpPr>
        <p:spPr>
          <a:xfrm>
            <a:off x="1748657" y="4131558"/>
            <a:ext cx="6591000" cy="14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algn="l" rtl="0">
              <a:spcBef>
                <a:spcPts val="0"/>
              </a:spcBef>
              <a:spcAft>
                <a:spcPts val="0"/>
              </a:spcAft>
              <a:buSzTx/>
              <a:buNone/>
            </a:pPr>
            <a:r>
              <a:rPr lang="en-US" sz="6000" dirty="0">
                <a:latin typeface="+mj-lt"/>
                <a:ea typeface="Questrial"/>
                <a:cs typeface="Questrial"/>
                <a:sym typeface="Questrial"/>
              </a:rPr>
              <a:t>重复</a:t>
            </a:r>
          </a:p>
        </p:txBody>
      </p:sp>
      <p:sp>
        <p:nvSpPr>
          <p:cNvPr id="208" name="Google Shape;208;p36"/>
          <p:cNvSpPr txBox="1"/>
          <p:nvPr/>
        </p:nvSpPr>
        <p:spPr>
          <a:xfrm>
            <a:off x="8375981" y="1185797"/>
            <a:ext cx="6591000" cy="14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6000" dirty="0">
                <a:latin typeface="+mj-lt"/>
                <a:ea typeface="Questrial"/>
                <a:cs typeface="Questrial"/>
                <a:sym typeface="Questrial"/>
              </a:rPr>
              <a:t>抽象</a:t>
            </a:r>
          </a:p>
        </p:txBody>
      </p:sp>
      <p:sp>
        <p:nvSpPr>
          <p:cNvPr id="209" name="Google Shape;209;p36"/>
          <p:cNvSpPr txBox="1"/>
          <p:nvPr/>
        </p:nvSpPr>
        <p:spPr>
          <a:xfrm>
            <a:off x="8258622" y="4272968"/>
            <a:ext cx="6591000" cy="14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6000" dirty="0">
                <a:latin typeface="+mj-lt"/>
                <a:ea typeface="Questrial"/>
                <a:cs typeface="Questrial"/>
                <a:sym typeface="Questrial"/>
              </a:rPr>
              <a:t>算法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37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识别概念</a:t>
            </a: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多次重复同一指令或</a:t>
            </a:r>
            <a:r>
              <a:rPr 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同</a:t>
            </a:r>
            <a:r>
              <a:rPr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一组指令，而不必重写每一条。</a:t>
            </a: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8"/>
          <p:cNvSpPr/>
          <p:nvPr/>
        </p:nvSpPr>
        <p:spPr>
          <a:xfrm>
            <a:off x="85286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识别概念</a:t>
            </a: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一组有序的指令、规则或步骤，供人们遵循以帮助他们完成任务或解决问题。</a:t>
            </a: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9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识别概念</a:t>
            </a: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将复杂的问题分解为更小的任务。</a:t>
            </a: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40"/>
          <p:cNvSpPr/>
          <p:nvPr/>
        </p:nvSpPr>
        <p:spPr>
          <a:xfrm>
            <a:off x="87572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识别概念</a:t>
            </a: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专注</a:t>
            </a:r>
            <a:r>
              <a:rPr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于最重要的信息</a:t>
            </a:r>
            <a:r>
              <a:rPr 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和</a:t>
            </a:r>
            <a:r>
              <a:rPr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细节，而忽略不太重要的部分。</a:t>
            </a: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41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Tx/>
              <a:buNone/>
            </a:pP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回顾学习目标：</a:t>
            </a:r>
          </a:p>
          <a:p>
            <a:pPr marL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将一个过程分解成几个阶段</a:t>
            </a: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lang="en-US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构建简单的流程图算法</a:t>
            </a: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lang="en-US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在算法中使用重复</a:t>
            </a:r>
          </a:p>
          <a:p>
            <a:pPr marL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42"/>
          <p:cNvSpPr txBox="1">
            <a:spLocks noGrp="1"/>
          </p:cNvSpPr>
          <p:nvPr>
            <p:ph type="title"/>
          </p:nvPr>
        </p:nvSpPr>
        <p:spPr>
          <a:xfrm>
            <a:off x="824628" y="358342"/>
            <a:ext cx="10135800" cy="558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latin typeface="+mj-lt"/>
                <a:ea typeface="Questrial"/>
                <a:cs typeface="Questrial"/>
                <a:sym typeface="Questrial"/>
              </a:rPr>
              <a:t>LED </a:t>
            </a:r>
            <a:r>
              <a:rPr lang="zh-CN" altLang="en-US" u="sng" dirty="0">
                <a:latin typeface="+mj-lt"/>
                <a:ea typeface="Questrial"/>
                <a:cs typeface="Questrial"/>
                <a:sym typeface="Questrial"/>
              </a:rPr>
              <a:t>规划器</a:t>
            </a:r>
            <a:endParaRPr u="sng" dirty="0">
              <a:latin typeface="+mj-lt"/>
              <a:ea typeface="Questrial"/>
              <a:cs typeface="Questrial"/>
              <a:sym typeface="Questrial"/>
            </a:endParaRPr>
          </a:p>
        </p:txBody>
      </p:sp>
      <p:grpSp>
        <p:nvGrpSpPr>
          <p:cNvPr id="246" name="Google Shape;246;p42"/>
          <p:cNvGrpSpPr/>
          <p:nvPr/>
        </p:nvGrpSpPr>
        <p:grpSpPr>
          <a:xfrm>
            <a:off x="1414400" y="1807800"/>
            <a:ext cx="1647825" cy="3993750"/>
            <a:chOff x="1414400" y="1807800"/>
            <a:chExt cx="1647825" cy="3993750"/>
          </a:xfrm>
        </p:grpSpPr>
        <p:pic>
          <p:nvPicPr>
            <p:cNvPr id="247" name="Google Shape;247;p42"/>
            <p:cNvPicPr preferRelativeResize="0"/>
            <p:nvPr/>
          </p:nvPicPr>
          <p:blipFill rotWithShape="1">
            <a:blip r:embed="rId3"/>
            <a:srcRect/>
            <a:stretch>
              <a:fillRect/>
            </a:stretch>
          </p:blipFill>
          <p:spPr>
            <a:xfrm>
              <a:off x="1414400" y="180780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48" name="Google Shape;248;p42"/>
            <p:cNvPicPr preferRelativeResize="0"/>
            <p:nvPr/>
          </p:nvPicPr>
          <p:blipFill rotWithShape="1">
            <a:blip r:embed="rId3"/>
            <a:srcRect/>
            <a:stretch>
              <a:fillRect/>
            </a:stretch>
          </p:blipFill>
          <p:spPr>
            <a:xfrm>
              <a:off x="1414400" y="427045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49" name="Google Shape;249;p42"/>
          <p:cNvGrpSpPr/>
          <p:nvPr/>
        </p:nvGrpSpPr>
        <p:grpSpPr>
          <a:xfrm>
            <a:off x="4091525" y="1807800"/>
            <a:ext cx="1647825" cy="3993750"/>
            <a:chOff x="1414400" y="1807800"/>
            <a:chExt cx="1647825" cy="3993750"/>
          </a:xfrm>
        </p:grpSpPr>
        <p:pic>
          <p:nvPicPr>
            <p:cNvPr id="250" name="Google Shape;250;p42"/>
            <p:cNvPicPr preferRelativeResize="0"/>
            <p:nvPr/>
          </p:nvPicPr>
          <p:blipFill rotWithShape="1">
            <a:blip r:embed="rId3"/>
            <a:srcRect/>
            <a:stretch>
              <a:fillRect/>
            </a:stretch>
          </p:blipFill>
          <p:spPr>
            <a:xfrm>
              <a:off x="1414400" y="180780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1" name="Google Shape;251;p42"/>
            <p:cNvPicPr preferRelativeResize="0"/>
            <p:nvPr/>
          </p:nvPicPr>
          <p:blipFill rotWithShape="1">
            <a:blip r:embed="rId3"/>
            <a:srcRect/>
            <a:stretch>
              <a:fillRect/>
            </a:stretch>
          </p:blipFill>
          <p:spPr>
            <a:xfrm>
              <a:off x="1414400" y="427045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52" name="Google Shape;252;p42"/>
          <p:cNvGrpSpPr/>
          <p:nvPr/>
        </p:nvGrpSpPr>
        <p:grpSpPr>
          <a:xfrm>
            <a:off x="6768675" y="1807800"/>
            <a:ext cx="1647825" cy="3993750"/>
            <a:chOff x="1414400" y="1807800"/>
            <a:chExt cx="1647825" cy="3993750"/>
          </a:xfrm>
        </p:grpSpPr>
        <p:pic>
          <p:nvPicPr>
            <p:cNvPr id="253" name="Google Shape;253;p42"/>
            <p:cNvPicPr preferRelativeResize="0"/>
            <p:nvPr/>
          </p:nvPicPr>
          <p:blipFill rotWithShape="1">
            <a:blip r:embed="rId3"/>
            <a:srcRect/>
            <a:stretch>
              <a:fillRect/>
            </a:stretch>
          </p:blipFill>
          <p:spPr>
            <a:xfrm>
              <a:off x="1414400" y="180780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4" name="Google Shape;254;p42"/>
            <p:cNvPicPr preferRelativeResize="0"/>
            <p:nvPr/>
          </p:nvPicPr>
          <p:blipFill rotWithShape="1">
            <a:blip r:embed="rId3"/>
            <a:srcRect/>
            <a:stretch>
              <a:fillRect/>
            </a:stretch>
          </p:blipFill>
          <p:spPr>
            <a:xfrm>
              <a:off x="1414400" y="427045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55" name="Google Shape;255;p42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9445825" y="1807800"/>
            <a:ext cx="1647825" cy="153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6" name="Google Shape;256;p42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9445825" y="4270450"/>
            <a:ext cx="1647825" cy="1531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7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lvl="0">
              <a:lnSpc>
                <a:spcPct val="107000"/>
              </a:lnSpc>
            </a:pPr>
            <a:r>
              <a:rPr lang="en-GB" sz="4000" b="1" dirty="0"/>
              <a:t>Licensing information:</a:t>
            </a:r>
          </a:p>
          <a:p>
            <a:pPr lvl="0">
              <a:lnSpc>
                <a:spcPct val="107000"/>
              </a:lnSpc>
            </a:pP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r>
              <a:rPr lang="en-GB" sz="3200" dirty="0"/>
              <a:t>Published by the Micro:bit Educational Foundation </a:t>
            </a:r>
            <a:r>
              <a:rPr lang="en-GB" sz="3200" dirty="0">
                <a:hlinkClick r:id="rId3"/>
              </a:rPr>
              <a:t>microbit.org</a:t>
            </a:r>
            <a:r>
              <a:rPr lang="en-GB" sz="3200" dirty="0"/>
              <a:t> under the following Creative Commons licence:</a:t>
            </a:r>
          </a:p>
          <a:p>
            <a:r>
              <a:rPr lang="zh-CN" altLang="en-US" sz="3200" dirty="0"/>
              <a:t>翻译：陕西师范大学教育学部</a:t>
            </a:r>
            <a:br>
              <a:rPr lang="en-GB" sz="3200" dirty="0"/>
            </a:br>
            <a:endParaRPr lang="en-GB" sz="3200" dirty="0"/>
          </a:p>
          <a:p>
            <a:r>
              <a:rPr lang="en-GB" sz="3200" dirty="0"/>
              <a:t>Attribution-</a:t>
            </a:r>
            <a:r>
              <a:rPr lang="en-GB" sz="3200" dirty="0" err="1"/>
              <a:t>ShareAlike</a:t>
            </a:r>
            <a:r>
              <a:rPr lang="en-GB" sz="3200" dirty="0"/>
              <a:t> 4.0 International (CC BY-SA 4.0)</a:t>
            </a:r>
            <a:br>
              <a:rPr lang="en-GB" sz="3200" dirty="0"/>
            </a:br>
            <a:r>
              <a:rPr lang="en-GB" sz="3200" u="sng" dirty="0">
                <a:hlinkClick r:id="rId4"/>
              </a:rPr>
              <a:t>https://creativecommons.org/licenses/by-sa/4.0/</a:t>
            </a:r>
            <a:r>
              <a:rPr lang="en-GB" sz="3200" dirty="0"/>
              <a:t> </a:t>
            </a: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8"/>
          <p:cNvSpPr/>
          <p:nvPr/>
        </p:nvSpPr>
        <p:spPr>
          <a:xfrm>
            <a:off x="733488" y="36994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学习目标：</a:t>
            </a:r>
            <a:endParaRPr sz="4000" b="1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将一个过程分解成几个阶段</a:t>
            </a:r>
          </a:p>
          <a:p>
            <a:pPr marL="254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lang="en-US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构建简单的流程图算法</a:t>
            </a:r>
          </a:p>
          <a:p>
            <a:pPr marL="254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lang="en-US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在算法中使用重复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973" y="-22860"/>
            <a:ext cx="2457450" cy="686816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54282" y="5715"/>
            <a:ext cx="2543810" cy="685228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73412" y="0"/>
            <a:ext cx="2527300" cy="682244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0"/>
          <p:cNvSpPr/>
          <p:nvPr/>
        </p:nvSpPr>
        <p:spPr>
          <a:xfrm>
            <a:off x="761428" y="76745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回顾“重复”</a:t>
            </a:r>
          </a:p>
          <a:p>
            <a:pPr marL="0" marR="0" lvl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Tx/>
              <a:buNone/>
            </a:pPr>
            <a:endParaRPr lang="en-US"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程序之间有什么相似之处？</a:t>
            </a:r>
          </a:p>
          <a:p>
            <a:pPr marL="25400" marR="0" lvl="0" indent="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程序之间有什么</a:t>
            </a:r>
            <a:r>
              <a:rPr 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不同</a:t>
            </a:r>
            <a:r>
              <a:rPr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？</a:t>
            </a:r>
          </a:p>
          <a:p>
            <a:pPr marL="25400" marR="0" lvl="0" indent="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如果所有程序同时启动，哪个会先完成，为什么？</a:t>
            </a: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1"/>
          <p:cNvSpPr/>
          <p:nvPr/>
        </p:nvSpPr>
        <p:spPr>
          <a:xfrm>
            <a:off x="1012888" y="886195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分解和重复</a:t>
            </a: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什么是分解？</a:t>
            </a: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在设计舞蹈算法时</a:t>
            </a:r>
            <a:r>
              <a:rPr lang="zh-CN" sz="3200" dirty="0">
                <a:solidFill>
                  <a:srgbClr val="505555"/>
                </a:solidFill>
                <a:latin typeface="+mj-lt"/>
                <a:ea typeface="宋体" panose="02010600030101010101" pitchFamily="2" charset="-122"/>
                <a:cs typeface="Questrial"/>
                <a:sym typeface="Questrial"/>
              </a:rPr>
              <a:t>，</a:t>
            </a:r>
            <a:r>
              <a:rPr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我们是如何使用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“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分解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”</a:t>
            </a:r>
            <a:r>
              <a:rPr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的？</a:t>
            </a: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我们如何使用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“</a:t>
            </a:r>
            <a:r>
              <a:rPr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重复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”</a:t>
            </a:r>
            <a:r>
              <a:rPr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？</a:t>
            </a: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2"/>
          <p:cNvSpPr/>
          <p:nvPr/>
        </p:nvSpPr>
        <p:spPr>
          <a:xfrm>
            <a:off x="1012888" y="6341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火山喷发</a:t>
            </a: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我们将使用 micro:bit 创建火山喷发的动画。</a:t>
            </a: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我们如何使用“分解”来帮助我们创建火山喷发动画？</a:t>
            </a: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我们如何使用“重复”来帮助我们创建火山喷发动画？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3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分解火山喷发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火山喷发的不同阶段是什么？</a:t>
            </a: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  <p:pic>
        <p:nvPicPr>
          <p:cNvPr id="187" name="Google Shape;187;p33"/>
          <p:cNvPicPr preferRelativeResize="0"/>
          <p:nvPr/>
        </p:nvPicPr>
        <p:blipFill>
          <a:blip r:embed="rId3" cstate="screen"/>
          <a:stretch>
            <a:fillRect/>
          </a:stretch>
        </p:blipFill>
        <p:spPr>
          <a:xfrm>
            <a:off x="4887501" y="2823850"/>
            <a:ext cx="2666825" cy="38182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4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规划</a:t>
            </a:r>
            <a:r>
              <a:rPr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火山喷发动画</a:t>
            </a: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在开始编写程序之前，我们应该创建什么？</a:t>
            </a:r>
          </a:p>
          <a:p>
            <a:pPr marL="254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我们在本单元中使用了</a:t>
            </a:r>
            <a:r>
              <a:rPr 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什么</a:t>
            </a:r>
            <a:r>
              <a:rPr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类型的算法？</a:t>
            </a:r>
          </a:p>
          <a:p>
            <a:pPr marL="254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我们是如何构建这些算法的？</a:t>
            </a: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5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规划</a:t>
            </a:r>
            <a:r>
              <a:rPr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火山喷发动画</a:t>
            </a: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为火山</a:t>
            </a:r>
            <a:r>
              <a:rPr 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喷发</a:t>
            </a:r>
            <a:r>
              <a:rPr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的每个阶段创建一个算法。</a:t>
            </a:r>
          </a:p>
          <a:p>
            <a:pPr marL="254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确定</a:t>
            </a:r>
            <a:r>
              <a:rPr 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你</a:t>
            </a:r>
            <a:r>
              <a:rPr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的动画将重复多少次。</a:t>
            </a: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219</Words>
  <Application>Microsoft Office PowerPoint</Application>
  <PresentationFormat>宽屏</PresentationFormat>
  <Paragraphs>117</Paragraphs>
  <Slides>17</Slides>
  <Notes>17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17</vt:i4>
      </vt:variant>
    </vt:vector>
  </HeadingPairs>
  <TitlesOfParts>
    <vt:vector size="25" baseType="lpstr">
      <vt:lpstr>Cabin</vt:lpstr>
      <vt:lpstr>Noto Sans Symbols</vt:lpstr>
      <vt:lpstr>Questrial</vt:lpstr>
      <vt:lpstr>宋体</vt:lpstr>
      <vt:lpstr>Arial</vt:lpstr>
      <vt:lpstr>Calibri</vt:lpstr>
      <vt:lpstr>Office Theme</vt:lpstr>
      <vt:lpstr>Simple Light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LED 规划器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马红亮</cp:lastModifiedBy>
  <cp:revision>55</cp:revision>
  <dcterms:created xsi:type="dcterms:W3CDTF">2021-08-09T10:35:53Z</dcterms:created>
  <dcterms:modified xsi:type="dcterms:W3CDTF">2021-10-07T01:48:52Z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6B5F2C03C4E0413FADC001189F6C5236</vt:lpwstr>
  </property>
  <property fmtid="{D5CDD505-2E9C-101B-9397-08002B2CF9AE}" pid="3" name="KSOProductBuildVer">
    <vt:lpwstr>2052-11.1.0.10700</vt:lpwstr>
  </property>
</Properties>
</file>