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  <p:sldMasterId id="2147483662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4972"/>
  </p:normalViewPr>
  <p:slideViewPr>
    <p:cSldViewPr snapToGrid="0" snapToObjects="1">
      <p:cViewPr varScale="1">
        <p:scale>
          <a:sx n="85" d="100"/>
          <a:sy n="85" d="100"/>
        </p:scale>
        <p:origin x="10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/>
          </a:p>
        </p:txBody>
      </p:sp>
      <p:sp>
        <p:nvSpPr>
          <p:cNvPr id="138" name="Google Shape;1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57b0b9517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57b0b95179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3" name="Google Shape;203;g57b0b95179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5a515d4d41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g5a515d4d41_0_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/>
              <a:t>重复</a:t>
            </a:r>
          </a:p>
        </p:txBody>
      </p:sp>
      <p:sp>
        <p:nvSpPr>
          <p:cNvPr id="213" name="Google Shape;213;g5a515d4d41_0_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5a515d4d4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g5a515d4d41_0_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/>
              <a:t>算法</a:t>
            </a:r>
          </a:p>
        </p:txBody>
      </p:sp>
      <p:sp>
        <p:nvSpPr>
          <p:cNvPr id="219" name="Google Shape;219;g5a515d4d41_0_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5a515d4d4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g5a515d4d41_0_1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/>
              <a:t>分解</a:t>
            </a:r>
          </a:p>
        </p:txBody>
      </p:sp>
      <p:sp>
        <p:nvSpPr>
          <p:cNvPr id="225" name="Google Shape;225;g5a515d4d41_0_1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5a515d4d41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g5a515d4d41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/>
              <a:t>抽象</a:t>
            </a:r>
          </a:p>
        </p:txBody>
      </p:sp>
      <p:sp>
        <p:nvSpPr>
          <p:cNvPr id="231" name="Google Shape;231;g5a515d4d41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57b0b9517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57b0b95179_0_2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37" name="Google Shape;237;g57b0b95179_0_2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57af3b75c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57af3b75cc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g57af3b75cc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US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3" name="Google Shape;153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7b0b95179_2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7b0b95179_2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dirty="0"/>
              <a:t>所有的程序有什么共同点？ 它们都使用 LED 显示图像； 它们都使用重复块； 都使用等待块。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dirty="0"/>
              <a:t>程序之间有什么区别？ 每个程序中的图像都不一样； 图像在每个程序中重复的次数是不同的。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dirty="0"/>
              <a:t>哪个程序</a:t>
            </a:r>
            <a:r>
              <a:rPr lang="zh-CN" dirty="0"/>
              <a:t>运行时间</a:t>
            </a:r>
            <a:r>
              <a:rPr dirty="0"/>
              <a:t>最长</a:t>
            </a:r>
            <a:r>
              <a:rPr lang="zh-CN" dirty="0"/>
              <a:t>或</a:t>
            </a:r>
            <a:r>
              <a:rPr dirty="0"/>
              <a:t>最短？ 所有程序都具有相同的步数和相同的延迟</a:t>
            </a:r>
            <a:r>
              <a:rPr lang="zh-CN" dirty="0"/>
              <a:t>时间</a:t>
            </a:r>
            <a:r>
              <a:rPr dirty="0"/>
              <a:t>。 程序 2 </a:t>
            </a:r>
            <a:r>
              <a:rPr lang="zh-CN" dirty="0"/>
              <a:t>运行</a:t>
            </a:r>
            <a:r>
              <a:rPr dirty="0"/>
              <a:t>的时间最长，因为程序重复了 5 次； 程序 3 将是最短的，因为它只重复两次。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dirty="0"/>
          </a:p>
        </p:txBody>
      </p:sp>
      <p:sp>
        <p:nvSpPr>
          <p:cNvPr id="166" name="Google Shape;166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7af3b75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g57af3b75c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分解是将问题或任务分解</a:t>
            </a:r>
            <a:r>
              <a:rPr lang="zh-CN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成</a:t>
            </a:r>
            <a:r>
              <a: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更小任务的过程。</a:t>
            </a:r>
          </a:p>
        </p:txBody>
      </p:sp>
      <p:sp>
        <p:nvSpPr>
          <p:cNvPr id="172" name="Google Shape;172;g57af3b75c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7b0b951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57b0b9517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8" name="Google Shape;178;g57b0b9517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7b0b9517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57b0b95179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4" name="Google Shape;184;g57b0b95179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7b0b9517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g57b0b95179_0_1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91" name="Google Shape;191;g57b0b95179_0_1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7b0b9517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57b0b95179_0_1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97" name="Google Shape;197;g57b0b95179_0_1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3" name="Google Shape;133;p2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/>
          <p:nvPr/>
        </p:nvSpPr>
        <p:spPr>
          <a:xfrm>
            <a:off x="151911" y="1076659"/>
            <a:ext cx="12107545" cy="3477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火山动画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zh-CN" sz="8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第三课</a:t>
            </a:r>
            <a:r>
              <a:rPr lang="en-US" altLang="zh-CN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 规划火山喷发动画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41" name="Google Shape;141;p27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7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7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7"/>
          <p:cNvPicPr preferRelativeResize="0"/>
          <p:nvPr/>
        </p:nvPicPr>
        <p:blipFill rotWithShape="1">
          <a:blip r:embed="rId4" cstate="screen">
            <a:alphaModFix amt="5000"/>
          </a:blip>
          <a:srcRect/>
          <a:stretch>
            <a:fillRect/>
          </a:stretch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7"/>
          <p:cNvPicPr preferRelativeResize="0"/>
          <p:nvPr/>
        </p:nvPicPr>
        <p:blipFill rotWithShape="1">
          <a:blip r:embed="rId5" cstate="screen">
            <a:alphaModFix amt="5000"/>
          </a:blip>
          <a:srcRect/>
          <a:stretch>
            <a:fillRect/>
          </a:stretch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7"/>
          <p:cNvPicPr preferRelativeResize="0"/>
          <p:nvPr/>
        </p:nvPicPr>
        <p:blipFill rotWithShape="1">
          <a:blip r:embed="rId6" cstate="screen">
            <a:alphaModFix amt="5000"/>
          </a:blip>
          <a:srcRect/>
          <a:stretch>
            <a:fillRect/>
          </a:stretch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7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7"/>
          <p:cNvPicPr preferRelativeResize="0"/>
          <p:nvPr/>
        </p:nvPicPr>
        <p:blipFill rotWithShape="1">
          <a:blip r:embed="rId4" cstate="screen">
            <a:alphaModFix amt="5000"/>
          </a:blip>
          <a:srcRect/>
          <a:stretch>
            <a:fillRect/>
          </a:stretch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/>
          <p:nvPr/>
        </p:nvSpPr>
        <p:spPr>
          <a:xfrm>
            <a:off x="1074488" y="305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06" name="Google Shape;206;p36"/>
          <p:cNvSpPr txBox="1"/>
          <p:nvPr/>
        </p:nvSpPr>
        <p:spPr>
          <a:xfrm>
            <a:off x="1784981" y="996028"/>
            <a:ext cx="65910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algn="l" rtl="0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6000" dirty="0">
                <a:latin typeface="+mj-lt"/>
                <a:ea typeface="Questrial"/>
                <a:cs typeface="Questrial"/>
                <a:sym typeface="Questrial"/>
              </a:rPr>
              <a:t>分解</a:t>
            </a:r>
          </a:p>
        </p:txBody>
      </p:sp>
      <p:sp>
        <p:nvSpPr>
          <p:cNvPr id="207" name="Google Shape;207;p36"/>
          <p:cNvSpPr txBox="1"/>
          <p:nvPr/>
        </p:nvSpPr>
        <p:spPr>
          <a:xfrm>
            <a:off x="1748657" y="4131558"/>
            <a:ext cx="65910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algn="l" rtl="0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6000" dirty="0">
                <a:latin typeface="+mj-lt"/>
                <a:ea typeface="Questrial"/>
                <a:cs typeface="Questrial"/>
                <a:sym typeface="Questrial"/>
              </a:rPr>
              <a:t>重复</a:t>
            </a:r>
          </a:p>
        </p:txBody>
      </p:sp>
      <p:sp>
        <p:nvSpPr>
          <p:cNvPr id="208" name="Google Shape;208;p36"/>
          <p:cNvSpPr txBox="1"/>
          <p:nvPr/>
        </p:nvSpPr>
        <p:spPr>
          <a:xfrm>
            <a:off x="8375981" y="1185797"/>
            <a:ext cx="65910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 dirty="0">
                <a:latin typeface="+mj-lt"/>
                <a:ea typeface="Questrial"/>
                <a:cs typeface="Questrial"/>
                <a:sym typeface="Questrial"/>
              </a:rPr>
              <a:t>抽象</a:t>
            </a:r>
          </a:p>
        </p:txBody>
      </p:sp>
      <p:sp>
        <p:nvSpPr>
          <p:cNvPr id="209" name="Google Shape;209;p36"/>
          <p:cNvSpPr txBox="1"/>
          <p:nvPr/>
        </p:nvSpPr>
        <p:spPr>
          <a:xfrm>
            <a:off x="8258622" y="4272968"/>
            <a:ext cx="65910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 dirty="0">
                <a:latin typeface="+mj-lt"/>
                <a:ea typeface="Questrial"/>
                <a:cs typeface="Questrial"/>
                <a:sym typeface="Questrial"/>
              </a:rPr>
              <a:t>算法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识别概念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多次重复同一指令或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同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一组指令，而不必重写每一条。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8"/>
          <p:cNvSpPr/>
          <p:nvPr/>
        </p:nvSpPr>
        <p:spPr>
          <a:xfrm>
            <a:off x="85286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识别概念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一组有序的指令、规则或步骤，供人们遵循以帮助他们完成任务或解决问题。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识别概念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将复杂的问题分解为更小的任务。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0"/>
          <p:cNvSpPr/>
          <p:nvPr/>
        </p:nvSpPr>
        <p:spPr>
          <a:xfrm>
            <a:off x="87572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识别概念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专注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于最重要的信息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和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细节，而忽略不太重要的部分。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回顾学习目标：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将一个过程分解成几个阶段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构建简单的流程图算法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在算法中使用重复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u="sng" dirty="0">
                <a:latin typeface="+mj-lt"/>
                <a:ea typeface="Questrial"/>
                <a:cs typeface="Questrial"/>
                <a:sym typeface="Questrial"/>
              </a:rPr>
              <a:t>规划器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246" name="Google Shape;246;p42"/>
          <p:cNvGrpSpPr/>
          <p:nvPr/>
        </p:nvGrpSpPr>
        <p:grpSpPr>
          <a:xfrm>
            <a:off x="1414400" y="1807800"/>
            <a:ext cx="1647825" cy="3993750"/>
            <a:chOff x="1414400" y="1807800"/>
            <a:chExt cx="1647825" cy="3993750"/>
          </a:xfrm>
        </p:grpSpPr>
        <p:pic>
          <p:nvPicPr>
            <p:cNvPr id="247" name="Google Shape;247;p42"/>
            <p:cNvPicPr preferRelativeResize="0"/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42"/>
            <p:cNvPicPr preferRelativeResize="0"/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9" name="Google Shape;249;p42"/>
          <p:cNvGrpSpPr/>
          <p:nvPr/>
        </p:nvGrpSpPr>
        <p:grpSpPr>
          <a:xfrm>
            <a:off x="4091525" y="1807800"/>
            <a:ext cx="1647825" cy="3993750"/>
            <a:chOff x="1414400" y="1807800"/>
            <a:chExt cx="1647825" cy="3993750"/>
          </a:xfrm>
        </p:grpSpPr>
        <p:pic>
          <p:nvPicPr>
            <p:cNvPr id="250" name="Google Shape;250;p42"/>
            <p:cNvPicPr preferRelativeResize="0"/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1" name="Google Shape;251;p42"/>
            <p:cNvPicPr preferRelativeResize="0"/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2" name="Google Shape;252;p42"/>
          <p:cNvGrpSpPr/>
          <p:nvPr/>
        </p:nvGrpSpPr>
        <p:grpSpPr>
          <a:xfrm>
            <a:off x="6768675" y="1807800"/>
            <a:ext cx="1647825" cy="3993750"/>
            <a:chOff x="1414400" y="1807800"/>
            <a:chExt cx="1647825" cy="3993750"/>
          </a:xfrm>
        </p:grpSpPr>
        <p:pic>
          <p:nvPicPr>
            <p:cNvPr id="253" name="Google Shape;253;p42"/>
            <p:cNvPicPr preferRelativeResize="0"/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42"/>
            <p:cNvPicPr preferRelativeResize="0"/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5" name="Google Shape;255;p42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445825" y="1807800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42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445825" y="4270450"/>
            <a:ext cx="1647825" cy="153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700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700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</a:p>
          <a:p>
            <a:r>
              <a:rPr lang="zh-CN" altLang="en-US" sz="3200" dirty="0"/>
              <a:t>翻译：陕西师范大学教育学部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/>
          <p:nvPr/>
        </p:nvSpPr>
        <p:spPr>
          <a:xfrm>
            <a:off x="733488" y="36994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学习目标：</a:t>
            </a: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将一个过程分解成几个阶段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构建简单的流程图算法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在算法中使用重复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73" y="-22860"/>
            <a:ext cx="2457450" cy="68681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4282" y="5715"/>
            <a:ext cx="2543810" cy="68522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3412" y="0"/>
            <a:ext cx="2527300" cy="68224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/>
          <p:nvPr/>
        </p:nvSpPr>
        <p:spPr>
          <a:xfrm>
            <a:off x="761428" y="76745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回顾“重复”</a:t>
            </a:r>
          </a:p>
          <a:p>
            <a:pPr marL="0"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程序之间有什么相似之处？</a:t>
            </a:r>
          </a:p>
          <a:p>
            <a:pPr marL="2540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程序之间有什么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不同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？</a:t>
            </a:r>
          </a:p>
          <a:p>
            <a:pPr marL="2540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如果所有程序同时启动，哪个会先完成，为什么？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/>
          <p:nvPr/>
        </p:nvSpPr>
        <p:spPr>
          <a:xfrm>
            <a:off x="1012888" y="88619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分解和重复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什么是分解？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在设计舞蹈算法时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宋体" panose="02010600030101010101" pitchFamily="2" charset="-122"/>
                <a:cs typeface="Questrial"/>
                <a:sym typeface="Questrial"/>
              </a:rPr>
              <a:t>，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我们是如何使用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分解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”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的？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我们如何使用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重复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”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？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/>
          <p:nvPr/>
        </p:nvSpPr>
        <p:spPr>
          <a:xfrm>
            <a:off x="1012888" y="6341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火山喷发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我们将使用 micro:bit 创建火山喷发的动画。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我们如何使用“分解”来帮助我们创建火山喷发动画？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我们如何使用“重复”来帮助我们创建火山喷发动画？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分解火山喷发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火山喷发的不同阶段是什么？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87" name="Google Shape;187;p33"/>
          <p:cNvPicPr preferRelativeResize="0"/>
          <p:nvPr/>
        </p:nvPicPr>
        <p:blipFill>
          <a:blip r:embed="rId3" cstate="screen"/>
          <a:stretch>
            <a:fillRect/>
          </a:stretch>
        </p:blipFill>
        <p:spPr>
          <a:xfrm>
            <a:off x="4887501" y="2823850"/>
            <a:ext cx="2666825" cy="381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规划</a:t>
            </a:r>
            <a:r>
              <a:rPr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火山喷发动画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在开始编写程序之前，我们应该创建什么？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我们在本单元中使用了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什么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类型的算法？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我们是如何构建这些算法的？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规划</a:t>
            </a:r>
            <a:r>
              <a:rPr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火山喷发动画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为火山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喷发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的每个阶段创建一个算法。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确定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的动画将重复多少次。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219</Words>
  <Application>Microsoft Office PowerPoint</Application>
  <PresentationFormat>宽屏</PresentationFormat>
  <Paragraphs>117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Cabin</vt:lpstr>
      <vt:lpstr>Noto Sans Symbols</vt:lpstr>
      <vt:lpstr>Questrial</vt:lpstr>
      <vt:lpstr>宋体</vt:lpstr>
      <vt:lpstr>Arial</vt:lpstr>
      <vt:lpstr>Calibri</vt:lpstr>
      <vt:lpstr>Office Theme</vt:lpstr>
      <vt:lpstr>Simple Light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LED 规划器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马红亮</cp:lastModifiedBy>
  <cp:revision>55</cp:revision>
  <dcterms:created xsi:type="dcterms:W3CDTF">2021-08-09T10:35:53Z</dcterms:created>
  <dcterms:modified xsi:type="dcterms:W3CDTF">2021-10-07T01:48:52Z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6B5F2C03C4E0413FADC001189F6C5236</vt:lpwstr>
  </property>
  <property fmtid="{D5CDD505-2E9C-101B-9397-08002B2CF9AE}" pid="3" name="KSOProductBuildVer">
    <vt:lpwstr>2052-11.1.0.10700</vt:lpwstr>
  </property>
</Properties>
</file>