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2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82491" autoAdjust="0"/>
  </p:normalViewPr>
  <p:slideViewPr>
    <p:cSldViewPr snapToGrid="0" snapToObjects="1">
      <p:cViewPr varScale="1">
        <p:scale>
          <a:sx n="82" d="100"/>
          <a:sy n="82" d="100"/>
        </p:scale>
        <p:origin x="11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7af3b75cc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57af3b75cc_0_3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6" name="Google Shape;186;g57af3b75cc_0_3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7af3b75c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57af3b75cc_0_4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2" name="Google Shape;192;g57af3b75cc_0_4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7af3b75c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g57af3b75cc_0_4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8" name="Google Shape;198;g57af3b75cc_0_4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7af3b75cc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7af3b75cc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57af3b75cc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1" name="Google Shape;131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7af3b75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57af3b75c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全屏播放幻灯片以显示动画</a:t>
            </a: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7" name="Google Shape;137;g57af3b75c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一种洗手算法</a:t>
            </a:r>
            <a:endParaRPr lang="en-US" altLang="zh-CN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图案</a:t>
            </a:r>
            <a:r>
              <a:rPr lang="en-US" altLang="zh-CN" dirty="0"/>
              <a:t>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 altLang="zh-CN" dirty="0"/>
              <a:t>   </a:t>
            </a:r>
            <a:r>
              <a:rPr lang="zh-CN" altLang="en-US" dirty="0"/>
              <a:t>所有方框都用箭头连接</a:t>
            </a:r>
            <a:r>
              <a:rPr lang="en-US" altLang="zh-CN" dirty="0"/>
              <a:t>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   开始和停止框是椭圆形的</a:t>
            </a:r>
            <a:r>
              <a:rPr lang="en-US" altLang="zh-CN" dirty="0"/>
              <a:t>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   动作框是矩形的</a:t>
            </a:r>
            <a:r>
              <a:rPr lang="en-US" altLang="zh-CN" dirty="0"/>
              <a:t>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   指令以祈使形式的动词开头</a:t>
            </a:r>
            <a:r>
              <a:rPr lang="en-US" altLang="zh-CN" dirty="0"/>
              <a:t>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dirty="0"/>
              <a:t>   程序开始和结束时使用的简单词。</a:t>
            </a:r>
            <a:endParaRPr dirty="0"/>
          </a:p>
        </p:txBody>
      </p:sp>
      <p:sp>
        <p:nvSpPr>
          <p:cNvPr id="143" name="Google Shape;143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7af3b74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57af3b742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68" name="Google Shape;168;g57af3b742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4" name="Google Shape;174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7af3b75c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g57af3b75cc_0_3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0" name="Google Shape;180;g57af3b75cc_0_3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Ekrez99KjAb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368935" y="1651000"/>
            <a:ext cx="11811000" cy="347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火山动画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0" i="0" u="none" strike="noStrike" cap="none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第二课</a:t>
            </a:r>
            <a:r>
              <a:rPr lang="en-US" altLang="zh-CN" sz="8000" b="0" i="0" u="none" strike="noStrike" cap="none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n-US" altLang="zh-CN" sz="8000" b="0" i="0" u="none" strike="noStrike" cap="none" dirty="0">
                <a:solidFill>
                  <a:schemeClr val="bg1"/>
                </a:solidFill>
                <a:latin typeface="+mj-lt"/>
                <a:ea typeface="Questrial"/>
                <a:cs typeface="Questrial"/>
                <a:sym typeface="Questrial"/>
              </a:rPr>
              <a:t>流程图与重复算法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算法中的重复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在流程图中确定：哪些步骤需要重复执行。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我们如何使用箭头来表示需要重复执行的指令？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我们如何表示指令将重复多少次？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程序中的重复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在你的程序中加入在流程图算法中添加的“重复”功能。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“重复” 积木块可以在“循环” 菜单中找到，修改你的程序以找出它是哪个块以及如何使用它。</a:t>
            </a: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复习“重复”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哪个积木块告诉计算机重复执行某个指令?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这个积木块是如何使用的?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如何更改重复执行指令的次数?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8786" y="6182823"/>
            <a:ext cx="43348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https://makecode.microbit.org/#pub:_Ekrez99KjAbV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回顾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理解如何使用“重复”</a:t>
            </a:r>
            <a:r>
              <a:rPr lang="zh-CN" altLang="en-US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  <a:endParaRPr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使用“重复”编写简单的流程图算法。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编写使用“重复”算法的程序。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理解如何使用“重复”。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使用“重复”</a:t>
            </a:r>
            <a:r>
              <a:rPr lang="zh-CN" altLang="en-US" sz="3200" dirty="0">
                <a:solidFill>
                  <a:srgbClr val="FF0000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编写简单的流程图算法</a:t>
            </a:r>
            <a:r>
              <a:rPr lang="zh-CN" altLang="en-US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  <a:endParaRPr lang="en-US" altLang="zh-CN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编写使用“重复”算法的程序</a:t>
            </a:r>
            <a:r>
              <a:rPr lang="zh-CN" altLang="en-US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  <a:endParaRPr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117" name="Google Shape;117;p17"/>
          <p:cNvGrpSpPr/>
          <p:nvPr/>
        </p:nvGrpSpPr>
        <p:grpSpPr>
          <a:xfrm>
            <a:off x="1414400" y="1807800"/>
            <a:ext cx="1647825" cy="3993750"/>
            <a:chOff x="1414400" y="1807800"/>
            <a:chExt cx="1647825" cy="3993750"/>
          </a:xfrm>
        </p:grpSpPr>
        <p:pic>
          <p:nvPicPr>
            <p:cNvPr id="118" name="Google Shape;118;p1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0" name="Google Shape;120;p17"/>
          <p:cNvGrpSpPr/>
          <p:nvPr/>
        </p:nvGrpSpPr>
        <p:grpSpPr>
          <a:xfrm>
            <a:off x="4091525" y="1807800"/>
            <a:ext cx="1647825" cy="3993750"/>
            <a:chOff x="1414400" y="1807800"/>
            <a:chExt cx="1647825" cy="3993750"/>
          </a:xfrm>
        </p:grpSpPr>
        <p:pic>
          <p:nvPicPr>
            <p:cNvPr id="121" name="Google Shape;121;p1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Google Shape;122;p1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3" name="Google Shape;123;p17"/>
          <p:cNvGrpSpPr/>
          <p:nvPr/>
        </p:nvGrpSpPr>
        <p:grpSpPr>
          <a:xfrm>
            <a:off x="6768675" y="1807800"/>
            <a:ext cx="1647825" cy="3993750"/>
            <a:chOff x="1414400" y="1807800"/>
            <a:chExt cx="1647825" cy="3993750"/>
          </a:xfrm>
        </p:grpSpPr>
        <p:pic>
          <p:nvPicPr>
            <p:cNvPr id="124" name="Google Shape;124;p1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6" name="Google Shape;126;p17"/>
          <p:cNvPicPr preferRelativeResize="0"/>
          <p:nvPr/>
        </p:nvPicPr>
        <p:blipFill rotWithShape="1">
          <a:blip r:embed="rId3"/>
          <a:srcRect b="17143"/>
          <a:stretch>
            <a:fillRect/>
          </a:stretch>
        </p:blipFill>
        <p:spPr>
          <a:xfrm>
            <a:off x="9445825" y="1807800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7"/>
          <p:cNvPicPr preferRelativeResize="0"/>
          <p:nvPr/>
        </p:nvPicPr>
        <p:blipFill rotWithShape="1">
          <a:blip r:embed="rId3"/>
          <a:srcRect b="17143"/>
          <a:stretch>
            <a:fillRect/>
          </a:stretch>
        </p:blipFill>
        <p:spPr>
          <a:xfrm>
            <a:off x="9445825" y="4270450"/>
            <a:ext cx="1647825" cy="153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/>
          <p:nvPr/>
        </p:nvSpPr>
        <p:spPr>
          <a:xfrm>
            <a:off x="619932" y="558786"/>
            <a:ext cx="11144684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4000" b="1" dirty="0">
                <a:solidFill>
                  <a:schemeClr val="tx1"/>
                </a:solidFill>
                <a:uFillTx/>
                <a:latin typeface="+mj-lt"/>
                <a:ea typeface="Questrial"/>
                <a:cs typeface="Questrial"/>
                <a:sym typeface="Questrial"/>
              </a:rPr>
              <a:t>舞蹈动画</a:t>
            </a:r>
            <a:endParaRPr lang="en-US" altLang="zh-CN" sz="4000" b="1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你之前是如何使用</a:t>
            </a:r>
            <a:r>
              <a:rPr lang="en-US" sz="3200" i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规划器来协助编写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程序的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你之前在规划和创建图像时是如何使用抽象的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</a:p>
          <a:p>
            <a:pPr marL="254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lang="en-US" altLang="zh-CN" sz="3200" strike="sngStrike" dirty="0">
              <a:solidFill>
                <a:srgbClr val="FF0000"/>
              </a:solidFill>
              <a:uFillTx/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舞蹈序列的每一步要如何才能显示在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n-US" sz="3200" i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规划器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sym typeface="Questrial"/>
              </a:rPr>
              <a:t>上面呢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4000" b="1" dirty="0">
                <a:solidFill>
                  <a:schemeClr val="tx1"/>
                </a:solidFill>
                <a:uFillTx/>
                <a:latin typeface="+mj-lt"/>
                <a:ea typeface="Questrial"/>
                <a:cs typeface="Questrial"/>
                <a:sym typeface="Questrial"/>
              </a:rPr>
              <a:t>舞蹈动画</a:t>
            </a:r>
            <a:endParaRPr lang="en-US" altLang="zh-CN" sz="4000" b="1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</a:br>
            <a:endParaRPr lang="en-GB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创建一个图像来代表你的舞蹈序列的每一个步骤。</a:t>
            </a:r>
          </a:p>
          <a:p>
            <a:pPr marL="457200" marR="0" lvl="0" indent="-431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剪下每个图像。</a:t>
            </a:r>
          </a:p>
          <a:p>
            <a:pPr marL="457200" marR="0" lvl="0" indent="-431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按正确的顺序排列图像。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752" y="367400"/>
            <a:ext cx="3228563" cy="262872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/>
          <p:nvPr/>
        </p:nvSpPr>
        <p:spPr>
          <a:xfrm>
            <a:off x="4924150" y="152000"/>
            <a:ext cx="2256000" cy="626700"/>
          </a:xfrm>
          <a:prstGeom prst="ellipse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0"/>
          <p:cNvSpPr txBox="1"/>
          <p:nvPr/>
        </p:nvSpPr>
        <p:spPr>
          <a:xfrm>
            <a:off x="5183650" y="106400"/>
            <a:ext cx="17370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开始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47" name="Google Shape;147;p20"/>
          <p:cNvSpPr/>
          <p:nvPr/>
        </p:nvSpPr>
        <p:spPr>
          <a:xfrm>
            <a:off x="2703700" y="1276425"/>
            <a:ext cx="6696900" cy="5655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0"/>
          <p:cNvSpPr/>
          <p:nvPr/>
        </p:nvSpPr>
        <p:spPr>
          <a:xfrm>
            <a:off x="2703700" y="3371075"/>
            <a:ext cx="6696900" cy="5655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0"/>
          <p:cNvSpPr/>
          <p:nvPr/>
        </p:nvSpPr>
        <p:spPr>
          <a:xfrm>
            <a:off x="2698300" y="4368875"/>
            <a:ext cx="6696900" cy="5655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0"/>
          <p:cNvSpPr/>
          <p:nvPr/>
        </p:nvSpPr>
        <p:spPr>
          <a:xfrm>
            <a:off x="4924150" y="6224150"/>
            <a:ext cx="2256000" cy="626700"/>
          </a:xfrm>
          <a:prstGeom prst="ellipse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0"/>
          <p:cNvSpPr txBox="1"/>
          <p:nvPr/>
        </p:nvSpPr>
        <p:spPr>
          <a:xfrm>
            <a:off x="2653300" y="1200225"/>
            <a:ext cx="69393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在水槽中放入一半温水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52" name="Google Shape;152;p20"/>
          <p:cNvSpPr txBox="1"/>
          <p:nvPr/>
        </p:nvSpPr>
        <p:spPr>
          <a:xfrm>
            <a:off x="5183650" y="6178550"/>
            <a:ext cx="17370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停止</a:t>
            </a:r>
            <a:endParaRPr sz="3200" dirty="0"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  <p:sp>
        <p:nvSpPr>
          <p:cNvPr id="153" name="Google Shape;153;p20"/>
          <p:cNvSpPr/>
          <p:nvPr/>
        </p:nvSpPr>
        <p:spPr>
          <a:xfrm>
            <a:off x="2703700" y="2339650"/>
            <a:ext cx="6696900" cy="5655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0"/>
          <p:cNvSpPr txBox="1"/>
          <p:nvPr/>
        </p:nvSpPr>
        <p:spPr>
          <a:xfrm>
            <a:off x="2653300" y="2263450"/>
            <a:ext cx="69393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把肥皂放在手中并相互揉搓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55" name="Google Shape;155;p20"/>
          <p:cNvSpPr txBox="1"/>
          <p:nvPr/>
        </p:nvSpPr>
        <p:spPr>
          <a:xfrm>
            <a:off x="2577100" y="4352850"/>
            <a:ext cx="69393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将水槽中的水倒干净</a:t>
            </a:r>
            <a:endParaRPr lang="en-US"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56" name="Google Shape;156;p20"/>
          <p:cNvSpPr txBox="1"/>
          <p:nvPr/>
        </p:nvSpPr>
        <p:spPr>
          <a:xfrm>
            <a:off x="2577100" y="3294875"/>
            <a:ext cx="69393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把双手放入温水并搓洗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57" name="Google Shape;157;p20"/>
          <p:cNvSpPr/>
          <p:nvPr/>
        </p:nvSpPr>
        <p:spPr>
          <a:xfrm>
            <a:off x="2703700" y="5334613"/>
            <a:ext cx="6696900" cy="5655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0"/>
          <p:cNvSpPr txBox="1"/>
          <p:nvPr/>
        </p:nvSpPr>
        <p:spPr>
          <a:xfrm>
            <a:off x="2703700" y="5290475"/>
            <a:ext cx="69393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44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用毛巾擦干手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cxnSp>
        <p:nvCxnSpPr>
          <p:cNvPr id="159" name="Google Shape;159;p20"/>
          <p:cNvCxnSpPr/>
          <p:nvPr/>
        </p:nvCxnSpPr>
        <p:spPr>
          <a:xfrm>
            <a:off x="6122950" y="1841925"/>
            <a:ext cx="0" cy="49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0" name="Google Shape;160;p20"/>
          <p:cNvCxnSpPr/>
          <p:nvPr/>
        </p:nvCxnSpPr>
        <p:spPr>
          <a:xfrm>
            <a:off x="6118482" y="2856550"/>
            <a:ext cx="0" cy="49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1" name="Google Shape;161;p20"/>
          <p:cNvCxnSpPr/>
          <p:nvPr/>
        </p:nvCxnSpPr>
        <p:spPr>
          <a:xfrm>
            <a:off x="6096000" y="3865763"/>
            <a:ext cx="0" cy="49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2" name="Google Shape;162;p20"/>
          <p:cNvCxnSpPr/>
          <p:nvPr/>
        </p:nvCxnSpPr>
        <p:spPr>
          <a:xfrm>
            <a:off x="6096000" y="4831500"/>
            <a:ext cx="0" cy="49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3" name="Google Shape;163;p20"/>
          <p:cNvCxnSpPr/>
          <p:nvPr/>
        </p:nvCxnSpPr>
        <p:spPr>
          <a:xfrm>
            <a:off x="6134650" y="707600"/>
            <a:ext cx="0" cy="49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4" name="Google Shape;164;p20"/>
          <p:cNvCxnSpPr/>
          <p:nvPr/>
        </p:nvCxnSpPr>
        <p:spPr>
          <a:xfrm>
            <a:off x="6096000" y="5726450"/>
            <a:ext cx="0" cy="49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/>
          <p:nvPr/>
        </p:nvSpPr>
        <p:spPr>
          <a:xfrm>
            <a:off x="784288" y="-89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流程图算法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你能在流程图中找到一些模式吗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这些流程框是如何连接起来的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这些框是什么形状的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在框中使用什么类型的词语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我们将创建一个流程图算法来帮助我们在</a:t>
            </a:r>
            <a:r>
              <a:rPr lang="en-US" altLang="zh-CN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上编写舞蹈动画程序。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我们如何将我们的图像组合成流程图算法？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编写动画程序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根据你的流程图使用</a:t>
            </a:r>
            <a:r>
              <a:rPr lang="en-US" altLang="zh-CN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编辑器编写一个程序。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在编写的过程中记得调试你的程序</a:t>
            </a:r>
            <a:r>
              <a:rPr lang="zh-CN" altLang="en-US" sz="3200" dirty="0">
                <a:solidFill>
                  <a:schemeClr val="tx1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  <a:endParaRPr lang="en-US" altLang="zh-CN" sz="3200" dirty="0">
              <a:solidFill>
                <a:schemeClr val="tx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如果你在你的程序上做了任何改动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,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请记得同时修改算法。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探索“重复”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“重复”命令告诉计算机多次循环执行一组指令，而不需要我们再次写出相同的指令。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我们如何利用重复来完善我们的舞蹈动画呢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?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509</Words>
  <Application>Microsoft Office PowerPoint</Application>
  <PresentationFormat>宽屏</PresentationFormat>
  <Paragraphs>122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LED 规划器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78</cp:revision>
  <dcterms:created xsi:type="dcterms:W3CDTF">2021-08-10T02:04:00Z</dcterms:created>
  <dcterms:modified xsi:type="dcterms:W3CDTF">2021-10-06T10:28:28Z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5D9CFC75B04C432BB7126D0C2D1CC7DB</vt:lpwstr>
  </property>
  <property fmtid="{D5CDD505-2E9C-101B-9397-08002B2CF9AE}" pid="3" name="KSOProductBuildVer">
    <vt:lpwstr>2052-11.1.0.10700</vt:lpwstr>
  </property>
</Properties>
</file>