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74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239"/>
  </p:normalViewPr>
  <p:slideViewPr>
    <p:cSldViewPr snapToGrid="0" snapToObjects="1">
      <p:cViewPr varScale="1">
        <p:scale>
          <a:sx n="74" d="100"/>
          <a:sy n="74" d="100"/>
        </p:scale>
        <p:origin x="9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76444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3141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158bb8e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5158bb8e34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8" name="Google Shape;138;g5158bb8e34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033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918afcb0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5918afcb05_0_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5918afcb05_0_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25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8ed3b918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58ed3b918f_0_26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0" name="Google Shape;150;g58ed3b918f_0_2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75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9c09cbc8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59c09cbc86_2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6" name="Google Shape;156;g59c09cbc86_2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530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918afcb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5918afcb05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2" name="Google Shape;162;g5918afcb05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025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9c09cbc8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59c09cbc86_1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8" name="Google Shape;168;g59c09cbc86_1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474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918afcb0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5918afcb05_0_1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g5918afcb05_0_1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747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9c09cbc8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59c09cbc86_1_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59c09cbc86_1_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735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d22b973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6d22b9735_0_3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56d22b9735_0_3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39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00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d1d391c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6d1d391c2_3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program 1 should use the </a:t>
            </a:r>
            <a:r>
              <a:rPr lang="en-US" i="1"/>
              <a:t>show leds </a:t>
            </a:r>
            <a:r>
              <a:rPr lang="en-US"/>
              <a:t>block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program 2 should use the </a:t>
            </a:r>
            <a:r>
              <a:rPr lang="en-US" i="1"/>
              <a:t>show number </a:t>
            </a:r>
            <a:r>
              <a:rPr lang="en-US"/>
              <a:t>block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program 3 should use the </a:t>
            </a:r>
            <a:r>
              <a:rPr lang="en-US" i="1"/>
              <a:t>show string </a:t>
            </a:r>
            <a:r>
              <a:rPr lang="en-US"/>
              <a:t>block</a:t>
            </a:r>
            <a:endParaRPr/>
          </a:p>
        </p:txBody>
      </p:sp>
      <p:sp>
        <p:nvSpPr>
          <p:cNvPr id="114" name="Google Shape;114;g56d1d391c2_3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27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d1d391c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6d1d391c2_3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 altLang="en-US" dirty="0"/>
              <a:t>程序</a:t>
            </a:r>
            <a:r>
              <a:rPr lang="en-US" altLang="zh-CN" dirty="0"/>
              <a:t>1</a:t>
            </a:r>
            <a:r>
              <a:rPr lang="zh-CN" altLang="en-US" dirty="0"/>
              <a:t>应该使用“显示</a:t>
            </a:r>
            <a:r>
              <a:rPr lang="en-US" altLang="zh-CN" dirty="0"/>
              <a:t>LED</a:t>
            </a:r>
            <a:r>
              <a:rPr lang="zh-CN" altLang="en-US" dirty="0"/>
              <a:t>”积木块</a:t>
            </a:r>
            <a:endParaRPr dirty="0"/>
          </a:p>
        </p:txBody>
      </p:sp>
      <p:sp>
        <p:nvSpPr>
          <p:cNvPr id="114" name="Google Shape;114;g56d1d391c2_3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36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d1d391c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6d1d391c2_3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zh-CN" altLang="en-US" dirty="0"/>
              <a:t>程序</a:t>
            </a:r>
            <a:r>
              <a:rPr lang="en-US" altLang="zh-CN" dirty="0"/>
              <a:t>2</a:t>
            </a:r>
            <a:r>
              <a:rPr lang="zh-CN" altLang="en-US" dirty="0"/>
              <a:t>应该使用“显示数字”积木块</a:t>
            </a:r>
          </a:p>
        </p:txBody>
      </p:sp>
      <p:sp>
        <p:nvSpPr>
          <p:cNvPr id="114" name="Google Shape;114;g56d1d391c2_3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238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d1d391c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6d1d391c2_3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zh-CN" altLang="en-US" dirty="0"/>
              <a:t>程序</a:t>
            </a:r>
            <a:r>
              <a:rPr lang="en-US" altLang="zh-CN" dirty="0"/>
              <a:t>3</a:t>
            </a:r>
            <a:r>
              <a:rPr lang="zh-CN" altLang="en-US" dirty="0"/>
              <a:t>应该使用“显示字符串”积木块</a:t>
            </a:r>
            <a:r>
              <a:rPr lang="en-US" altLang="zh-CN" dirty="0"/>
              <a:t>-</a:t>
            </a:r>
            <a:r>
              <a:rPr lang="zh-CN" altLang="en-US" dirty="0"/>
              <a:t>播放幻灯片显示字符串滚动的动画图片</a:t>
            </a:r>
          </a:p>
        </p:txBody>
      </p:sp>
      <p:sp>
        <p:nvSpPr>
          <p:cNvPr id="114" name="Google Shape;114;g56d1d391c2_3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59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b1c38d76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4b1c38d769_0_8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4b1c38d769_0_8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772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8f46fa8c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58f46fa8c8_2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6" name="Google Shape;126;g58f46fa8c8_2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821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8eb4da0d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58eb4da0d9_0_1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 addition to the </a:t>
            </a:r>
            <a:r>
              <a:rPr lang="en-US" i="1"/>
              <a:t>show leds </a:t>
            </a:r>
            <a:r>
              <a:rPr lang="en-US"/>
              <a:t>block, the pupils can also use the </a:t>
            </a:r>
            <a:r>
              <a:rPr lang="en-US" i="1"/>
              <a:t>show number </a:t>
            </a:r>
            <a:r>
              <a:rPr lang="en-US"/>
              <a:t>block to display a digit and </a:t>
            </a:r>
            <a:r>
              <a:rPr lang="en-US" i="1"/>
              <a:t>show string </a:t>
            </a:r>
            <a:r>
              <a:rPr lang="en-US"/>
              <a:t>block to scroll a word or phrase across the LEDs.</a:t>
            </a:r>
            <a:endParaRPr sz="1200" b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58eb4da0d9_0_1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62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FACB4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67D53-25CC-EE4C-A627-FA037FDCD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368" y="6203732"/>
            <a:ext cx="10922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Tu1hTDUkYdP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f5UA870wecK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MvKYH6dPF1Y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数字抽认卡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调试和评估</a:t>
            </a:r>
            <a:endParaRPr sz="6000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780DF2-1C58-8944-BE8F-47A2F058A1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376" y="5486673"/>
            <a:ext cx="2188112" cy="10686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688796" y="378975"/>
            <a:ext cx="11059507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根据设计标准进行评估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你成功满足了设计标准的哪些部分？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>
              <a:lnSpc>
                <a:spcPct val="150000"/>
              </a:lnSpc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ea typeface="Questrial"/>
                <a:cs typeface="Questrial"/>
                <a:sym typeface="Questrial"/>
              </a:rPr>
              <a:t>至少代表 </a:t>
            </a:r>
            <a:r>
              <a:rPr lang="en-US" altLang="zh-CN" sz="3200" dirty="0">
                <a:solidFill>
                  <a:schemeClr val="dk2"/>
                </a:solidFill>
                <a:highlight>
                  <a:srgbClr val="FFFFFF"/>
                </a:highlight>
                <a:ea typeface="Questrial"/>
                <a:cs typeface="Questrial"/>
                <a:sym typeface="Questrial"/>
              </a:rPr>
              <a:t>1-10 </a:t>
            </a: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ea typeface="Questrial"/>
                <a:cs typeface="Questrial"/>
                <a:sym typeface="Questrial"/>
              </a:rPr>
              <a:t>之间的四个数字</a:t>
            </a:r>
          </a:p>
          <a:p>
            <a:pPr marL="914400" lvl="1" indent="-431800">
              <a:lnSpc>
                <a:spcPct val="150000"/>
              </a:lnSpc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ea typeface="Questrial"/>
                <a:cs typeface="Questrial"/>
                <a:sym typeface="Questrial"/>
              </a:rPr>
              <a:t>使用单词、数字和图像来表示数字</a:t>
            </a:r>
          </a:p>
          <a:p>
            <a:pPr marL="914400" lvl="1" indent="-431800">
              <a:lnSpc>
                <a:spcPct val="150000"/>
              </a:lnSpc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ea typeface="Questrial"/>
                <a:cs typeface="Questrial"/>
                <a:sym typeface="Questrial"/>
              </a:rPr>
              <a:t>留出适当的时间思考和回应</a:t>
            </a:r>
          </a:p>
          <a:p>
            <a:pPr marL="914400" lvl="1" indent="-431800">
              <a:lnSpc>
                <a:spcPct val="150000"/>
              </a:lnSpc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ea typeface="Questrial"/>
                <a:cs typeface="Questrial"/>
                <a:sym typeface="Questrial"/>
              </a:rPr>
              <a:t>让用户知道他们已经完成</a:t>
            </a:r>
            <a:endParaRPr lang="zh-CN" altLang="en-US" sz="4000" dirty="0">
              <a:solidFill>
                <a:schemeClr val="dk2"/>
              </a:solidFill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重新审视学习目标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准确遵循算法制作数字卡片</a:t>
            </a:r>
          </a:p>
          <a:p>
            <a:pPr marL="457200" lvl="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endParaRPr lang="zh-CN" altLang="en-US"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编写和调试符合设计标准的程序</a:t>
            </a:r>
          </a:p>
          <a:p>
            <a:pPr marL="457200" lvl="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endParaRPr lang="zh-CN" altLang="en-US"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根据设计标准评估程序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顺序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什么是顺序？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你在这个单元是如何运用顺序的？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逻辑推理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什么是逻辑推理？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你在本单元是如何运用逻辑推理的？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模式</a:t>
            </a:r>
            <a:endParaRPr lang="en-US" altLang="zh-CN"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什么是模式？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你在本单元中是如何使用模式的？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抽象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什么是抽象？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你在本单元是如何使用抽象的？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调试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什么是调试？</a:t>
            </a:r>
            <a:endParaRPr lang="en-US" altLang="zh-CN"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25400" marR="0" lvl="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你在本单元是如何使用调试的？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学习目标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ea typeface="Questrial"/>
                <a:cs typeface="Questrial"/>
                <a:sym typeface="Questrial"/>
              </a:rPr>
              <a:t>严格遵循算法制作数字抽认卡</a:t>
            </a:r>
          </a:p>
          <a:p>
            <a:pPr marL="25400" lvl="0">
              <a:lnSpc>
                <a:spcPct val="115000"/>
              </a:lnSpc>
              <a:buClr>
                <a:srgbClr val="505555"/>
              </a:buClr>
              <a:buSzPts val="3200"/>
            </a:pPr>
            <a:endParaRPr lang="zh-CN" altLang="en-US" sz="3200" dirty="0">
              <a:solidFill>
                <a:srgbClr val="505555"/>
              </a:solidFill>
              <a:ea typeface="Questrial"/>
              <a:cs typeface="Questrial"/>
              <a:sym typeface="Questrial"/>
            </a:endParaRPr>
          </a:p>
          <a:p>
            <a:pPr marL="457200" lvl="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ea typeface="Questrial"/>
                <a:cs typeface="Questrial"/>
                <a:sym typeface="Questrial"/>
              </a:rPr>
              <a:t>编写和调试符合设计标准的程序</a:t>
            </a:r>
          </a:p>
          <a:p>
            <a:pPr marL="457200" lvl="0">
              <a:lnSpc>
                <a:spcPct val="115000"/>
              </a:lnSpc>
            </a:pPr>
            <a:endParaRPr lang="zh-CN" altLang="en-US" sz="3200" dirty="0">
              <a:solidFill>
                <a:srgbClr val="505555"/>
              </a:solidFill>
              <a:ea typeface="Questrial"/>
              <a:cs typeface="Questrial"/>
              <a:sym typeface="Questrial"/>
            </a:endParaRPr>
          </a:p>
          <a:p>
            <a:pPr marL="457200" lvl="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ea typeface="Questrial"/>
                <a:cs typeface="Questrial"/>
                <a:sym typeface="Questrial"/>
              </a:rPr>
              <a:t>根据设计标准评估程序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lnSpc>
                <a:spcPct val="106650"/>
              </a:lnSpc>
            </a:pPr>
            <a:r>
              <a:rPr lang="en-GB" sz="4000" b="1" dirty="0"/>
              <a:t>Licensing information:</a:t>
            </a:r>
          </a:p>
          <a:p>
            <a:pPr lvl="0">
              <a:lnSpc>
                <a:spcPct val="106650"/>
              </a:lnSpc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n-GB" sz="3200" dirty="0"/>
              <a:t>Published by the Micro:bit Educational Foundation </a:t>
            </a:r>
            <a:r>
              <a:rPr lang="en-GB" sz="3200" dirty="0">
                <a:hlinkClick r:id="rId3"/>
              </a:rPr>
              <a:t>microbit.org</a:t>
            </a:r>
            <a:r>
              <a:rPr lang="en-GB" sz="3200" dirty="0"/>
              <a:t> under the following Creative Commons licence:</a:t>
            </a:r>
            <a:br>
              <a:rPr lang="en-GB" sz="3200" dirty="0"/>
            </a:br>
            <a:r>
              <a:rPr lang="zh-CN" altLang="en-US" sz="3200" dirty="0"/>
              <a:t>翻译</a:t>
            </a:r>
            <a:r>
              <a:rPr lang="en-US" altLang="zh-CN" sz="3200" dirty="0"/>
              <a:t>: </a:t>
            </a:r>
            <a:r>
              <a:rPr lang="zh-CN" altLang="en-US" sz="3200" dirty="0"/>
              <a:t>陕西师范大学教育学部</a:t>
            </a:r>
            <a:endParaRPr lang="en-GB" sz="3200" dirty="0"/>
          </a:p>
          <a:p>
            <a:r>
              <a:rPr lang="en-GB" sz="3200" dirty="0"/>
              <a:t>Attribution-</a:t>
            </a:r>
            <a:r>
              <a:rPr lang="en-GB" sz="3200" dirty="0" err="1"/>
              <a:t>ShareAlike</a:t>
            </a:r>
            <a:r>
              <a:rPr lang="en-GB" sz="3200" dirty="0"/>
              <a:t> 4.0 International (CC BY-SA 4.0)</a:t>
            </a:r>
            <a:br>
              <a:rPr lang="en-GB" sz="3200" dirty="0"/>
            </a:br>
            <a:r>
              <a:rPr lang="en-GB" sz="3200" u="sng" dirty="0">
                <a:hlinkClick r:id="rId4"/>
              </a:rPr>
              <a:t>https://creativecommons.org/licenses/by-sa/4.0/</a:t>
            </a:r>
            <a:r>
              <a:rPr lang="en-GB" sz="3200" dirty="0"/>
              <a:t> </a:t>
            </a: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77090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学习目标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严格遵循算法制作数字抽认卡</a:t>
            </a:r>
            <a:endParaRPr lang="en-US" altLang="zh-CN"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254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编写和调试符合设计标准的程序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根据设计标准评估程序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复制我的图片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通过调整，我们在上一课中找到了哪些控制</a:t>
            </a:r>
            <a:r>
              <a:rPr lang="en-US" altLang="zh-CN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LED</a:t>
            </a: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的方法？</a:t>
            </a: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使用</a:t>
            </a:r>
            <a:r>
              <a:rPr lang="en-US" sz="34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MakeCode</a:t>
            </a: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编辑器编写如图所示的相同输出。你编写过最有效的程序吗？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49438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272107" y="375984"/>
            <a:ext cx="4450362" cy="581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复制我的图片</a:t>
            </a:r>
            <a:r>
              <a:rPr lang="en-US" altLang="zh-CN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1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使用</a:t>
            </a:r>
            <a:r>
              <a:rPr lang="en-US" sz="34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MakeCode</a:t>
            </a: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编辑器编写如图所示的相同输出。</a:t>
            </a:r>
            <a:endParaRPr lang="en-US"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你设计过最有效的程序吗？</a:t>
            </a:r>
            <a:endParaRPr lang="en-US"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endParaRPr lang="en-US"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2700" lvl="0">
              <a:buClr>
                <a:srgbClr val="505555"/>
              </a:buClr>
              <a:buSzPts val="3400"/>
            </a:pPr>
            <a:r>
              <a:rPr lang="en-US" sz="1600" u="sng" dirty="0">
                <a:solidFill>
                  <a:schemeClr val="hlink"/>
                </a:solidFill>
                <a:latin typeface="+mj-lt"/>
                <a:ea typeface="Questrial"/>
                <a:cs typeface="Questrial"/>
                <a:sym typeface="Questrial"/>
                <a:hlinkClick r:id="rId3"/>
              </a:rPr>
              <a:t>CopymyImage1</a:t>
            </a:r>
            <a:r>
              <a:rPr lang="en-US" sz="1600" u="sng" dirty="0">
                <a:solidFill>
                  <a:schemeClr val="hlink"/>
                </a:solidFill>
                <a:latin typeface="+mj-lt"/>
                <a:ea typeface="Questrial"/>
                <a:cs typeface="Questrial"/>
                <a:sym typeface="Questrial"/>
              </a:rPr>
              <a:t> project</a:t>
            </a:r>
            <a:endParaRPr sz="16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05555"/>
              </a:solidFill>
              <a:latin typeface="+mj-l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4B7E552-845A-A54D-803A-57D00EF0D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9368" y="261619"/>
            <a:ext cx="75184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272106" y="375984"/>
            <a:ext cx="4427215" cy="581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复制我的图片</a:t>
            </a:r>
            <a:r>
              <a:rPr lang="en-US" altLang="zh-CN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2</a:t>
            </a:r>
            <a:endParaRPr sz="4000" b="1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44500"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zh-CN" altLang="en-US" sz="34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使用</a:t>
            </a:r>
            <a:r>
              <a:rPr lang="en-US" altLang="zh-CN" sz="3400" dirty="0" err="1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MakeCode</a:t>
            </a:r>
            <a:r>
              <a:rPr lang="zh-CN" altLang="en-US" sz="34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编辑器编写如图所示的相同输出。</a:t>
            </a:r>
          </a:p>
          <a:p>
            <a:pPr marL="457200" lvl="0" indent="-444500"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zh-CN" altLang="en-US" sz="34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你设计过最有效的程序吗？</a:t>
            </a:r>
            <a:endParaRPr lang="en-US" altLang="zh-CN" sz="34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44500">
              <a:buClr>
                <a:srgbClr val="505555"/>
              </a:buClr>
              <a:buSzPts val="3400"/>
              <a:buFont typeface="Questrial"/>
              <a:buChar char="●"/>
            </a:pPr>
            <a:endParaRPr lang="en-US" sz="34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12700" lvl="0">
              <a:buClr>
                <a:srgbClr val="505555"/>
              </a:buClr>
              <a:buSzPts val="3400"/>
            </a:pPr>
            <a:r>
              <a:rPr lang="en-US" sz="1600" u="sng" dirty="0">
                <a:solidFill>
                  <a:schemeClr val="hlink"/>
                </a:solidFill>
                <a:latin typeface="+mn-lt"/>
                <a:ea typeface="Questrial"/>
                <a:cs typeface="Questrial"/>
                <a:sym typeface="Questrial"/>
                <a:hlinkClick r:id="rId3"/>
              </a:rPr>
              <a:t>CopymyImage2</a:t>
            </a:r>
            <a:r>
              <a:rPr lang="en-US" sz="1600" u="sng" dirty="0">
                <a:solidFill>
                  <a:schemeClr val="hlink"/>
                </a:solidFill>
                <a:latin typeface="+mn-lt"/>
                <a:ea typeface="Questrial"/>
                <a:cs typeface="Questrial"/>
                <a:sym typeface="Questrial"/>
              </a:rPr>
              <a:t> project</a:t>
            </a:r>
            <a:endParaRPr sz="1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0371A93-5DDC-0E44-B509-48E3F080B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9368" y="261619"/>
            <a:ext cx="75184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4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283681" y="375984"/>
            <a:ext cx="4638597" cy="581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复制我的图片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3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44500"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使用</a:t>
            </a:r>
            <a:r>
              <a:rPr lang="en-US" altLang="zh-CN" sz="34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MakeCode</a:t>
            </a: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编辑器编写如图所示的相同输出。</a:t>
            </a:r>
          </a:p>
          <a:p>
            <a:pPr marL="457200" lvl="0" indent="-444500"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你设计过最有效的程序吗？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05555"/>
              </a:solidFill>
              <a:latin typeface="+mj-lt"/>
            </a:endParaRPr>
          </a:p>
          <a:p>
            <a:pPr marL="457200" lvl="0"/>
            <a:r>
              <a:rPr lang="en-US" sz="1600" u="sng" dirty="0">
                <a:solidFill>
                  <a:schemeClr val="hlink"/>
                </a:solidFill>
                <a:latin typeface="+mj-lt"/>
                <a:ea typeface="Questrial"/>
                <a:cs typeface="Questrial"/>
                <a:sym typeface="Questrial"/>
                <a:hlinkClick r:id="rId3"/>
              </a:rPr>
              <a:t>CopymyImage3</a:t>
            </a:r>
            <a:r>
              <a:rPr lang="en-US" sz="1600" u="sng" dirty="0">
                <a:solidFill>
                  <a:schemeClr val="hlink"/>
                </a:solidFill>
                <a:latin typeface="+mj-lt"/>
                <a:ea typeface="Questrial"/>
                <a:cs typeface="Questrial"/>
                <a:sym typeface="Questrial"/>
              </a:rPr>
              <a:t> project</a:t>
            </a:r>
            <a:endParaRPr sz="16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F114F-9ADA-CF4A-9D80-C9A16822B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579" y="607751"/>
            <a:ext cx="6560532" cy="534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1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规划数字抽认卡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解释我们如何使用算法来规划我们的数字抽认卡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设计标准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>
              <a:lnSpc>
                <a:spcPct val="150000"/>
              </a:lnSpc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至少代表 </a:t>
            </a:r>
            <a:r>
              <a:rPr lang="en-US" altLang="zh-CN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1-10 </a:t>
            </a: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之间的四个数字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>
              <a:lnSpc>
                <a:spcPct val="150000"/>
              </a:lnSpc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使用单词、数字和图像来表示数字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>
              <a:lnSpc>
                <a:spcPct val="150000"/>
              </a:lnSpc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留出适当的时间思考和回应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让用户知道他们已经完成</a:t>
            </a:r>
            <a:endParaRPr sz="40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调试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使用模拟器定期测试你的程序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如果你发现问题，请尝试修复他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一旦你对你的程序感到满意，请将其传输到你的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micro:bit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537</Words>
  <Application>Microsoft Office PowerPoint</Application>
  <PresentationFormat>宽屏</PresentationFormat>
  <Paragraphs>145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Cabin</vt:lpstr>
      <vt:lpstr>Noto Sans Symbols</vt:lpstr>
      <vt:lpstr>Questrial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1</cp:lastModifiedBy>
  <cp:revision>29</cp:revision>
  <dcterms:modified xsi:type="dcterms:W3CDTF">2021-10-04T14:15:42Z</dcterms:modified>
</cp:coreProperties>
</file>