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4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7254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H17cj8d19Fj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Mgg4kadqFbY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2z80hm0CVWKJ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781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ed3b918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58ed3b918f_0_3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使用“显示数字”积木块更有效，因为它只需要按</a:t>
            </a:r>
            <a:r>
              <a:rPr lang="en-US" altLang="zh-CN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zh-CN" altLang="en-US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键，而“显示</a:t>
            </a:r>
            <a:r>
              <a:rPr lang="en-US" altLang="zh-CN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LED”</a:t>
            </a:r>
            <a:r>
              <a:rPr lang="zh-CN" altLang="en-US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块要求选择</a:t>
            </a:r>
            <a:r>
              <a:rPr lang="en-US" altLang="zh-CN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zh-CN" altLang="en-US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个灯。</a:t>
            </a:r>
            <a:endParaRPr sz="12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58ed3b918f_0_3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42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8ed3b91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58ed3b918f_0_2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Pupils should use the </a:t>
            </a:r>
            <a:r>
              <a:rPr lang="en-US" i="1"/>
              <a:t>show leds</a:t>
            </a:r>
            <a:r>
              <a:rPr lang="en-US"/>
              <a:t> block to represent the number by turning on the same number of LEDs not constructing the digit.</a:t>
            </a:r>
            <a:endParaRPr/>
          </a:p>
        </p:txBody>
      </p:sp>
      <p:sp>
        <p:nvSpPr>
          <p:cNvPr id="169" name="Google Shape;169;g58ed3b918f_0_2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95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ed3b918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58ed3b918f_0_4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g58ed3b918f_0_4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335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0d045b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90d045bf7_0_1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g590d045bf7_0_1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91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0d045b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90d045bf7_0_1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g590d045bf7_0_1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78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90f1e05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590f1e05fd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8" name="Google Shape;188;g590f1e05fd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1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faf065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56faf06507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56faf06507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55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8eb4d9f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8eb4d9ff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学生应通过使用方框将步骤编号放入，对其表示进行排序。</a:t>
            </a:r>
            <a:endParaRPr dirty="0"/>
          </a:p>
        </p:txBody>
      </p:sp>
      <p:sp>
        <p:nvSpPr>
          <p:cNvPr id="147" name="Google Shape;147;g58eb4d9ff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108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98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75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91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eb4da0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58eb4da0d9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dirty="0"/>
              <a:t>使用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https://makecode.microbit.org/#pub:_H17cj8d19Fj3</a:t>
            </a:r>
            <a:r>
              <a:rPr lang="en-US" dirty="0"/>
              <a:t> </a:t>
            </a:r>
            <a:r>
              <a:rPr lang="zh-CN" altLang="en-US" dirty="0"/>
              <a:t>访问</a:t>
            </a:r>
            <a:r>
              <a:rPr lang="en-US" dirty="0" err="1"/>
              <a:t>micro:bit</a:t>
            </a:r>
            <a:r>
              <a:rPr lang="zh-CN" altLang="en-US" dirty="0"/>
              <a:t>模拟器显示输出结果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58eb4da0d9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13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ed3b91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58ed3b918f_0_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dirty="0"/>
              <a:t>使用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https://makecode.microbit.org/#pub:_Mgg4kadqFbYa</a:t>
            </a:r>
            <a:r>
              <a:rPr lang="en-US" dirty="0"/>
              <a:t> </a:t>
            </a:r>
            <a:r>
              <a:rPr lang="zh-CN" altLang="en-US" dirty="0"/>
              <a:t>访问</a:t>
            </a:r>
            <a:r>
              <a:rPr lang="en-US" dirty="0" err="1"/>
              <a:t>micro:bit</a:t>
            </a:r>
            <a:r>
              <a:rPr lang="zh-CN" altLang="en-US" dirty="0"/>
              <a:t>模拟器来显示输出结果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58ed3b918f_0_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06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ed3b91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58ed3b918f_0_1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dirty="0"/>
              <a:t>使用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https://makecode.microbit.org/#pub:_2z80hm0CVWKJ</a:t>
            </a:r>
            <a:r>
              <a:rPr lang="en-US" dirty="0"/>
              <a:t> </a:t>
            </a:r>
            <a:r>
              <a:rPr lang="zh-CN" altLang="en-US" dirty="0"/>
              <a:t>访问</a:t>
            </a:r>
            <a:r>
              <a:rPr lang="en-US" dirty="0" err="1"/>
              <a:t>micro:bit</a:t>
            </a:r>
            <a:r>
              <a:rPr lang="en-US" dirty="0"/>
              <a:t> </a:t>
            </a:r>
            <a:r>
              <a:rPr lang="zh-CN" altLang="en-US" dirty="0"/>
              <a:t>模拟器显示输出结果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8ed3b918f_0_1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11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81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eb4da0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58eb4da0d9_0_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58eb4da0d9_0_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3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eb4da0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8eb4da0d9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dirty="0"/>
              <a:t>除了“显示</a:t>
            </a:r>
            <a:r>
              <a:rPr lang="en-US" altLang="zh-CN" dirty="0"/>
              <a:t>LED</a:t>
            </a:r>
            <a:r>
              <a:rPr lang="zh-CN" altLang="en-US" dirty="0"/>
              <a:t>”积木块，学生还可以使用“显示数字“积木块显示数字，用”显示字符串”积木块在</a:t>
            </a:r>
            <a:r>
              <a:rPr lang="en-US" altLang="zh-CN" dirty="0"/>
              <a:t>LED</a:t>
            </a:r>
            <a:r>
              <a:rPr lang="zh-CN" altLang="en-US" dirty="0"/>
              <a:t>上显示滚动的单词或短语。</a:t>
            </a:r>
            <a:endParaRPr sz="12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58eb4da0d9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9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28A20-2523-0D46-98C7-09EA00D73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H17cj8d19Fj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Mgg4kadqFbY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2z80hm0CVWKJ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数字抽认卡</a:t>
            </a: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预测和实验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9ADF1F-2E59-E344-899E-260C5AAE05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76" y="5486673"/>
            <a:ext cx="2188112" cy="1068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从调整中得到反馈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表示数字 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8 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的最有效方法是什么？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2F694DB-613C-4EB2-9B9A-A62ED898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62" y="3236726"/>
            <a:ext cx="3330497" cy="27585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FEEEE3-CBA4-42D1-8B3C-3E306CF39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43" y="2719244"/>
            <a:ext cx="2623694" cy="40296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800617" y="8246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创建数字号码抽认卡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我们将创建数字抽认卡来帮助一些练习回忆从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1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到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10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的数字。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我们如何使用不同的块来表示数字？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1012888" y="367400"/>
            <a:ext cx="10677300" cy="64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设计标准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chemeClr val="dk2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编写一个算法来创建以下数字抽认卡：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至少代表 </a:t>
            </a:r>
            <a:r>
              <a:rPr lang="en-US" altLang="zh-CN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1-10 </a:t>
            </a: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之间的四个数字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使用单词、数字和图像来表示数字</a:t>
            </a:r>
            <a:endParaRPr lang="en-US" altLang="zh-CN"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留出适当的时间思考和回应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让用户知道他们已经完成</a:t>
            </a: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1012896" y="367400"/>
            <a:ext cx="7221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设计你的程序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zh-CN" alt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编写一个算法来展示你如何用数字、文字和图像来表示数字。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zh-CN" alt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我们是否需要为每个显示提供相同数量的思考时间？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t="-2" b="-22669"/>
          <a:stretch/>
        </p:blipFill>
        <p:spPr>
          <a:xfrm>
            <a:off x="8128122" y="703675"/>
            <a:ext cx="3686716" cy="61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1012896" y="367400"/>
            <a:ext cx="7221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设计你的程序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b="63904"/>
          <a:stretch/>
        </p:blipFill>
        <p:spPr>
          <a:xfrm>
            <a:off x="1012896" y="1814018"/>
            <a:ext cx="8916793" cy="4379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17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1012888" y="259245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符合设计标准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突出显示满足设计标准的算法</a:t>
            </a:r>
            <a:r>
              <a:rPr 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  <a:t>至少代表</a:t>
            </a:r>
            <a:r>
              <a:rPr lang="en-US" altLang="zh-CN" sz="3200" dirty="0">
                <a:solidFill>
                  <a:schemeClr val="dk2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  <a:t>1-10</a:t>
            </a:r>
            <a:r>
              <a:rPr lang="zh-CN" altLang="en-US" sz="3200" dirty="0">
                <a:solidFill>
                  <a:schemeClr val="dk2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  <a:t>之间的四个数字</a:t>
            </a:r>
            <a:endParaRPr sz="3200" dirty="0">
              <a:solidFill>
                <a:schemeClr val="dk2"/>
              </a:solidFill>
              <a:highlight>
                <a:srgbClr val="FFFF00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00FF00"/>
                </a:highlight>
                <a:latin typeface="+mj-lt"/>
                <a:ea typeface="Questrial"/>
                <a:cs typeface="Questrial"/>
                <a:sym typeface="Questrial"/>
              </a:rPr>
              <a:t>使用单词、数字和图像来表示数字</a:t>
            </a:r>
            <a:endParaRPr sz="3200" dirty="0">
              <a:solidFill>
                <a:schemeClr val="dk2"/>
              </a:solidFill>
              <a:highlight>
                <a:srgbClr val="00FF00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00FFFF"/>
                </a:highlight>
                <a:latin typeface="+mj-lt"/>
                <a:ea typeface="Questrial"/>
                <a:cs typeface="Questrial"/>
                <a:sym typeface="Questrial"/>
              </a:rPr>
              <a:t>留出适当的时间思考和回应</a:t>
            </a:r>
            <a:endParaRPr sz="3200" dirty="0">
              <a:solidFill>
                <a:schemeClr val="dk2"/>
              </a:solidFill>
              <a:highlight>
                <a:srgbClr val="00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zh-CN" altLang="en-US" sz="3200" dirty="0">
                <a:solidFill>
                  <a:schemeClr val="dk2"/>
                </a:solidFill>
                <a:highlight>
                  <a:srgbClr val="FF00FF"/>
                </a:highlight>
                <a:latin typeface="+mj-lt"/>
                <a:ea typeface="Questrial"/>
                <a:cs typeface="Questrial"/>
                <a:sym typeface="Questrial"/>
              </a:rPr>
              <a:t>让用户知道他们已经完成</a:t>
            </a:r>
            <a:endParaRPr sz="4000" dirty="0">
              <a:solidFill>
                <a:schemeClr val="dk2"/>
              </a:solidFill>
              <a:highlight>
                <a:srgbClr val="FF00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重新审视学习目标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使用逻辑推理来识别程序的输出</a:t>
            </a:r>
          </a:p>
          <a:p>
            <a:pPr marL="457200" lvl="0">
              <a:lnSpc>
                <a:spcPct val="115000"/>
              </a:lnSpc>
            </a:pPr>
            <a:endParaRPr lang="zh-CN" altLang="en-US" sz="3200" dirty="0">
              <a:solidFill>
                <a:srgbClr val="505555"/>
              </a:solidFill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探索</a:t>
            </a:r>
            <a:r>
              <a:rPr lang="en-US" altLang="zh-CN" sz="320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micro: bit</a:t>
            </a:r>
            <a:r>
              <a:rPr lang="zh-CN" altLang="en-US" sz="320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以</a:t>
            </a: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发展理解</a:t>
            </a:r>
          </a:p>
          <a:p>
            <a:pPr marL="457200" lvl="0">
              <a:lnSpc>
                <a:spcPct val="115000"/>
              </a:lnSpc>
            </a:pPr>
            <a:endParaRPr lang="zh-CN" altLang="en-US" sz="3200" dirty="0">
              <a:solidFill>
                <a:srgbClr val="505555"/>
              </a:solidFill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ea typeface="Questrial"/>
                <a:cs typeface="Questrial"/>
                <a:sym typeface="Questrial"/>
              </a:rPr>
              <a:t>创建符合给定标准的算法</a:t>
            </a:r>
          </a:p>
          <a:p>
            <a:pPr marL="25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800" cy="5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u="sng" dirty="0">
                <a:latin typeface="+mj-lt"/>
                <a:ea typeface="Questrial"/>
                <a:cs typeface="Questrial"/>
                <a:sym typeface="Questrial"/>
              </a:rPr>
              <a:t>LED </a:t>
            </a:r>
            <a:r>
              <a:rPr lang="en-US" altLang="zh-CN" dirty="0"/>
              <a:t> </a:t>
            </a:r>
            <a:r>
              <a:rPr lang="zh-CN" altLang="en-US" dirty="0"/>
              <a:t>规划器</a:t>
            </a:r>
            <a:endParaRPr u="sng" dirty="0">
              <a:latin typeface="+mj-lt"/>
              <a:ea typeface="Questrial"/>
              <a:cs typeface="Questrial"/>
              <a:sym typeface="Questrial"/>
            </a:endParaRPr>
          </a:p>
        </p:txBody>
      </p:sp>
      <p:grpSp>
        <p:nvGrpSpPr>
          <p:cNvPr id="150" name="Google Shape;150;p22"/>
          <p:cNvGrpSpPr/>
          <p:nvPr/>
        </p:nvGrpSpPr>
        <p:grpSpPr>
          <a:xfrm>
            <a:off x="1414400" y="1807800"/>
            <a:ext cx="1647825" cy="3993750"/>
            <a:chOff x="1414400" y="1807800"/>
            <a:chExt cx="1647825" cy="3993750"/>
          </a:xfrm>
        </p:grpSpPr>
        <p:pic>
          <p:nvPicPr>
            <p:cNvPr id="151" name="Google Shape;151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Google Shape;153;p22"/>
          <p:cNvGrpSpPr/>
          <p:nvPr/>
        </p:nvGrpSpPr>
        <p:grpSpPr>
          <a:xfrm>
            <a:off x="4091525" y="1807800"/>
            <a:ext cx="1647825" cy="3993750"/>
            <a:chOff x="1414400" y="1807800"/>
            <a:chExt cx="1647825" cy="3993750"/>
          </a:xfrm>
        </p:grpSpPr>
        <p:pic>
          <p:nvPicPr>
            <p:cNvPr id="154" name="Google Shape;154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22"/>
          <p:cNvGrpSpPr/>
          <p:nvPr/>
        </p:nvGrpSpPr>
        <p:grpSpPr>
          <a:xfrm>
            <a:off x="6768675" y="1807800"/>
            <a:ext cx="1647825" cy="3993750"/>
            <a:chOff x="1414400" y="1807800"/>
            <a:chExt cx="1647825" cy="3993750"/>
          </a:xfrm>
        </p:grpSpPr>
        <p:pic>
          <p:nvPicPr>
            <p:cNvPr id="157" name="Google Shape;157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825" y="1807800"/>
            <a:ext cx="1647825" cy="15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825" y="4270450"/>
            <a:ext cx="1647825" cy="15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1516888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465650" y="58015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142788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819925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9445825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142800" y="58015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9497075" y="58015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972350" y="59539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Questrial"/>
                <a:ea typeface="Questrial"/>
                <a:cs typeface="Questrial"/>
                <a:sym typeface="Questrial"/>
              </a:rPr>
              <a:t>表示</a:t>
            </a: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824625" y="1807800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824625" y="4270450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3502000" y="186977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3502000" y="433242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6179375" y="186977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6179375" y="433242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8856750" y="186977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8856750" y="433242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</a:p>
          <a:p>
            <a:r>
              <a:rPr lang="zh-CN" altLang="en-US" sz="3200" dirty="0"/>
              <a:t>翻译：陕西师范大学教育学部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73954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学习目标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使用逻辑推理来识别程序的输出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探索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micro: bit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以发展理解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创建符合给定标准的算法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898588" y="922571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我的程序是什么？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查看你表格上的程序，并在上面做笔记，并预测你认为会发生什么以及为什么会发生。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44500"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在 </a:t>
            </a:r>
            <a:r>
              <a:rPr lang="en-US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micro:bit</a:t>
            </a: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模拟器上观察程序的输出，并确定使用了集合中的哪个程序。</a:t>
            </a:r>
            <a:endParaRPr lang="en-US" altLang="zh-CN"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2700" lvl="0">
              <a:buClr>
                <a:srgbClr val="505555"/>
              </a:buClr>
              <a:buSzPts val="3400"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zh-CN" alt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为什么你认为是那个程序？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0A70CA-46FF-4348-8A62-1C7251ABD73E}"/>
              </a:ext>
            </a:extLst>
          </p:cNvPr>
          <p:cNvSpPr/>
          <p:nvPr/>
        </p:nvSpPr>
        <p:spPr>
          <a:xfrm>
            <a:off x="0" y="6550223"/>
            <a:ext cx="4281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https://makecode.microbit.org/#pub:_H17cj8d19Fj3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47BF57-FFB8-4EC8-823E-6E9B24F89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103" y="-1"/>
            <a:ext cx="1719317" cy="68573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A7518C-75DA-4E54-A82E-ABAA30252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658" y="0"/>
            <a:ext cx="1810826" cy="6857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C63CB9-8742-1241-8D63-5FA20883D387}"/>
              </a:ext>
            </a:extLst>
          </p:cNvPr>
          <p:cNvSpPr/>
          <p:nvPr/>
        </p:nvSpPr>
        <p:spPr>
          <a:xfrm>
            <a:off x="0" y="6550223"/>
            <a:ext cx="4440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https://makecode.microbit.org/#pub:_Mgg4kadqFbYa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85B39D-D365-4239-B2DF-842E138B7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45" y="0"/>
            <a:ext cx="1625741" cy="6550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5D14D8-5FE7-4E34-A581-648ACF57D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878" y="0"/>
            <a:ext cx="1698821" cy="66705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47AB34-9507-465F-897F-3803F5EB5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363" y="37581"/>
            <a:ext cx="1725774" cy="6708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FB8CFE-B2D5-4D49-BBCE-9FB9B119C913}"/>
              </a:ext>
            </a:extLst>
          </p:cNvPr>
          <p:cNvSpPr/>
          <p:nvPr/>
        </p:nvSpPr>
        <p:spPr>
          <a:xfrm>
            <a:off x="0" y="6537572"/>
            <a:ext cx="4543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https://makecode.microbit.org/#pub:_2z80hm0CVWKJ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C95D60-E192-481B-AF9A-57F4A6763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96" y="-5803"/>
            <a:ext cx="1620684" cy="66162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4BF83F-A014-494B-952E-72449FE2B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439" y="0"/>
            <a:ext cx="1713468" cy="68637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CE3208-51B1-41A6-BBFF-782262DEB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984" y="33671"/>
            <a:ext cx="1713468" cy="68243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修补</a:t>
            </a:r>
            <a:r>
              <a:rPr lang="en-US" altLang="zh-CN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“基本”菜单中还有其他程序块可用于控制 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LED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。</a:t>
            </a:r>
            <a:endParaRPr lang="en-US" altLang="zh-CN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25400" lvl="0">
              <a:buClr>
                <a:srgbClr val="505555"/>
              </a:buClr>
              <a:buSzPts val="3200"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使用 </a:t>
            </a:r>
            <a:r>
              <a:rPr lang="en-US" altLang="zh-CN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编辑器探索这些块，以找到对 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LED 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进行编程的其他方法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修补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修补是我们通过探索新项目和测试事物来发现事物的过程，包括事物的工作原理。</a:t>
            </a:r>
            <a:endParaRPr lang="en-US" altLang="zh-CN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25400" lvl="0">
              <a:buClr>
                <a:srgbClr val="505555"/>
              </a:buClr>
              <a:buSzPts val="3200"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修补也使我们能够找出如何以不同的方式做事，从而找到最有效的方法。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alt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从修补中得到反馈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还可以如何对</a:t>
            </a:r>
            <a:r>
              <a:rPr lang="en-US" altLang="zh-CN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LED</a:t>
            </a:r>
            <a:r>
              <a:rPr lang="zh-CN" alt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进行编程？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632</Words>
  <Application>Microsoft Office PowerPoint</Application>
  <PresentationFormat>宽屏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Cabin</vt:lpstr>
      <vt:lpstr>Noto Sans Symbols</vt:lpstr>
      <vt:lpstr>Questrial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LED  规划器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</cp:lastModifiedBy>
  <cp:revision>39</cp:revision>
  <dcterms:modified xsi:type="dcterms:W3CDTF">2021-10-04T11:24:33Z</dcterms:modified>
</cp:coreProperties>
</file>