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90281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802902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b1c38d769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4b1c38d769_0_13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g4b1c38d769_0_13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25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8eb4da0d9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g58eb4da0d9_0_2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58eb4da0d9_0_23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6163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6d22b973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3" name="Google Shape;203;g56d22b9735_0_34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g56d22b9735_0_34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9760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9a64b5986_0_4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49a64b5986_0_4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49a64b5986_0_4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0720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6d1d391c2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56d1d391c2_3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56d1d391c2_3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0077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9c24cd20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" name="Google Shape;119;g59c24cd207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59c24cd207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4871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5918b280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g5918b280ea_0_0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5918b280ea_0_0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2030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8eb4da0d9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g58eb4da0d9_0_7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g58eb4da0d9_0_7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4712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8eb4da0d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g58eb4da0d9_0_18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58eb4da0d9_0_18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0408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b1c38d769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4b1c38d769_0_92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4b1c38d769_0_92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17669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9c24cd20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59c24cd207_0_5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00" cy="30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.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59c24cd207_0_5:notes"/>
          <p:cNvSpPr txBox="1">
            <a:spLocks noGrp="1"/>
          </p:cNvSpPr>
          <p:nvPr>
            <p:ph type="sldNum" idx="12"/>
          </p:nvPr>
        </p:nvSpPr>
        <p:spPr>
          <a:xfrm>
            <a:off x="5622800" y="6456612"/>
            <a:ext cx="4301400" cy="3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025" tIns="46500" rIns="93025" bIns="465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892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arge quote">
  <p:cSld name="Large quote">
    <p:bg>
      <p:bgPr>
        <a:solidFill>
          <a:srgbClr val="FACB47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68000" y="2294400"/>
            <a:ext cx="10579255" cy="229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103685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4104"/>
              <a:buFont typeface="Noto Sans Symbols"/>
              <a:buNone/>
              <a:defRPr sz="5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2140800" y="3734400"/>
            <a:ext cx="7838341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457200" marR="0" lvl="0" indent="-228600" algn="ctr">
              <a:lnSpc>
                <a:spcPct val="233291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None/>
              <a:defRPr sz="2400" b="0" i="0" u="none" strike="noStrike" cap="non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marR="0" lvl="1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L="1371600" marR="0" lvl="2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L="1828800" marR="0" lvl="3" indent="-325119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lt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L="2286000" marR="0" lvl="4" indent="-383032" algn="l">
              <a:lnSpc>
                <a:spcPct val="108312"/>
              </a:lnSpc>
              <a:spcBef>
                <a:spcPts val="2100"/>
              </a:spcBef>
              <a:spcAft>
                <a:spcPts val="0"/>
              </a:spcAft>
              <a:buClr>
                <a:schemeClr val="lt2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marR="0" lvl="5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marR="0" lvl="6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marR="0" lvl="7" indent="-40005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marR="0" lvl="8" indent="-400050" algn="l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ull image">
  <p:cSld name="full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>
            <a:spLocks noGrp="1"/>
          </p:cNvSpPr>
          <p:nvPr>
            <p:ph type="pic" idx="2"/>
          </p:nvPr>
        </p:nvSpPr>
        <p:spPr>
          <a:xfrm>
            <a:off x="0" y="1"/>
            <a:ext cx="12191875" cy="68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824"/>
              <a:buFont typeface="Noto Sans Symbols"/>
              <a:buChar char="▪"/>
              <a:defRPr sz="24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1pPr>
            <a:lvl2pPr marR="0" lvl="1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2pPr>
            <a:lvl3pPr marR="0" lvl="2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EB130"/>
              </a:buClr>
              <a:buSzPts val="1520"/>
              <a:buFont typeface="Noto Sans Symbols"/>
              <a:buChar char="▪"/>
              <a:defRPr sz="2000" b="0" i="0" u="none" strike="noStrike" cap="none">
                <a:solidFill>
                  <a:schemeClr val="dk2"/>
                </a:solidFill>
                <a:latin typeface="Questrial"/>
                <a:ea typeface="Questrial"/>
                <a:cs typeface="Questrial"/>
                <a:sym typeface="Questrial"/>
              </a:defRPr>
            </a:lvl4pPr>
            <a:lvl5pPr marR="0" lvl="4" algn="l" rtl="0">
              <a:lnSpc>
                <a:spcPct val="10831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32"/>
              <a:buFont typeface="Cabin"/>
              <a:buAutoNum type="arabicPeriod"/>
              <a:defRPr sz="32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R="0" lvl="5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R="0" lvl="6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R="0" lvl="7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R="0" lvl="8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24628" y="358342"/>
            <a:ext cx="10135740" cy="5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R="0" lvl="0" algn="l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rgbClr val="303333"/>
              </a:buClr>
              <a:buSzPts val="4000"/>
              <a:buFont typeface="Arial"/>
              <a:buNone/>
              <a:defRPr sz="4000" b="1" i="0" u="none" strike="noStrike" cap="none">
                <a:solidFill>
                  <a:srgbClr val="30333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4F9180-0612-1C47-91C9-4DC3410290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0368" y="6203732"/>
            <a:ext cx="1092200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icrobi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#pub:_CX0g2XR8E2v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/>
          <p:nvPr/>
        </p:nvSpPr>
        <p:spPr>
          <a:xfrm>
            <a:off x="578589" y="1651028"/>
            <a:ext cx="1113433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数字抽认卡</a:t>
            </a:r>
            <a:endParaRPr lang="en-US" altLang="zh-CN" sz="8000" b="1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b="1" dirty="0">
              <a:latin typeface="+mj-l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6000" dirty="0">
                <a:solidFill>
                  <a:schemeClr val="lt1"/>
                </a:solidFill>
                <a:latin typeface="+mj-lt"/>
                <a:ea typeface="Questrial"/>
                <a:cs typeface="Questrial"/>
                <a:sym typeface="Questrial"/>
              </a:rPr>
              <a:t>模式与延迟</a:t>
            </a:r>
            <a:endParaRPr sz="6000" dirty="0">
              <a:solidFill>
                <a:schemeClr val="lt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8933200" y="4664970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6268264" y="5387311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10484279" y="388269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7">
            <a:off x="3275646" y="4901076"/>
            <a:ext cx="866231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5"/>
          <p:cNvPicPr preferRelativeResize="0"/>
          <p:nvPr/>
        </p:nvPicPr>
        <p:blipFill rotWithShape="1">
          <a:blip r:embed="rId5">
            <a:alphaModFix amt="5000"/>
          </a:blip>
          <a:srcRect/>
          <a:stretch/>
        </p:blipFill>
        <p:spPr>
          <a:xfrm rot="-2090590" flipH="1">
            <a:off x="838950" y="4940120"/>
            <a:ext cx="1033233" cy="612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5"/>
          <p:cNvPicPr preferRelativeResize="0"/>
          <p:nvPr/>
        </p:nvPicPr>
        <p:blipFill rotWithShape="1">
          <a:blip r:embed="rId6">
            <a:alphaModFix amt="5000"/>
          </a:blip>
          <a:srcRect/>
          <a:stretch/>
        </p:blipFill>
        <p:spPr>
          <a:xfrm rot="1801578">
            <a:off x="5443054" y="666436"/>
            <a:ext cx="830446" cy="642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911264">
            <a:off x="379877" y="2249455"/>
            <a:ext cx="753722" cy="1035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 rotWithShape="1">
          <a:blip r:embed="rId4">
            <a:alphaModFix amt="5000"/>
          </a:blip>
          <a:srcRect/>
          <a:stretch/>
        </p:blipFill>
        <p:spPr>
          <a:xfrm rot="-1168133">
            <a:off x="1542324" y="271567"/>
            <a:ext cx="866232" cy="1119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8570E76-8000-6946-8E4D-49F719918CF0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7376" y="5486673"/>
            <a:ext cx="2188112" cy="10686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4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改进我们的数字抽认卡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25400" marR="0" lvl="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讨论你如何使用以下内容来改进你的数字抽认卡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评估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调试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模式</a:t>
            </a:r>
            <a:endParaRPr lang="en-US" altLang="zh-CN"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1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○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算法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重新审视学习目标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确定问题的解决方案</a:t>
            </a:r>
          </a:p>
          <a:p>
            <a:pPr marL="457200" lvl="0">
              <a:lnSpc>
                <a:spcPct val="115000"/>
              </a:lnSpc>
            </a:pPr>
            <a:endParaRPr lang="zh-CN" altLang="en-US" sz="3200" dirty="0">
              <a:solidFill>
                <a:srgbClr val="505555"/>
              </a:solidFill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识别和使用模式</a:t>
            </a:r>
          </a:p>
          <a:p>
            <a:pPr marL="457200" lvl="0">
              <a:lnSpc>
                <a:spcPct val="115000"/>
              </a:lnSpc>
            </a:pPr>
            <a:endParaRPr lang="zh-CN" altLang="en-US" sz="3200" dirty="0">
              <a:solidFill>
                <a:srgbClr val="505555"/>
              </a:solidFill>
              <a:ea typeface="Questrial"/>
              <a:cs typeface="Questrial"/>
              <a:sym typeface="Questrial"/>
            </a:endParaRPr>
          </a:p>
          <a:p>
            <a:pPr marL="457200" lvl="0" indent="-431800">
              <a:lnSpc>
                <a:spcPct val="115000"/>
              </a:lnSpc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在算法和程序中使用延迟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lvl="0">
              <a:lnSpc>
                <a:spcPct val="106650"/>
              </a:lnSpc>
            </a:pPr>
            <a:r>
              <a:rPr lang="en-GB" sz="4000" b="1" dirty="0"/>
              <a:t>Licensing information:</a:t>
            </a:r>
          </a:p>
          <a:p>
            <a:pPr lvl="0">
              <a:lnSpc>
                <a:spcPct val="106650"/>
              </a:lnSpc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r>
              <a:rPr lang="en-GB" sz="3200" dirty="0"/>
              <a:t>Published by the Micro:bit Educational Foundation </a:t>
            </a:r>
            <a:r>
              <a:rPr lang="en-GB" sz="3200" dirty="0">
                <a:hlinkClick r:id="rId3"/>
              </a:rPr>
              <a:t>microbit.org</a:t>
            </a:r>
            <a:r>
              <a:rPr lang="en-GB" sz="3200" dirty="0"/>
              <a:t> under the following Creative Commons licence:</a:t>
            </a:r>
          </a:p>
          <a:p>
            <a:r>
              <a:rPr lang="zh-CN" altLang="en-US" sz="3200" dirty="0"/>
              <a:t>翻译：陕西师范大学教育学部西部教育研究中心</a:t>
            </a:r>
            <a:br>
              <a:rPr lang="en-GB" sz="3200" dirty="0"/>
            </a:br>
            <a:endParaRPr lang="en-GB" sz="3200" dirty="0"/>
          </a:p>
          <a:p>
            <a:r>
              <a:rPr lang="en-GB" sz="3200" dirty="0"/>
              <a:t>Attribution-</a:t>
            </a:r>
            <a:r>
              <a:rPr lang="en-GB" sz="3200" dirty="0" err="1"/>
              <a:t>ShareAlike</a:t>
            </a:r>
            <a:r>
              <a:rPr lang="en-GB" sz="3200" dirty="0"/>
              <a:t> 4.0 International (CC BY-SA 4.0)</a:t>
            </a:r>
            <a:br>
              <a:rPr lang="en-GB" sz="3200" dirty="0"/>
            </a:br>
            <a:r>
              <a:rPr lang="en-GB" sz="3200" u="sng" dirty="0">
                <a:hlinkClick r:id="rId4"/>
              </a:rPr>
              <a:t>https://creativecommons.org/licenses/by-sa/4.0/</a:t>
            </a:r>
            <a:r>
              <a:rPr lang="en-GB" sz="3200" dirty="0"/>
              <a:t> </a:t>
            </a: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33670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学习目标</a:t>
            </a:r>
            <a:r>
              <a:rPr 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: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确定问题的解决方案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识别和使用模式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在算法和程序中使用延迟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解决问题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上节课我们在使用数字抽认卡时遇到了什么问题？</a:t>
            </a: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445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400"/>
              <a:buFont typeface="Questrial"/>
              <a:buChar char="●"/>
            </a:pPr>
            <a:r>
              <a:rPr lang="zh-CN" alt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看看第一节课的算法，为什么没有出现同样的问题？</a:t>
            </a: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05555"/>
              </a:solidFill>
              <a:latin typeface="+mj-lt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解决问题</a:t>
            </a:r>
            <a:endParaRPr lang="en-US" altLang="zh-CN"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400" dirty="0">
                <a:solidFill>
                  <a:srgbClr val="505555"/>
                </a:solidFill>
                <a:ea typeface="Questrial"/>
                <a:cs typeface="Questrial"/>
              </a:rPr>
              <a:t>给</a:t>
            </a:r>
            <a:r>
              <a:rPr lang="en-US" altLang="zh-CN" sz="3400" dirty="0">
                <a:solidFill>
                  <a:srgbClr val="505555"/>
                </a:solidFill>
                <a:ea typeface="Questrial"/>
                <a:cs typeface="Questrial"/>
              </a:rPr>
              <a:t>micro: bit</a:t>
            </a:r>
            <a:r>
              <a:rPr lang="zh-CN" altLang="en-US" sz="3400" dirty="0">
                <a:solidFill>
                  <a:srgbClr val="505555"/>
                </a:solidFill>
                <a:ea typeface="Questrial"/>
                <a:cs typeface="Questrial"/>
              </a:rPr>
              <a:t>编写的程序</a:t>
            </a:r>
            <a:r>
              <a:rPr lang="zh-CN" altLang="zh-CN" sz="3400" dirty="0">
                <a:solidFill>
                  <a:srgbClr val="505555"/>
                </a:solidFill>
                <a:ea typeface="Questrial"/>
                <a:cs typeface="Questrial"/>
              </a:rPr>
              <a:t>不能等同伴思考</a:t>
            </a: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44500">
              <a:buClr>
                <a:srgbClr val="505555"/>
              </a:buClr>
              <a:buSzPts val="3400"/>
              <a:buFont typeface="Questrial"/>
              <a:buChar char="●"/>
            </a:pPr>
            <a:r>
              <a:rPr lang="en-US" altLang="zh-CN" sz="34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micro: bit </a:t>
            </a:r>
            <a:r>
              <a:rPr lang="zh-CN" altLang="en-US" sz="3400" dirty="0">
                <a:solidFill>
                  <a:srgbClr val="505555"/>
                </a:solidFill>
                <a:ea typeface="Questrial"/>
                <a:cs typeface="Questrial"/>
                <a:sym typeface="Questrial"/>
              </a:rPr>
              <a:t>还可以如何使用“等待”命令？</a:t>
            </a:r>
            <a:r>
              <a:rPr lang="en-US" sz="34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505555"/>
              </a:solidFill>
              <a:latin typeface="+mj-lt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865931" y="1028714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有延迟的算法</a:t>
            </a:r>
            <a:endParaRPr sz="4000" b="1" dirty="0">
              <a:solidFill>
                <a:schemeClr val="dk1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在你的</a:t>
            </a:r>
            <a:r>
              <a:rPr lang="en-US" altLang="zh-CN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LED</a:t>
            </a: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规划器上，确定同伴对每个图象作出回应需要的思考时间，例如：等待两秒。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“回答者”对每张图片是否需要相同的思考时间？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/>
          <p:nvPr/>
        </p:nvSpPr>
        <p:spPr>
          <a:xfrm>
            <a:off x="882260" y="1200157"/>
            <a:ext cx="10677300" cy="4351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模式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模式随处可见：如单词的拼写方式；学校一天的组织方式。</a:t>
            </a:r>
            <a:r>
              <a:rPr 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 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通过识别模式，我们可以找到解决问题的方法。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对每个单词的思考时间有规律吗？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/>
          <p:nvPr/>
        </p:nvSpPr>
        <p:spPr>
          <a:xfrm>
            <a:off x="849603" y="889914"/>
            <a:ext cx="10677300" cy="4972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用延迟命令编程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我们可以调试我们的程序，添加延迟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lvl="0" indent="-431800"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探索“基本”菜单中的积木块，哪个块可以用于延迟程序？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如何更改延迟长度？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使用的数字和延迟的长度是否有任何模式？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分享我们的知识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如何将延迟添加到我们的程序中？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我们如何改变程序中的延迟长度？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/>
          <p:nvPr/>
        </p:nvSpPr>
        <p:spPr>
          <a:xfrm>
            <a:off x="1012888" y="367400"/>
            <a:ext cx="10677300" cy="50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lvl="0" indent="0" algn="l" rtl="0">
              <a:lnSpc>
                <a:spcPct val="1066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zh-CN" altLang="en-US" sz="4000" b="1" dirty="0">
                <a:solidFill>
                  <a:schemeClr val="dk1"/>
                </a:solidFill>
                <a:latin typeface="+mj-lt"/>
                <a:ea typeface="Questrial"/>
                <a:cs typeface="Questrial"/>
                <a:sym typeface="Questrial"/>
              </a:rPr>
              <a:t>使用延迟进行编程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  <a:p>
            <a:pPr marL="457200" marR="0" lvl="0" indent="-431800" algn="l" rtl="0">
              <a:spcBef>
                <a:spcPts val="0"/>
              </a:spcBef>
              <a:spcAft>
                <a:spcPts val="0"/>
              </a:spcAft>
              <a:buClr>
                <a:srgbClr val="505555"/>
              </a:buClr>
              <a:buSzPts val="3200"/>
              <a:buFont typeface="Questrial"/>
              <a:buChar char="●"/>
            </a:pPr>
            <a:r>
              <a:rPr lang="zh-CN" altLang="en-US" sz="3200" dirty="0">
                <a:solidFill>
                  <a:srgbClr val="505555"/>
                </a:solidFill>
                <a:latin typeface="+mj-lt"/>
                <a:ea typeface="Questrial"/>
                <a:cs typeface="Questrial"/>
                <a:sym typeface="Questrial"/>
              </a:rPr>
              <a:t>调试程序，以便在显示每个图像后给予同伴思考的时间。</a:t>
            </a:r>
            <a:endParaRPr sz="3200" dirty="0">
              <a:solidFill>
                <a:srgbClr val="505555"/>
              </a:solidFill>
              <a:latin typeface="+mj-lt"/>
              <a:ea typeface="Questrial"/>
              <a:cs typeface="Questrial"/>
              <a:sym typeface="Quest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2EF823-9944-5947-B4B2-6F850E5CB882}"/>
              </a:ext>
            </a:extLst>
          </p:cNvPr>
          <p:cNvSpPr/>
          <p:nvPr/>
        </p:nvSpPr>
        <p:spPr>
          <a:xfrm>
            <a:off x="1012888" y="5517569"/>
            <a:ext cx="44935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3"/>
              </a:rPr>
              <a:t>https://makecode.microbit.org/#pub:_CX0g2XR8E2vT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3742</TotalTime>
  <Words>345</Words>
  <Application>Microsoft Office PowerPoint</Application>
  <PresentationFormat>宽屏</PresentationFormat>
  <Paragraphs>108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Cabin</vt:lpstr>
      <vt:lpstr>Noto Sans Symbols</vt:lpstr>
      <vt:lpstr>Questrial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1</cp:lastModifiedBy>
  <cp:revision>26</cp:revision>
  <dcterms:modified xsi:type="dcterms:W3CDTF">2021-09-20T23:53:48Z</dcterms:modified>
</cp:coreProperties>
</file>