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63"/>
  </p:normalViewPr>
  <p:slideViewPr>
    <p:cSldViewPr snapToGrid="0" snapToObjects="1">
      <p:cViewPr varScale="1">
        <p:scale>
          <a:sx n="118" d="100"/>
          <a:sy n="118" d="100"/>
        </p:scale>
        <p:origin x="6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6d1d391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6d1d391c2_1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6" name="Google Shape;156;g56d1d391c2_1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71850ad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71850ad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71850ad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71850ad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71850ad5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71850ad5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1850ad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71850ad5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71850ad5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71850ad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71850ad58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571850ad58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71850ad5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71850ad58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571850ad58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b93448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b93448afc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4" name="Google Shape;114;g4b93448afc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1c38d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4b1c38d769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g4b1c38d769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6" name="Google Shape;126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b1c38d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4b1c38d769_0_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2" name="Google Shape;132;g4b1c38d769_0_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b1c38d76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4b1c38d769_0_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8" name="Google Shape;138;g4b1c38d769_0_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b1c38d76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4b1c38d769_0_13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4" name="Google Shape;144;g4b1c38d769_0_13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b1c38d76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4b1c38d769_0_10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g4b1c38d769_0_10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4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2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2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2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2905" algn="l">
              <a:lnSpc>
                <a:spcPct val="108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2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2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2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2905" algn="l">
              <a:lnSpc>
                <a:spcPct val="108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 panose="020B0604020202020204"/>
              <a:buNone/>
              <a:defRPr sz="4000" b="1" i="0" u="none" strike="noStrike" cap="none">
                <a:solidFill>
                  <a:srgbClr val="30333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microbit.org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28955" y="1527175"/>
            <a:ext cx="11134090" cy="372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数字抽认卡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第一课 抽认卡算法</a:t>
            </a:r>
            <a:endParaRPr sz="4400" b="0" i="0" u="none" strike="noStrike" cap="none" dirty="0">
              <a:solidFill>
                <a:schemeClr val="lt1"/>
              </a:solidFill>
              <a:latin typeface="+mj-lt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>
            <a:fillRect/>
          </a:stretch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>
            <a:fillRect/>
          </a:stretch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>
            <a:fillRect/>
          </a:stretch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>
            <a:fillRect/>
          </a:stretch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>
            <a:fillRect/>
          </a:stretch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>
            <a:fillRect/>
          </a:stretch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>
            <a:fillRect/>
          </a:stretch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>
            <a:fillRect/>
          </a:stretch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717376" y="5486673"/>
            <a:ext cx="2188112" cy="1068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797735" y="636342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重新审视学习目标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知道并理解什么是算法</a:t>
            </a:r>
          </a:p>
          <a:p>
            <a:pPr marL="457200" lvl="0">
              <a:lnSpc>
                <a:spcPct val="115000"/>
              </a:lnSpc>
            </a:pPr>
            <a:endParaRPr lang="zh-CN" altLang="en-US" sz="3200" dirty="0">
              <a:solidFill>
                <a:srgbClr val="505555"/>
              </a:solidFill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能够编写指令清晰的算法</a:t>
            </a:r>
          </a:p>
          <a:p>
            <a:pPr marL="457200" lvl="0">
              <a:lnSpc>
                <a:spcPct val="115000"/>
              </a:lnSpc>
            </a:pPr>
            <a:endParaRPr lang="zh-CN" altLang="en-US" sz="3200" dirty="0">
              <a:solidFill>
                <a:srgbClr val="505555"/>
              </a:solidFill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能够测试并调试编好的算法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53572" y="1141225"/>
            <a:ext cx="3460098" cy="5189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6095850" y="20876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5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+mj-lt"/>
                <a:ea typeface="Questrial"/>
                <a:cs typeface="Questrial"/>
                <a:sym typeface="Questrial"/>
              </a:rPr>
              <a:t>面包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(bread)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26"/>
          <p:cNvCxnSpPr/>
          <p:nvPr/>
        </p:nvCxnSpPr>
        <p:spPr>
          <a:xfrm>
            <a:off x="6095850" y="-30149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6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+mj-lt"/>
                <a:ea typeface="Questrial"/>
                <a:cs typeface="Questrial"/>
                <a:sym typeface="Questrial"/>
              </a:rPr>
              <a:t>苹果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(apple)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09425" y="1827450"/>
            <a:ext cx="4051099" cy="268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7"/>
          <p:cNvCxnSpPr/>
          <p:nvPr/>
        </p:nvCxnSpPr>
        <p:spPr>
          <a:xfrm>
            <a:off x="6095850" y="1851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7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+mj-lt"/>
                <a:ea typeface="Questrial"/>
                <a:cs typeface="Questrial"/>
                <a:sym typeface="Questrial"/>
              </a:rPr>
              <a:t>牛奶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(milk)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10325" y="1250775"/>
            <a:ext cx="2909902" cy="436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28"/>
          <p:cNvCxnSpPr/>
          <p:nvPr/>
        </p:nvCxnSpPr>
        <p:spPr>
          <a:xfrm>
            <a:off x="6095850" y="39751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8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+mj-lt"/>
                <a:ea typeface="Questrial"/>
                <a:cs typeface="Questrial"/>
                <a:sym typeface="Questrial"/>
              </a:rPr>
              <a:t>芝士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(cheese)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2000" y="1488638"/>
            <a:ext cx="5174296" cy="388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29"/>
          <p:cNvCxnSpPr/>
          <p:nvPr/>
        </p:nvCxnSpPr>
        <p:spPr>
          <a:xfrm>
            <a:off x="6096000" y="-30024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29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+mj-lt"/>
                <a:ea typeface="Questrial"/>
                <a:cs typeface="Questrial"/>
                <a:sym typeface="Questrial"/>
              </a:rPr>
              <a:t>鱼</a:t>
            </a:r>
            <a:r>
              <a:rPr lang="en-US" sz="3200" b="1" dirty="0"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(fish)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3402" y="1718700"/>
            <a:ext cx="456509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j-lt"/>
              </a:rPr>
              <a:t>版权信息</a:t>
            </a:r>
            <a:endParaRPr lang="en-GB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Published by the Micro:bit Educational Foundation </a:t>
            </a:r>
            <a:r>
              <a:rPr lang="en-GB" dirty="0">
                <a:latin typeface="+mj-lt"/>
                <a:hlinkClick r:id="rId2"/>
              </a:rPr>
              <a:t>microbit.org</a:t>
            </a:r>
            <a:r>
              <a:rPr lang="en-GB" dirty="0">
                <a:latin typeface="+mj-lt"/>
              </a:rPr>
              <a:t> under the following Creative Commons licence:</a:t>
            </a:r>
          </a:p>
          <a:p>
            <a:r>
              <a:rPr lang="zh-CN" altLang="en-US" dirty="0">
                <a:latin typeface="+mj-lt"/>
              </a:rPr>
              <a:t>翻译：陕西师范大学教育学部人工智能教育研究中心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Attribution-</a:t>
            </a:r>
            <a:r>
              <a:rPr lang="en-GB" dirty="0" err="1">
                <a:latin typeface="+mj-lt"/>
              </a:rPr>
              <a:t>ShareAlike</a:t>
            </a:r>
            <a:r>
              <a:rPr lang="en-GB" dirty="0">
                <a:latin typeface="+mj-lt"/>
              </a:rPr>
              <a:t> 4.0 International (CC BY-SA 4.0)</a:t>
            </a:r>
            <a:br>
              <a:rPr lang="en-GB" dirty="0">
                <a:latin typeface="+mj-lt"/>
              </a:rPr>
            </a:br>
            <a:r>
              <a:rPr lang="en-GB" u="sng" dirty="0">
                <a:latin typeface="+mj-lt"/>
                <a:hlinkClick r:id="rId3"/>
              </a:rPr>
              <a:t>https://creativecommons.org/licenses/by-sa/4.0/</a:t>
            </a:r>
            <a:r>
              <a:rPr lang="en-GB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学习目标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知道并理解什么是算法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能够编写指令清晰的算法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能够测试并调试编好的算法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使用抽认卡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两人一组，使用抽认卡练习英语单词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和同伴交换角色，每个人可以同时扮演“回答者”和“出示者”两个角色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07722" y="617771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创建算法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你对算法了解多少？</a:t>
            </a:r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你以前使用过算法吗？是如何使用的？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算法是一组有序的指令、步骤或规则，供人类遵循以解决问题或完成任务。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“回答者”算法</a:t>
            </a:r>
            <a:endParaRPr lang="en-US" altLang="zh-CN"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作为“</a:t>
            </a: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回答者</a:t>
            </a: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”，</a:t>
            </a: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</a:t>
            </a: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采取了哪些步骤？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测试我们的算法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我们应该如何测试我们的算法？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查找和修复错误是指什么？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“出示者”算法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两人一组，编写一个算法来指导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同伴如何扮演抽认卡中的“出示者”角色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编写算法，测试并调试算法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测试我们的算法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如何测试我们的算法是否有效？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测试我们的算法重要吗？为什么？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测试我们的算法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按照之前编写的算法使用抽认卡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你编写的算法哪些步骤最容易遵循？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你编写的算法哪些步骤最不容易遵循？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292</Words>
  <Application>Microsoft Office PowerPoint</Application>
  <PresentationFormat>宽屏</PresentationFormat>
  <Paragraphs>99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Cabin</vt:lpstr>
      <vt:lpstr>Noto Sans Symbols</vt:lpstr>
      <vt:lpstr>Questrial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版权信息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王小红</cp:lastModifiedBy>
  <cp:revision>16</cp:revision>
  <dcterms:created xsi:type="dcterms:W3CDTF">2021-07-08T13:57:26Z</dcterms:created>
  <dcterms:modified xsi:type="dcterms:W3CDTF">2021-09-17T02:58:39Z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433D5EC30ED14EF1829677B47D193DDA</vt:lpwstr>
  </property>
  <property fmtid="{D5CDD505-2E9C-101B-9397-08002B2CF9AE}" pid="3" name="KSOProductBuildVer">
    <vt:lpwstr>2052-11.1.0.10667</vt:lpwstr>
  </property>
</Properties>
</file>