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9900" autoAdjust="0"/>
  </p:normalViewPr>
  <p:slideViewPr>
    <p:cSldViewPr snapToGrid="0" snapToObjects="1">
      <p:cViewPr varScale="1">
        <p:scale>
          <a:sx n="65" d="100"/>
          <a:sy n="65" d="100"/>
        </p:scale>
        <p:origin x="12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25860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424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692de3e88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5692de3e88_0_9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5692de3e88_0_9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1976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692de3e88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g5692de3e88_0_10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5692de3e88_0_10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86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692de3e88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g5692de3e88_0_10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g5692de3e88_0_10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264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692de3e88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g5692de3e88_0_11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g5692de3e88_0_11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8759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692de3e8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g5692de3e88_0_1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5692de3e88_0_1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197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692de3e8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692de3e88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2" name="Google Shape;232;g5692de3e88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8992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must be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867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2de3e88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692de3e88_0_1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5692de3e88_0_1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01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图</a:t>
            </a:r>
            <a:r>
              <a:rPr lang="en-US" altLang="zh-CN" dirty="0"/>
              <a:t>1</a:t>
            </a:r>
            <a:r>
              <a:rPr lang="zh-CN" altLang="en-US" dirty="0"/>
              <a:t>是一朵花，有茎、花瓣和花蕊。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图</a:t>
            </a:r>
            <a:r>
              <a:rPr lang="en-US" altLang="zh-CN" dirty="0"/>
              <a:t>2</a:t>
            </a:r>
            <a:r>
              <a:rPr lang="zh-CN" altLang="en-US" dirty="0"/>
              <a:t>是一只蠕虫，其身体呈蠕动状。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图</a:t>
            </a:r>
            <a:r>
              <a:rPr lang="en-US" altLang="zh-CN" dirty="0"/>
              <a:t>3</a:t>
            </a:r>
            <a:r>
              <a:rPr lang="zh-CN" altLang="en-US" dirty="0"/>
              <a:t>是一个有八条腿的蜘蛛。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图</a:t>
            </a:r>
            <a:r>
              <a:rPr lang="en-US" altLang="zh-CN" dirty="0"/>
              <a:t>4</a:t>
            </a:r>
            <a:r>
              <a:rPr lang="zh-CN" altLang="en-US" dirty="0"/>
              <a:t>是一只松鼠，尾巴浓密。</a:t>
            </a:r>
            <a:endParaRPr dirty="0"/>
          </a:p>
        </p:txBody>
      </p:sp>
      <p:sp>
        <p:nvSpPr>
          <p:cNvPr id="114" name="Google Shape;114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880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692de3e8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692de3e88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692de3e88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45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使用文件夹中包含的简单图像十六进制文件（</a:t>
            </a:r>
            <a:r>
              <a:rPr lang="en-US" dirty="0"/>
              <a:t>hex）</a:t>
            </a:r>
            <a:r>
              <a:rPr lang="zh-CN" altLang="en-US" dirty="0"/>
              <a:t>对</a:t>
            </a:r>
            <a:r>
              <a:rPr lang="en-US" dirty="0"/>
              <a:t>micro:</a:t>
            </a:r>
            <a:r>
              <a:rPr lang="zh-CN" altLang="en-US" dirty="0"/>
              <a:t>位进行编程，并向班级展示图像，或者使用以下链接在模拟器中显示程序的效果</a:t>
            </a:r>
            <a:r>
              <a:rPr lang="en-US" dirty="0"/>
              <a:t>https://makecode.microbit.org/#pub:_97wWYsARaetH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33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8352e591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58352e591b_1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58352e591b_1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1131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692de3e8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692de3e88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2" name="Google Shape;232;g5692de3e88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445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692de3e88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5692de3e88_0_8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5692de3e88_0_8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4726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692de3e88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5692de3e88_0_8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5692de3e88_0_8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024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188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54BA74-61B4-EF4A-B97C-FD19C3786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大自然艺术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第三课 数字化表示自然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79E3C2-7DE2-8748-9E2D-F1777DE3C6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编程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LED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0" name="Google Shape;200;p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3600" y="1944538"/>
            <a:ext cx="8686800" cy="452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1" name="Google Shape;201;p24"/>
          <p:cNvCxnSpPr/>
          <p:nvPr/>
        </p:nvCxnSpPr>
        <p:spPr>
          <a:xfrm>
            <a:off x="9870150" y="3485688"/>
            <a:ext cx="1353600" cy="14421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202" name="Google Shape;202;p24"/>
          <p:cNvCxnSpPr/>
          <p:nvPr/>
        </p:nvCxnSpPr>
        <p:spPr>
          <a:xfrm flipH="1">
            <a:off x="1730250" y="4287625"/>
            <a:ext cx="1875501" cy="138440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</p:spPr>
      </p:cxnSp>
      <p:sp>
        <p:nvSpPr>
          <p:cNvPr id="203" name="Google Shape;203;p24"/>
          <p:cNvSpPr txBox="1"/>
          <p:nvPr/>
        </p:nvSpPr>
        <p:spPr>
          <a:xfrm>
            <a:off x="10439400" y="49278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程序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04" name="Google Shape;204;p24"/>
          <p:cNvSpPr txBox="1"/>
          <p:nvPr/>
        </p:nvSpPr>
        <p:spPr>
          <a:xfrm>
            <a:off x="247374" y="5672027"/>
            <a:ext cx="2054955" cy="126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表示</a:t>
            </a: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(</a:t>
            </a: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输出</a:t>
            </a: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)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/>
          <p:nvPr/>
        </p:nvSpPr>
        <p:spPr>
          <a:xfrm>
            <a:off x="1012888" y="367400"/>
            <a:ext cx="10677300" cy="61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配对编程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与你的伙伴一起，使用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编辑器开发一个程序，以展示你计划表示的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将模拟器上的图像与你计划中的图像进行比较。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根据需要调试你的程序。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分享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LED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表示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查看其他小组开发的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代表什么植物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动物？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是什么让你认为它是你所识别的植物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动物？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评估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LED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表示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与另一小组讨论你编写的程序、你取得的成功以及你克服的问题。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为什么评估我们的计算机程序对我们有帮助？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/>
          <p:nvPr/>
        </p:nvSpPr>
        <p:spPr>
          <a:xfrm>
            <a:off x="898588" y="88991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重新审视学习目标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/>
              <a:t>了解</a:t>
            </a:r>
            <a:r>
              <a:rPr lang="zh-CN" altLang="zh-CN" sz="3200" dirty="0"/>
              <a:t> LED </a:t>
            </a:r>
            <a:r>
              <a:rPr lang="en-US" altLang="zh-CN" sz="3200" dirty="0"/>
              <a:t>可以用于表示图像。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altLang="zh-CN" sz="3200" dirty="0"/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/>
              <a:t>规划 </a:t>
            </a:r>
            <a:r>
              <a:rPr lang="zh-CN" altLang="zh-CN" sz="3200" dirty="0"/>
              <a:t>LED </a:t>
            </a:r>
            <a:r>
              <a:rPr lang="en-US" altLang="zh-CN" sz="3200" dirty="0"/>
              <a:t>图像。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altLang="zh-CN" sz="3200" dirty="0"/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/>
              <a:t>使用</a:t>
            </a:r>
            <a:r>
              <a:rPr lang="zh-CN" altLang="zh-CN" sz="3200" dirty="0"/>
              <a:t>micro: bit </a:t>
            </a:r>
            <a:r>
              <a:rPr lang="zh-CN" altLang="en-US" sz="3200" dirty="0"/>
              <a:t>开发</a:t>
            </a:r>
            <a:r>
              <a:rPr lang="en-US" altLang="zh-CN" sz="3200" dirty="0" err="1"/>
              <a:t>显示</a:t>
            </a:r>
            <a:r>
              <a:rPr lang="zh-CN" altLang="zh-CN" sz="3200" dirty="0"/>
              <a:t>LED </a:t>
            </a:r>
            <a:r>
              <a:rPr lang="en-US" altLang="zh-CN" sz="3200" dirty="0" err="1"/>
              <a:t>图像的程序</a:t>
            </a:r>
            <a:r>
              <a:rPr lang="en-US" altLang="zh-CN" sz="3200" dirty="0"/>
              <a:t>。</a:t>
            </a:r>
            <a:endParaRPr lang="zh-CN" altLang="zh-CN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35" name="Google Shape;235;p29"/>
          <p:cNvGrpSpPr/>
          <p:nvPr/>
        </p:nvGrpSpPr>
        <p:grpSpPr>
          <a:xfrm>
            <a:off x="1414400" y="1481229"/>
            <a:ext cx="1647825" cy="3993750"/>
            <a:chOff x="1414400" y="1807800"/>
            <a:chExt cx="1647825" cy="3993750"/>
          </a:xfrm>
        </p:grpSpPr>
        <p:pic>
          <p:nvPicPr>
            <p:cNvPr id="236" name="Google Shape;236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8" name="Google Shape;238;p29"/>
          <p:cNvGrpSpPr/>
          <p:nvPr/>
        </p:nvGrpSpPr>
        <p:grpSpPr>
          <a:xfrm>
            <a:off x="4091525" y="1481229"/>
            <a:ext cx="1647825" cy="3993750"/>
            <a:chOff x="1414400" y="1807800"/>
            <a:chExt cx="1647825" cy="3993750"/>
          </a:xfrm>
        </p:grpSpPr>
        <p:pic>
          <p:nvPicPr>
            <p:cNvPr id="239" name="Google Shape;239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1" name="Google Shape;241;p29"/>
          <p:cNvGrpSpPr/>
          <p:nvPr/>
        </p:nvGrpSpPr>
        <p:grpSpPr>
          <a:xfrm>
            <a:off x="6768675" y="1481229"/>
            <a:ext cx="1647825" cy="3993750"/>
            <a:chOff x="1414400" y="1807800"/>
            <a:chExt cx="1647825" cy="3993750"/>
          </a:xfrm>
        </p:grpSpPr>
        <p:pic>
          <p:nvPicPr>
            <p:cNvPr id="242" name="Google Shape;242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3" name="Google Shape;243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4" name="Google Shape;244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1481229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3943879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9"/>
          <p:cNvSpPr txBox="1"/>
          <p:nvPr/>
        </p:nvSpPr>
        <p:spPr>
          <a:xfrm>
            <a:off x="1516887" y="2884334"/>
            <a:ext cx="1647825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7" name="Google Shape;247;p29"/>
          <p:cNvSpPr txBox="1"/>
          <p:nvPr/>
        </p:nvSpPr>
        <p:spPr>
          <a:xfrm>
            <a:off x="1465650" y="5474979"/>
            <a:ext cx="1647824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8" name="Google Shape;248;p29"/>
          <p:cNvSpPr txBox="1"/>
          <p:nvPr/>
        </p:nvSpPr>
        <p:spPr>
          <a:xfrm>
            <a:off x="4142788" y="2884334"/>
            <a:ext cx="1647812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6819924" y="2884334"/>
            <a:ext cx="1647811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9445825" y="2884334"/>
            <a:ext cx="164781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4142800" y="5474979"/>
            <a:ext cx="16478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9497075" y="5474979"/>
            <a:ext cx="159656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6871199" y="5474979"/>
            <a:ext cx="1647799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7834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89F-98BE-CE4A-B633-C708B98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版权信息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4210-D817-554C-802D-284A7EFB0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Published by the Micro:bit Educational Foundation</a:t>
            </a:r>
            <a:br>
              <a:rPr lang="en-GB" dirty="0"/>
            </a:br>
            <a:r>
              <a:rPr lang="en-GB" dirty="0" err="1"/>
              <a:t>microbit.org</a:t>
            </a:r>
            <a:r>
              <a:rPr lang="en-GB" dirty="0"/>
              <a:t> under the following Creative Commons licence: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Attribution-</a:t>
            </a:r>
            <a:r>
              <a:rPr lang="en-GB" dirty="0" err="1"/>
              <a:t>ShareAlike</a:t>
            </a:r>
            <a:r>
              <a:rPr lang="en-GB" dirty="0"/>
              <a:t> 4.0 International (CC BY-SA 4.0)</a:t>
            </a:r>
          </a:p>
          <a:p>
            <a:r>
              <a:rPr lang="zh-CN" altLang="en-US" dirty="0"/>
              <a:t>陕西师范大学人工智能教育研究所（教育学部）翻译</a:t>
            </a:r>
            <a:endParaRPr lang="en-GB" dirty="0">
              <a:hlinkClick r:id="rId3"/>
            </a:endParaRPr>
          </a:p>
          <a:p>
            <a:r>
              <a:rPr lang="en-GB" dirty="0">
                <a:hlinkClick r:id="rId3"/>
              </a:rPr>
              <a:t>https://creativecommons.org/licenses/by-sa/4.0/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865931" y="840929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 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/>
              <a:t>了解</a:t>
            </a:r>
            <a:r>
              <a:rPr lang="zh-CN" altLang="zh-CN" sz="3200" dirty="0"/>
              <a:t> LED </a:t>
            </a:r>
            <a:r>
              <a:rPr lang="en-US" altLang="zh-CN" sz="3200" dirty="0"/>
              <a:t>可以用于表示图像。</a:t>
            </a:r>
          </a:p>
          <a:p>
            <a:pPr marL="254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US" altLang="zh-CN"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/>
              <a:t>规划 </a:t>
            </a:r>
            <a:r>
              <a:rPr lang="zh-CN" altLang="zh-CN" sz="3200" dirty="0"/>
              <a:t>LED </a:t>
            </a:r>
            <a:r>
              <a:rPr lang="en-US" altLang="zh-CN" sz="3200" dirty="0"/>
              <a:t>图像。</a:t>
            </a:r>
          </a:p>
          <a:p>
            <a:pPr marL="254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US" altLang="zh-CN"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altLang="zh-CN" sz="3200" dirty="0"/>
              <a:t>使用</a:t>
            </a:r>
            <a:r>
              <a:rPr lang="zh-CN" altLang="zh-CN" sz="3200" dirty="0"/>
              <a:t>micro: bit </a:t>
            </a:r>
            <a:r>
              <a:rPr lang="zh-CN" altLang="en-US" sz="3200" dirty="0"/>
              <a:t>设计</a:t>
            </a:r>
            <a:r>
              <a:rPr lang="en-US" altLang="zh-CN" sz="3200" dirty="0" err="1"/>
              <a:t>显示</a:t>
            </a:r>
            <a:r>
              <a:rPr lang="zh-CN" altLang="zh-CN" sz="3200" dirty="0"/>
              <a:t>LED </a:t>
            </a:r>
            <a:r>
              <a:rPr lang="en-US" altLang="zh-CN" sz="3200" dirty="0" err="1"/>
              <a:t>图像的程序</a:t>
            </a:r>
            <a:r>
              <a:rPr lang="en-US" altLang="zh-CN" sz="3200" dirty="0"/>
              <a:t>。</a:t>
            </a:r>
            <a:endParaRPr lang="zh-CN" altLang="zh-CN"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表示野生动植物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7175" y="2788675"/>
            <a:ext cx="2616350" cy="2360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0050" y="2757488"/>
            <a:ext cx="2616350" cy="242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4300" y="2773650"/>
            <a:ext cx="2616350" cy="2390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432925" y="2787406"/>
            <a:ext cx="2531780" cy="236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/>
        </p:nvSpPr>
        <p:spPr>
          <a:xfrm>
            <a:off x="784300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图像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1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3667175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图像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2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6550050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图像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3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9432925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图像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4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  <a:buClr>
                <a:schemeClr val="dk1"/>
              </a:buClr>
            </a:pP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表示野生动植物</a:t>
            </a: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下面的图像有什么共同点？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你认为这些图像是如何创建的？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31" name="Google Shape;131;p18"/>
          <p:cNvGrpSpPr/>
          <p:nvPr/>
        </p:nvGrpSpPr>
        <p:grpSpPr>
          <a:xfrm>
            <a:off x="1084384" y="3885625"/>
            <a:ext cx="10023233" cy="2345829"/>
            <a:chOff x="784300" y="2005400"/>
            <a:chExt cx="11180405" cy="3175188"/>
          </a:xfrm>
        </p:grpSpPr>
        <p:pic>
          <p:nvPicPr>
            <p:cNvPr id="132" name="Google Shape;132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67175" y="2788675"/>
              <a:ext cx="2616350" cy="23607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550050" y="2757488"/>
              <a:ext cx="2616350" cy="242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432925" y="2757500"/>
              <a:ext cx="2531780" cy="23607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5" name="Google Shape;135;p18"/>
            <p:cNvGrpSpPr/>
            <p:nvPr/>
          </p:nvGrpSpPr>
          <p:grpSpPr>
            <a:xfrm>
              <a:off x="784300" y="2005400"/>
              <a:ext cx="2616350" cy="3159060"/>
              <a:chOff x="784300" y="2005400"/>
              <a:chExt cx="2616350" cy="3159060"/>
            </a:xfrm>
          </p:grpSpPr>
          <p:pic>
            <p:nvPicPr>
              <p:cNvPr id="136" name="Google Shape;136;p18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784300" y="2773650"/>
                <a:ext cx="2616350" cy="239081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7" name="Google Shape;137;p18"/>
              <p:cNvSpPr txBox="1"/>
              <p:nvPr/>
            </p:nvSpPr>
            <p:spPr>
              <a:xfrm>
                <a:off x="784300" y="2005400"/>
                <a:ext cx="2453100" cy="752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en-US" sz="3200" dirty="0">
                    <a:latin typeface="Questrial"/>
                    <a:ea typeface="Questrial"/>
                    <a:cs typeface="Questrial"/>
                    <a:sym typeface="Questrial"/>
                  </a:rPr>
                  <a:t>图像</a:t>
                </a:r>
                <a:r>
                  <a:rPr lang="en-US" sz="3200" dirty="0">
                    <a:latin typeface="Questrial"/>
                    <a:ea typeface="Questrial"/>
                    <a:cs typeface="Questrial"/>
                    <a:sym typeface="Questrial"/>
                  </a:rPr>
                  <a:t> 1</a:t>
                </a:r>
                <a:endParaRPr sz="3200" dirty="0"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38" name="Google Shape;138;p18"/>
            <p:cNvSpPr txBox="1"/>
            <p:nvPr/>
          </p:nvSpPr>
          <p:spPr>
            <a:xfrm>
              <a:off x="3667175" y="2005400"/>
              <a:ext cx="24531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3200" dirty="0">
                  <a:latin typeface="Questrial"/>
                  <a:ea typeface="Questrial"/>
                  <a:cs typeface="Questrial"/>
                  <a:sym typeface="Questrial"/>
                </a:rPr>
                <a:t>图像</a:t>
              </a:r>
              <a:r>
                <a:rPr lang="en-US" sz="3200" dirty="0">
                  <a:latin typeface="Questrial"/>
                  <a:ea typeface="Questrial"/>
                  <a:cs typeface="Questrial"/>
                  <a:sym typeface="Questrial"/>
                </a:rPr>
                <a:t> 2</a:t>
              </a:r>
              <a:endParaRPr sz="3200" dirty="0"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9" name="Google Shape;139;p18"/>
            <p:cNvSpPr txBox="1"/>
            <p:nvPr/>
          </p:nvSpPr>
          <p:spPr>
            <a:xfrm>
              <a:off x="6550050" y="2005400"/>
              <a:ext cx="24531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3200" dirty="0">
                  <a:latin typeface="Questrial"/>
                  <a:ea typeface="Questrial"/>
                  <a:cs typeface="Questrial"/>
                  <a:sym typeface="Questrial"/>
                </a:rPr>
                <a:t>图像</a:t>
              </a:r>
              <a:r>
                <a:rPr lang="en-US" sz="3200" dirty="0">
                  <a:latin typeface="Questrial"/>
                  <a:ea typeface="Questrial"/>
                  <a:cs typeface="Questrial"/>
                  <a:sym typeface="Questrial"/>
                </a:rPr>
                <a:t> 3</a:t>
              </a:r>
              <a:endParaRPr sz="3200" dirty="0"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0" name="Google Shape;140;p18"/>
            <p:cNvSpPr txBox="1"/>
            <p:nvPr/>
          </p:nvSpPr>
          <p:spPr>
            <a:xfrm>
              <a:off x="9432925" y="2005400"/>
              <a:ext cx="24531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3200" dirty="0">
                  <a:latin typeface="Questrial"/>
                  <a:ea typeface="Questrial"/>
                  <a:cs typeface="Questrial"/>
                  <a:sym typeface="Questrial"/>
                </a:rPr>
                <a:t>图像</a:t>
              </a:r>
              <a:r>
                <a:rPr lang="en-US" sz="3200" dirty="0">
                  <a:latin typeface="Questrial"/>
                  <a:ea typeface="Questrial"/>
                  <a:cs typeface="Questrial"/>
                  <a:sym typeface="Questrial"/>
                </a:rPr>
                <a:t> 4</a:t>
              </a:r>
              <a:endParaRPr sz="3200" dirty="0"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/>
          <p:nvPr/>
        </p:nvSpPr>
        <p:spPr>
          <a:xfrm>
            <a:off x="1012896" y="367400"/>
            <a:ext cx="69015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表示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是一种手持式可编程计算机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它有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25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个可以打开或关闭的发光二极管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(LED)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预测 </a:t>
            </a:r>
            <a:r>
              <a:rPr lang="en-US" altLang="zh-CN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</a:t>
            </a:r>
            <a:r>
              <a:rPr lang="zh-CN" altLang="en-US" sz="3200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</a:rPr>
              <a:t>这个程序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中代表什么图像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47" name="Google Shape;147;p19"/>
          <p:cNvPicPr preferRelativeResize="0"/>
          <p:nvPr/>
        </p:nvPicPr>
        <p:blipFill rotWithShape="1">
          <a:blip r:embed="rId3">
            <a:alphaModFix/>
          </a:blip>
          <a:srcRect r="50221"/>
          <a:stretch/>
        </p:blipFill>
        <p:spPr>
          <a:xfrm>
            <a:off x="7914400" y="1942275"/>
            <a:ext cx="4352099" cy="3546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8" name="Google Shape;148;p19"/>
          <p:cNvCxnSpPr>
            <a:cxnSpLocks/>
          </p:cNvCxnSpPr>
          <p:nvPr/>
        </p:nvCxnSpPr>
        <p:spPr>
          <a:xfrm flipH="1">
            <a:off x="10152501" y="1654629"/>
            <a:ext cx="537270" cy="1972821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9" name="Google Shape;149;p19"/>
          <p:cNvSpPr txBox="1"/>
          <p:nvPr/>
        </p:nvSpPr>
        <p:spPr>
          <a:xfrm>
            <a:off x="9450800" y="10922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LED lights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输出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计算机程序告诉即将发生的事情。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例如：在游戏中移动的角色，打印一个页面的打印机或打开的灯。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35" name="Google Shape;235;p29"/>
          <p:cNvGrpSpPr/>
          <p:nvPr/>
        </p:nvGrpSpPr>
        <p:grpSpPr>
          <a:xfrm>
            <a:off x="1414400" y="1481229"/>
            <a:ext cx="1647825" cy="3993750"/>
            <a:chOff x="1414400" y="1807800"/>
            <a:chExt cx="1647825" cy="3993750"/>
          </a:xfrm>
        </p:grpSpPr>
        <p:pic>
          <p:nvPicPr>
            <p:cNvPr id="236" name="Google Shape;236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8" name="Google Shape;238;p29"/>
          <p:cNvGrpSpPr/>
          <p:nvPr/>
        </p:nvGrpSpPr>
        <p:grpSpPr>
          <a:xfrm>
            <a:off x="4091525" y="1481229"/>
            <a:ext cx="1647825" cy="3993750"/>
            <a:chOff x="1414400" y="1807800"/>
            <a:chExt cx="1647825" cy="3993750"/>
          </a:xfrm>
        </p:grpSpPr>
        <p:pic>
          <p:nvPicPr>
            <p:cNvPr id="239" name="Google Shape;239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1" name="Google Shape;241;p29"/>
          <p:cNvGrpSpPr/>
          <p:nvPr/>
        </p:nvGrpSpPr>
        <p:grpSpPr>
          <a:xfrm>
            <a:off x="6768675" y="1481229"/>
            <a:ext cx="1647825" cy="3993750"/>
            <a:chOff x="1414400" y="1807800"/>
            <a:chExt cx="1647825" cy="3993750"/>
          </a:xfrm>
        </p:grpSpPr>
        <p:pic>
          <p:nvPicPr>
            <p:cNvPr id="242" name="Google Shape;242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3" name="Google Shape;243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4" name="Google Shape;244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1481229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3943879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9"/>
          <p:cNvSpPr txBox="1"/>
          <p:nvPr/>
        </p:nvSpPr>
        <p:spPr>
          <a:xfrm>
            <a:off x="1516887" y="2884334"/>
            <a:ext cx="1647825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7" name="Google Shape;247;p29"/>
          <p:cNvSpPr txBox="1"/>
          <p:nvPr/>
        </p:nvSpPr>
        <p:spPr>
          <a:xfrm>
            <a:off x="1465650" y="5474979"/>
            <a:ext cx="1647824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8" name="Google Shape;248;p29"/>
          <p:cNvSpPr txBox="1"/>
          <p:nvPr/>
        </p:nvSpPr>
        <p:spPr>
          <a:xfrm>
            <a:off x="4142788" y="2884334"/>
            <a:ext cx="1647812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6819924" y="2884334"/>
            <a:ext cx="1647811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9445825" y="2884334"/>
            <a:ext cx="164781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4142800" y="5474979"/>
            <a:ext cx="16478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9497075" y="5474979"/>
            <a:ext cx="159656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6871199" y="5474979"/>
            <a:ext cx="1647799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0906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/>
          <p:nvPr/>
        </p:nvSpPr>
        <p:spPr>
          <a:xfrm>
            <a:off x="1012901" y="367400"/>
            <a:ext cx="66228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使用 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规划器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规划器表示悲伤的表情。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我们可以抽象出哪些细节来支持这种表示？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如果我们表示了错误的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，我们该怎么办？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7" name="Google Shape;187;p22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7635700" y="1350925"/>
            <a:ext cx="4340875" cy="40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编程</a:t>
            </a:r>
            <a:r>
              <a:rPr lang="en-US" alt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计算机中的“程序”一词是什么意思？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381000">
              <a:lnSpc>
                <a:spcPct val="115000"/>
              </a:lnSpc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zh-CN" alt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一组用计算机遵循的语言编写的有序指令，可以解决问题。</a:t>
            </a:r>
            <a:endParaRPr lang="en-US"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533400" lvl="1">
              <a:lnSpc>
                <a:spcPct val="115000"/>
              </a:lnSpc>
              <a:buClr>
                <a:srgbClr val="505555"/>
              </a:buClr>
              <a:buSzPts val="24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你写过什么电脑程序？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我们将对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 bit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进行编程来表示你计划展示的图像。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528</Words>
  <Application>Microsoft Office PowerPoint</Application>
  <PresentationFormat>宽屏</PresentationFormat>
  <Paragraphs>145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LED 规划器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LED 规划器</vt:lpstr>
      <vt:lpstr>版权信息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1</cp:lastModifiedBy>
  <cp:revision>34</cp:revision>
  <dcterms:modified xsi:type="dcterms:W3CDTF">2021-08-26T10:49:13Z</dcterms:modified>
</cp:coreProperties>
</file>