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1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5" r:id="rId16"/>
    <p:sldId id="276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9900" autoAdjust="0"/>
  </p:normalViewPr>
  <p:slideViewPr>
    <p:cSldViewPr snapToGrid="0" snapToObjects="1">
      <p:cViewPr varScale="1">
        <p:scale>
          <a:sx n="65" d="100"/>
          <a:sy n="65" d="100"/>
        </p:scale>
        <p:origin x="12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258608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44245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5692de3e88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6" name="Google Shape;196;g5692de3e88_0_9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g5692de3e88_0_9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1976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5692de3e88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Google Shape;207;g5692de3e88_0_10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g5692de3e88_0_10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286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5692de3e88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g5692de3e88_0_10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g5692de3e88_0_10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9264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5692de3e88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g5692de3e88_0_11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g5692de3e88_0_11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8759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5692de3e88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g5692de3e88_0_12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g5692de3e88_0_12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1970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692de3e88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692de3e88_0_1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2" name="Google Shape;232;g5692de3e88_0_1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89921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slide must be kept.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8671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692de3e88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5692de3e88_0_11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5692de3e88_0_11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9018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b1c38d7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4b1c38d769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zh-CN" altLang="en-US" dirty="0"/>
              <a:t>图</a:t>
            </a:r>
            <a:r>
              <a:rPr lang="en-US" altLang="zh-CN" dirty="0"/>
              <a:t>1</a:t>
            </a:r>
            <a:r>
              <a:rPr lang="zh-CN" altLang="en-US" dirty="0"/>
              <a:t>是一朵花，有茎、花瓣和花蕊。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zh-CN" altLang="en-US" dirty="0"/>
              <a:t>图</a:t>
            </a:r>
            <a:r>
              <a:rPr lang="en-US" altLang="zh-CN" dirty="0"/>
              <a:t>2</a:t>
            </a:r>
            <a:r>
              <a:rPr lang="zh-CN" altLang="en-US" dirty="0"/>
              <a:t>是一只蠕虫，其身体呈蠕动状。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zh-CN" altLang="en-US" dirty="0"/>
              <a:t>图</a:t>
            </a:r>
            <a:r>
              <a:rPr lang="en-US" altLang="zh-CN" dirty="0"/>
              <a:t>3</a:t>
            </a:r>
            <a:r>
              <a:rPr lang="zh-CN" altLang="en-US" dirty="0"/>
              <a:t>是一个有八条腿的蜘蛛。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zh-CN" altLang="en-US" dirty="0"/>
              <a:t>图</a:t>
            </a:r>
            <a:r>
              <a:rPr lang="en-US" altLang="zh-CN" dirty="0"/>
              <a:t>4</a:t>
            </a:r>
            <a:r>
              <a:rPr lang="zh-CN" altLang="en-US" dirty="0"/>
              <a:t>是一只松鼠，尾巴浓密。</a:t>
            </a:r>
            <a:endParaRPr dirty="0"/>
          </a:p>
        </p:txBody>
      </p:sp>
      <p:sp>
        <p:nvSpPr>
          <p:cNvPr id="114" name="Google Shape;114;g4b1c38d769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8802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692de3e88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5692de3e88_0_2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5692de3e88_0_2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5453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4b93448a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g4b93448af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zh-CN" altLang="en-US" dirty="0"/>
              <a:t>使用文件夹中包含的简单图像十六进制文件（</a:t>
            </a:r>
            <a:r>
              <a:rPr lang="en-US" dirty="0"/>
              <a:t>hex）</a:t>
            </a:r>
            <a:r>
              <a:rPr lang="zh-CN" altLang="en-US" dirty="0"/>
              <a:t>对</a:t>
            </a:r>
            <a:r>
              <a:rPr lang="en-US" dirty="0"/>
              <a:t>micro:</a:t>
            </a:r>
            <a:r>
              <a:rPr lang="zh-CN" altLang="en-US" dirty="0"/>
              <a:t>位进行编程，并向班级展示图像，或者使用以下链接在模拟器中显示程序的效果</a:t>
            </a:r>
            <a:r>
              <a:rPr lang="en-US" dirty="0"/>
              <a:t>https://makecode.microbit.org/#pub:_97wWYsARaetH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g4b93448af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7333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58352e591b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g58352e591b_1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g58352e591b_1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1131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692de3e88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5692de3e88_0_1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2" name="Google Shape;232;g5692de3e88_0_1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4453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5692de3e88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g5692de3e88_0_8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g5692de3e88_0_8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4726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5692de3e88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g5692de3e88_0_8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g5692de3e88_0_8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024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FACB47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userDrawn="1">
  <p:cSld name="1_Two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>
                <a:latin typeface="+mn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000">
                <a:latin typeface="+mn-l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01882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54BA74-61B4-EF4A-B97C-FD19C3786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code.microbit.org/#editor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78589" y="1651028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大自然艺术</a:t>
            </a:r>
            <a:endParaRPr b="1" dirty="0">
              <a:latin typeface="+mj-l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6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6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第三课 数字化表示自然</a:t>
            </a:r>
            <a:endParaRPr sz="6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>
            <a:alphaModFix amt="5000"/>
          </a:blip>
          <a:srcRect/>
          <a:stretch/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>
            <a:alphaModFix amt="5000"/>
          </a:blip>
          <a:srcRect/>
          <a:stretch/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>
            <a:alphaModFix amt="5000"/>
          </a:blip>
          <a:srcRect/>
          <a:stretch/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>
            <a:alphaModFix amt="5000"/>
          </a:blip>
          <a:srcRect/>
          <a:stretch/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A79E3C2-7DE2-8748-9E2D-F1777DE3C685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7376" y="5486673"/>
            <a:ext cx="2188112" cy="10686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编程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 LED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200" name="Google Shape;200;p2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33600" y="1944538"/>
            <a:ext cx="8686800" cy="4524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1" name="Google Shape;201;p24"/>
          <p:cNvCxnSpPr/>
          <p:nvPr/>
        </p:nvCxnSpPr>
        <p:spPr>
          <a:xfrm>
            <a:off x="9870150" y="3485688"/>
            <a:ext cx="1353600" cy="14421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stealth" w="med" len="med"/>
            <a:tailEnd type="none" w="med" len="med"/>
          </a:ln>
        </p:spPr>
      </p:cxnSp>
      <p:cxnSp>
        <p:nvCxnSpPr>
          <p:cNvPr id="202" name="Google Shape;202;p24"/>
          <p:cNvCxnSpPr/>
          <p:nvPr/>
        </p:nvCxnSpPr>
        <p:spPr>
          <a:xfrm flipH="1">
            <a:off x="1730250" y="4287625"/>
            <a:ext cx="1875501" cy="1384402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stealth" w="med" len="med"/>
            <a:tailEnd type="none" w="med" len="med"/>
          </a:ln>
        </p:spPr>
      </p:cxnSp>
      <p:sp>
        <p:nvSpPr>
          <p:cNvPr id="203" name="Google Shape;203;p24"/>
          <p:cNvSpPr txBox="1"/>
          <p:nvPr/>
        </p:nvSpPr>
        <p:spPr>
          <a:xfrm>
            <a:off x="10439400" y="492780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程序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204" name="Google Shape;204;p24"/>
          <p:cNvSpPr txBox="1"/>
          <p:nvPr/>
        </p:nvSpPr>
        <p:spPr>
          <a:xfrm>
            <a:off x="247374" y="5672027"/>
            <a:ext cx="2054955" cy="1261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表示</a:t>
            </a:r>
            <a:r>
              <a:rPr lang="en-US" sz="3200" dirty="0">
                <a:latin typeface="+mj-lt"/>
                <a:ea typeface="Questrial"/>
                <a:cs typeface="Questrial"/>
                <a:sym typeface="Questrial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+mj-lt"/>
                <a:ea typeface="Questrial"/>
                <a:cs typeface="Questrial"/>
                <a:sym typeface="Questrial"/>
              </a:rPr>
              <a:t>(</a:t>
            </a: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输出</a:t>
            </a:r>
            <a:r>
              <a:rPr lang="en-US" sz="3200" dirty="0">
                <a:latin typeface="+mj-lt"/>
                <a:ea typeface="Questrial"/>
                <a:cs typeface="Questrial"/>
                <a:sym typeface="Questrial"/>
              </a:rPr>
              <a:t>)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5"/>
          <p:cNvSpPr/>
          <p:nvPr/>
        </p:nvSpPr>
        <p:spPr>
          <a:xfrm>
            <a:off x="1012888" y="367400"/>
            <a:ext cx="10677300" cy="61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配对编程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与你的伙伴一起，使用 </a:t>
            </a:r>
            <a:r>
              <a:rPr lang="en-US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MakeCode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编辑器开发一个程序，以展示你计划表示的 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将模拟器上的图像与你计划中的图像进行比较。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根据需要调试你的程序。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分享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 LED 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表示</a:t>
            </a:r>
            <a:endParaRPr lang="en-US" altLang="zh-CN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查看其他小组开发的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图像。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代表什么植物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/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动物？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是什么让你认为它是你所识别的植物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/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动物？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评估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 LED 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表示</a:t>
            </a:r>
            <a:endParaRPr lang="en-US" altLang="zh-CN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与另一小组讨论你编写的程序、你取得的成功以及你克服的问题。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为什么评估我们的计算机程序对我们有帮助？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8"/>
          <p:cNvSpPr/>
          <p:nvPr/>
        </p:nvSpPr>
        <p:spPr>
          <a:xfrm>
            <a:off x="898588" y="88991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重新审视学习目标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: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altLang="zh-CN" sz="3200" dirty="0"/>
              <a:t>了解</a:t>
            </a:r>
            <a:r>
              <a:rPr lang="zh-CN" altLang="zh-CN" sz="3200" dirty="0"/>
              <a:t> LED </a:t>
            </a:r>
            <a:r>
              <a:rPr lang="en-US" altLang="zh-CN" sz="3200" dirty="0"/>
              <a:t>可以用于表示图像。</a:t>
            </a:r>
          </a:p>
          <a:p>
            <a:pPr marL="25400" lvl="0">
              <a:lnSpc>
                <a:spcPct val="115000"/>
              </a:lnSpc>
              <a:buClr>
                <a:srgbClr val="505555"/>
              </a:buClr>
              <a:buSzPts val="3200"/>
            </a:pPr>
            <a:endParaRPr lang="en-US" altLang="zh-CN" sz="3200" dirty="0"/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altLang="zh-CN" sz="3200" dirty="0"/>
              <a:t>规划 </a:t>
            </a:r>
            <a:r>
              <a:rPr lang="zh-CN" altLang="zh-CN" sz="3200" dirty="0"/>
              <a:t>LED </a:t>
            </a:r>
            <a:r>
              <a:rPr lang="en-US" altLang="zh-CN" sz="3200" dirty="0"/>
              <a:t>图像。</a:t>
            </a:r>
          </a:p>
          <a:p>
            <a:pPr marL="25400" lvl="0">
              <a:lnSpc>
                <a:spcPct val="115000"/>
              </a:lnSpc>
              <a:buClr>
                <a:srgbClr val="505555"/>
              </a:buClr>
              <a:buSzPts val="3200"/>
            </a:pPr>
            <a:endParaRPr lang="en-US" altLang="zh-CN" sz="3200" dirty="0"/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altLang="zh-CN" sz="3200" dirty="0"/>
              <a:t>使用</a:t>
            </a:r>
            <a:r>
              <a:rPr lang="zh-CN" altLang="zh-CN" sz="3200" dirty="0"/>
              <a:t>micro: bit </a:t>
            </a:r>
            <a:r>
              <a:rPr lang="zh-CN" altLang="en-US" sz="3200" dirty="0"/>
              <a:t>开发</a:t>
            </a:r>
            <a:r>
              <a:rPr lang="en-US" altLang="zh-CN" sz="3200" dirty="0" err="1"/>
              <a:t>显示</a:t>
            </a:r>
            <a:r>
              <a:rPr lang="zh-CN" altLang="zh-CN" sz="3200" dirty="0"/>
              <a:t>LED </a:t>
            </a:r>
            <a:r>
              <a:rPr lang="en-US" altLang="zh-CN" sz="3200" dirty="0" err="1"/>
              <a:t>图像的程序</a:t>
            </a:r>
            <a:r>
              <a:rPr lang="en-US" altLang="zh-CN" sz="3200" dirty="0"/>
              <a:t>。</a:t>
            </a:r>
            <a:endParaRPr lang="zh-CN" altLang="zh-CN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9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800" cy="558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u="sng" dirty="0">
                <a:latin typeface="+mj-lt"/>
                <a:ea typeface="Questrial"/>
                <a:cs typeface="Questrial"/>
                <a:sym typeface="Questrial"/>
              </a:rPr>
              <a:t>规划器</a:t>
            </a:r>
            <a:endParaRPr u="sng" dirty="0">
              <a:latin typeface="+mj-lt"/>
              <a:ea typeface="Questrial"/>
              <a:cs typeface="Questrial"/>
              <a:sym typeface="Questrial"/>
            </a:endParaRPr>
          </a:p>
        </p:txBody>
      </p:sp>
      <p:grpSp>
        <p:nvGrpSpPr>
          <p:cNvPr id="235" name="Google Shape;235;p29"/>
          <p:cNvGrpSpPr/>
          <p:nvPr/>
        </p:nvGrpSpPr>
        <p:grpSpPr>
          <a:xfrm>
            <a:off x="1414400" y="1481229"/>
            <a:ext cx="1647825" cy="3993750"/>
            <a:chOff x="1414400" y="1807800"/>
            <a:chExt cx="1647825" cy="3993750"/>
          </a:xfrm>
        </p:grpSpPr>
        <p:pic>
          <p:nvPicPr>
            <p:cNvPr id="236" name="Google Shape;236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7" name="Google Shape;237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38" name="Google Shape;238;p29"/>
          <p:cNvGrpSpPr/>
          <p:nvPr/>
        </p:nvGrpSpPr>
        <p:grpSpPr>
          <a:xfrm>
            <a:off x="4091525" y="1481229"/>
            <a:ext cx="1647825" cy="3993750"/>
            <a:chOff x="1414400" y="1807800"/>
            <a:chExt cx="1647825" cy="3993750"/>
          </a:xfrm>
        </p:grpSpPr>
        <p:pic>
          <p:nvPicPr>
            <p:cNvPr id="239" name="Google Shape;239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0" name="Google Shape;240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41" name="Google Shape;241;p29"/>
          <p:cNvGrpSpPr/>
          <p:nvPr/>
        </p:nvGrpSpPr>
        <p:grpSpPr>
          <a:xfrm>
            <a:off x="6768675" y="1481229"/>
            <a:ext cx="1647825" cy="3993750"/>
            <a:chOff x="1414400" y="1807800"/>
            <a:chExt cx="1647825" cy="3993750"/>
          </a:xfrm>
        </p:grpSpPr>
        <p:pic>
          <p:nvPicPr>
            <p:cNvPr id="242" name="Google Shape;242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3" name="Google Shape;243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44" name="Google Shape;244;p29"/>
          <p:cNvPicPr preferRelativeResize="0"/>
          <p:nvPr/>
        </p:nvPicPr>
        <p:blipFill rotWithShape="1">
          <a:blip r:embed="rId3">
            <a:alphaModFix/>
          </a:blip>
          <a:srcRect b="17143"/>
          <a:stretch/>
        </p:blipFill>
        <p:spPr>
          <a:xfrm>
            <a:off x="9445825" y="1481229"/>
            <a:ext cx="1647825" cy="15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9"/>
          <p:cNvPicPr preferRelativeResize="0"/>
          <p:nvPr/>
        </p:nvPicPr>
        <p:blipFill rotWithShape="1">
          <a:blip r:embed="rId3">
            <a:alphaModFix/>
          </a:blip>
          <a:srcRect b="17143"/>
          <a:stretch/>
        </p:blipFill>
        <p:spPr>
          <a:xfrm>
            <a:off x="9445825" y="3943879"/>
            <a:ext cx="1647825" cy="1531100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29"/>
          <p:cNvSpPr txBox="1"/>
          <p:nvPr/>
        </p:nvSpPr>
        <p:spPr>
          <a:xfrm>
            <a:off x="1516887" y="2884334"/>
            <a:ext cx="1647825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7" name="Google Shape;247;p29"/>
          <p:cNvSpPr txBox="1"/>
          <p:nvPr/>
        </p:nvSpPr>
        <p:spPr>
          <a:xfrm>
            <a:off x="1465650" y="5474979"/>
            <a:ext cx="1647824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8" name="Google Shape;248;p29"/>
          <p:cNvSpPr txBox="1"/>
          <p:nvPr/>
        </p:nvSpPr>
        <p:spPr>
          <a:xfrm>
            <a:off x="4142788" y="2884334"/>
            <a:ext cx="1647812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9" name="Google Shape;249;p29"/>
          <p:cNvSpPr txBox="1"/>
          <p:nvPr/>
        </p:nvSpPr>
        <p:spPr>
          <a:xfrm>
            <a:off x="6819924" y="2884334"/>
            <a:ext cx="1647811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0" name="Google Shape;250;p29"/>
          <p:cNvSpPr txBox="1"/>
          <p:nvPr/>
        </p:nvSpPr>
        <p:spPr>
          <a:xfrm>
            <a:off x="9445825" y="2884334"/>
            <a:ext cx="164781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1" name="Google Shape;251;p29"/>
          <p:cNvSpPr txBox="1"/>
          <p:nvPr/>
        </p:nvSpPr>
        <p:spPr>
          <a:xfrm>
            <a:off x="4142800" y="5474979"/>
            <a:ext cx="16478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2" name="Google Shape;252;p29"/>
          <p:cNvSpPr txBox="1"/>
          <p:nvPr/>
        </p:nvSpPr>
        <p:spPr>
          <a:xfrm>
            <a:off x="9497075" y="5474979"/>
            <a:ext cx="159656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3" name="Google Shape;253;p29"/>
          <p:cNvSpPr txBox="1"/>
          <p:nvPr/>
        </p:nvSpPr>
        <p:spPr>
          <a:xfrm>
            <a:off x="6871199" y="5474979"/>
            <a:ext cx="1647799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17834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DE89F-98BE-CE4A-B633-C708B98F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版权信息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8D4210-D817-554C-802D-284A7EFB0A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Published by the Micro:bit Educational Foundation</a:t>
            </a:r>
            <a:br>
              <a:rPr lang="en-GB" dirty="0"/>
            </a:br>
            <a:r>
              <a:rPr lang="en-GB" dirty="0" err="1"/>
              <a:t>microbit.org</a:t>
            </a:r>
            <a:r>
              <a:rPr lang="en-GB" dirty="0"/>
              <a:t> under the following Creative Commons licence:</a:t>
            </a:r>
            <a:br>
              <a:rPr lang="en-GB" dirty="0"/>
            </a:br>
            <a:br>
              <a:rPr lang="en-GB" dirty="0"/>
            </a:br>
            <a:r>
              <a:rPr lang="en-GB" dirty="0"/>
              <a:t>Attribution-</a:t>
            </a:r>
            <a:r>
              <a:rPr lang="en-GB" dirty="0" err="1"/>
              <a:t>ShareAlike</a:t>
            </a:r>
            <a:r>
              <a:rPr lang="en-GB" dirty="0"/>
              <a:t> 4.0 International (CC BY-SA 4.0)</a:t>
            </a:r>
          </a:p>
          <a:p>
            <a:r>
              <a:rPr lang="zh-CN" altLang="en-US" dirty="0"/>
              <a:t>陕西师范大学人工智能教育研究所（教育学部）翻译</a:t>
            </a:r>
            <a:endParaRPr lang="en-GB" dirty="0">
              <a:hlinkClick r:id="rId3"/>
            </a:endParaRPr>
          </a:p>
          <a:p>
            <a:r>
              <a:rPr lang="en-GB" dirty="0">
                <a:hlinkClick r:id="rId3"/>
              </a:rPr>
              <a:t>https://creativecommons.org/licenses/by-sa/4.0/</a:t>
            </a:r>
            <a:r>
              <a:rPr lang="en-GB" dirty="0"/>
              <a:t> 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135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865931" y="840929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学习目标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: </a:t>
            </a: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altLang="zh-CN" sz="3200" dirty="0"/>
              <a:t>了解</a:t>
            </a:r>
            <a:r>
              <a:rPr lang="zh-CN" altLang="zh-CN" sz="3200" dirty="0"/>
              <a:t> LED </a:t>
            </a:r>
            <a:r>
              <a:rPr lang="en-US" altLang="zh-CN" sz="3200" dirty="0"/>
              <a:t>可以用于表示图像。</a:t>
            </a:r>
          </a:p>
          <a:p>
            <a:pPr marL="254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</a:pPr>
            <a:endParaRPr lang="en-US" altLang="zh-CN" sz="3200" dirty="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altLang="zh-CN" sz="3200" dirty="0"/>
              <a:t>规划 </a:t>
            </a:r>
            <a:r>
              <a:rPr lang="zh-CN" altLang="zh-CN" sz="3200" dirty="0"/>
              <a:t>LED </a:t>
            </a:r>
            <a:r>
              <a:rPr lang="en-US" altLang="zh-CN" sz="3200" dirty="0"/>
              <a:t>图像。</a:t>
            </a:r>
          </a:p>
          <a:p>
            <a:pPr marL="254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</a:pPr>
            <a:endParaRPr lang="en-US" altLang="zh-CN" sz="3200" dirty="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altLang="zh-CN" sz="3200" dirty="0"/>
              <a:t>使用</a:t>
            </a:r>
            <a:r>
              <a:rPr lang="zh-CN" altLang="zh-CN" sz="3200" dirty="0"/>
              <a:t>micro: bit </a:t>
            </a:r>
            <a:r>
              <a:rPr lang="zh-CN" altLang="en-US" sz="3200" dirty="0"/>
              <a:t>设计</a:t>
            </a:r>
            <a:r>
              <a:rPr lang="en-US" altLang="zh-CN" sz="3200" dirty="0" err="1"/>
              <a:t>显示</a:t>
            </a:r>
            <a:r>
              <a:rPr lang="zh-CN" altLang="zh-CN" sz="3200" dirty="0"/>
              <a:t>LED </a:t>
            </a:r>
            <a:r>
              <a:rPr lang="en-US" altLang="zh-CN" sz="3200" dirty="0" err="1"/>
              <a:t>图像的程序</a:t>
            </a:r>
            <a:r>
              <a:rPr lang="en-US" altLang="zh-CN" sz="3200" dirty="0"/>
              <a:t>。</a:t>
            </a:r>
            <a:endParaRPr lang="zh-CN" altLang="zh-CN" sz="3200" dirty="0"/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784288" y="-898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err="1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表示野生动植物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17" name="Google Shape;11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67175" y="2788675"/>
            <a:ext cx="2616350" cy="23607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50050" y="2757488"/>
            <a:ext cx="2616350" cy="242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84300" y="2773650"/>
            <a:ext cx="2616350" cy="2390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432925" y="2787406"/>
            <a:ext cx="2531780" cy="236072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7"/>
          <p:cNvSpPr txBox="1"/>
          <p:nvPr/>
        </p:nvSpPr>
        <p:spPr>
          <a:xfrm>
            <a:off x="784300" y="200540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Questrial"/>
                <a:ea typeface="Questrial"/>
                <a:cs typeface="Questrial"/>
                <a:sym typeface="Questrial"/>
              </a:rPr>
              <a:t>图像</a:t>
            </a:r>
            <a:r>
              <a:rPr lang="en-US" sz="3200" dirty="0">
                <a:latin typeface="Questrial"/>
                <a:ea typeface="Questrial"/>
                <a:cs typeface="Questrial"/>
                <a:sym typeface="Questrial"/>
              </a:rPr>
              <a:t> 1</a:t>
            </a:r>
            <a:endParaRPr sz="3200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2" name="Google Shape;122;p17"/>
          <p:cNvSpPr txBox="1"/>
          <p:nvPr/>
        </p:nvSpPr>
        <p:spPr>
          <a:xfrm>
            <a:off x="3667175" y="200540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Questrial"/>
                <a:ea typeface="Questrial"/>
                <a:cs typeface="Questrial"/>
                <a:sym typeface="Questrial"/>
              </a:rPr>
              <a:t>图像</a:t>
            </a:r>
            <a:r>
              <a:rPr lang="en-US" sz="3200" dirty="0">
                <a:latin typeface="Questrial"/>
                <a:ea typeface="Questrial"/>
                <a:cs typeface="Questrial"/>
                <a:sym typeface="Questrial"/>
              </a:rPr>
              <a:t> 2</a:t>
            </a:r>
            <a:endParaRPr sz="3200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3" name="Google Shape;123;p17"/>
          <p:cNvSpPr txBox="1"/>
          <p:nvPr/>
        </p:nvSpPr>
        <p:spPr>
          <a:xfrm>
            <a:off x="6550050" y="200540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Questrial"/>
                <a:ea typeface="Questrial"/>
                <a:cs typeface="Questrial"/>
                <a:sym typeface="Questrial"/>
              </a:rPr>
              <a:t>图像</a:t>
            </a:r>
            <a:r>
              <a:rPr lang="en-US" sz="3200" dirty="0">
                <a:latin typeface="Questrial"/>
                <a:ea typeface="Questrial"/>
                <a:cs typeface="Questrial"/>
                <a:sym typeface="Questrial"/>
              </a:rPr>
              <a:t> 3</a:t>
            </a:r>
            <a:endParaRPr sz="3200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24" name="Google Shape;124;p17"/>
          <p:cNvSpPr txBox="1"/>
          <p:nvPr/>
        </p:nvSpPr>
        <p:spPr>
          <a:xfrm>
            <a:off x="9432925" y="200540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Questrial"/>
                <a:ea typeface="Questrial"/>
                <a:cs typeface="Questrial"/>
                <a:sym typeface="Questrial"/>
              </a:rPr>
              <a:t>图像</a:t>
            </a:r>
            <a:r>
              <a:rPr lang="en-US" sz="3200" dirty="0">
                <a:latin typeface="Questrial"/>
                <a:ea typeface="Questrial"/>
                <a:cs typeface="Questrial"/>
                <a:sym typeface="Questrial"/>
              </a:rPr>
              <a:t> 4</a:t>
            </a:r>
            <a:endParaRPr sz="3200" dirty="0"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8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106650"/>
              </a:lnSpc>
              <a:buClr>
                <a:schemeClr val="dk1"/>
              </a:buClr>
            </a:pPr>
            <a:r>
              <a:rPr lang="en-US" sz="4000" b="1" dirty="0" err="1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表示野生动植物</a:t>
            </a:r>
          </a:p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下面的图像有什么共同点？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你认为这些图像是如何创建的？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grpSp>
        <p:nvGrpSpPr>
          <p:cNvPr id="131" name="Google Shape;131;p18"/>
          <p:cNvGrpSpPr/>
          <p:nvPr/>
        </p:nvGrpSpPr>
        <p:grpSpPr>
          <a:xfrm>
            <a:off x="1084384" y="3885625"/>
            <a:ext cx="10023233" cy="2345829"/>
            <a:chOff x="784300" y="2005400"/>
            <a:chExt cx="11180405" cy="3175188"/>
          </a:xfrm>
        </p:grpSpPr>
        <p:pic>
          <p:nvPicPr>
            <p:cNvPr id="132" name="Google Shape;132;p1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667175" y="2788675"/>
              <a:ext cx="2616350" cy="236073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3" name="Google Shape;133;p1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550050" y="2757488"/>
              <a:ext cx="2616350" cy="2423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4" name="Google Shape;134;p1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9432925" y="2757500"/>
              <a:ext cx="2531780" cy="236072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35" name="Google Shape;135;p18"/>
            <p:cNvGrpSpPr/>
            <p:nvPr/>
          </p:nvGrpSpPr>
          <p:grpSpPr>
            <a:xfrm>
              <a:off x="784300" y="2005400"/>
              <a:ext cx="2616350" cy="3159060"/>
              <a:chOff x="784300" y="2005400"/>
              <a:chExt cx="2616350" cy="3159060"/>
            </a:xfrm>
          </p:grpSpPr>
          <p:pic>
            <p:nvPicPr>
              <p:cNvPr id="136" name="Google Shape;136;p18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784300" y="2773650"/>
                <a:ext cx="2616350" cy="239081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37" name="Google Shape;137;p18"/>
              <p:cNvSpPr txBox="1"/>
              <p:nvPr/>
            </p:nvSpPr>
            <p:spPr>
              <a:xfrm>
                <a:off x="784300" y="2005400"/>
                <a:ext cx="2453100" cy="752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altLang="en-US" sz="3200" dirty="0">
                    <a:latin typeface="Questrial"/>
                    <a:ea typeface="Questrial"/>
                    <a:cs typeface="Questrial"/>
                    <a:sym typeface="Questrial"/>
                  </a:rPr>
                  <a:t>图像</a:t>
                </a:r>
                <a:r>
                  <a:rPr lang="en-US" sz="3200" dirty="0">
                    <a:latin typeface="Questrial"/>
                    <a:ea typeface="Questrial"/>
                    <a:cs typeface="Questrial"/>
                    <a:sym typeface="Questrial"/>
                  </a:rPr>
                  <a:t> 1</a:t>
                </a:r>
                <a:endParaRPr sz="3200" dirty="0">
                  <a:latin typeface="Questrial"/>
                  <a:ea typeface="Questrial"/>
                  <a:cs typeface="Questrial"/>
                  <a:sym typeface="Questrial"/>
                </a:endParaRPr>
              </a:p>
            </p:txBody>
          </p:sp>
        </p:grpSp>
        <p:sp>
          <p:nvSpPr>
            <p:cNvPr id="138" name="Google Shape;138;p18"/>
            <p:cNvSpPr txBox="1"/>
            <p:nvPr/>
          </p:nvSpPr>
          <p:spPr>
            <a:xfrm>
              <a:off x="3667175" y="2005400"/>
              <a:ext cx="2453100" cy="7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 altLang="en-US" sz="3200" dirty="0">
                  <a:latin typeface="Questrial"/>
                  <a:ea typeface="Questrial"/>
                  <a:cs typeface="Questrial"/>
                  <a:sym typeface="Questrial"/>
                </a:rPr>
                <a:t>图像</a:t>
              </a:r>
              <a:r>
                <a:rPr lang="en-US" sz="3200" dirty="0">
                  <a:latin typeface="Questrial"/>
                  <a:ea typeface="Questrial"/>
                  <a:cs typeface="Questrial"/>
                  <a:sym typeface="Questrial"/>
                </a:rPr>
                <a:t> 2</a:t>
              </a:r>
              <a:endParaRPr sz="3200" dirty="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39" name="Google Shape;139;p18"/>
            <p:cNvSpPr txBox="1"/>
            <p:nvPr/>
          </p:nvSpPr>
          <p:spPr>
            <a:xfrm>
              <a:off x="6550050" y="2005400"/>
              <a:ext cx="2453100" cy="7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 altLang="en-US" sz="3200" dirty="0">
                  <a:latin typeface="Questrial"/>
                  <a:ea typeface="Questrial"/>
                  <a:cs typeface="Questrial"/>
                  <a:sym typeface="Questrial"/>
                </a:rPr>
                <a:t>图像</a:t>
              </a:r>
              <a:r>
                <a:rPr lang="en-US" sz="3200" dirty="0">
                  <a:latin typeface="Questrial"/>
                  <a:ea typeface="Questrial"/>
                  <a:cs typeface="Questrial"/>
                  <a:sym typeface="Questrial"/>
                </a:rPr>
                <a:t> 3</a:t>
              </a:r>
              <a:endParaRPr sz="3200" dirty="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140" name="Google Shape;140;p18"/>
            <p:cNvSpPr txBox="1"/>
            <p:nvPr/>
          </p:nvSpPr>
          <p:spPr>
            <a:xfrm>
              <a:off x="9432925" y="2005400"/>
              <a:ext cx="2453100" cy="752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 altLang="en-US" sz="3200" dirty="0">
                  <a:latin typeface="Questrial"/>
                  <a:ea typeface="Questrial"/>
                  <a:cs typeface="Questrial"/>
                  <a:sym typeface="Questrial"/>
                </a:rPr>
                <a:t>图像</a:t>
              </a:r>
              <a:r>
                <a:rPr lang="en-US" sz="3200" dirty="0">
                  <a:latin typeface="Questrial"/>
                  <a:ea typeface="Questrial"/>
                  <a:cs typeface="Questrial"/>
                  <a:sym typeface="Questrial"/>
                </a:rPr>
                <a:t> 4</a:t>
              </a:r>
              <a:endParaRPr sz="3200" dirty="0"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/>
          <p:nvPr/>
        </p:nvSpPr>
        <p:spPr>
          <a:xfrm>
            <a:off x="1012896" y="367400"/>
            <a:ext cx="69015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表示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en-US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是一种手持式可编程计算机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它有 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25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个可以打开或关闭的发光二极管 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(LED)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预测 </a:t>
            </a:r>
            <a:r>
              <a:rPr lang="en-US" altLang="zh-CN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</a:t>
            </a:r>
            <a:r>
              <a:rPr lang="zh-CN" altLang="en-US" sz="3200" u="sng" dirty="0">
                <a:solidFill>
                  <a:schemeClr val="hlink"/>
                </a:solidFill>
                <a:latin typeface="+mj-lt"/>
                <a:ea typeface="Questrial"/>
                <a:cs typeface="Questrial"/>
                <a:sym typeface="Questrial"/>
              </a:rPr>
              <a:t>这个程序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中代表什么图像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47" name="Google Shape;147;p19"/>
          <p:cNvPicPr preferRelativeResize="0"/>
          <p:nvPr/>
        </p:nvPicPr>
        <p:blipFill rotWithShape="1">
          <a:blip r:embed="rId3">
            <a:alphaModFix/>
          </a:blip>
          <a:srcRect r="50221"/>
          <a:stretch/>
        </p:blipFill>
        <p:spPr>
          <a:xfrm>
            <a:off x="7914400" y="1942275"/>
            <a:ext cx="4352099" cy="35465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8" name="Google Shape;148;p19"/>
          <p:cNvCxnSpPr>
            <a:cxnSpLocks/>
          </p:cNvCxnSpPr>
          <p:nvPr/>
        </p:nvCxnSpPr>
        <p:spPr>
          <a:xfrm flipH="1">
            <a:off x="10152501" y="1654629"/>
            <a:ext cx="537270" cy="1972821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9" name="Google Shape;149;p19"/>
          <p:cNvSpPr txBox="1"/>
          <p:nvPr/>
        </p:nvSpPr>
        <p:spPr>
          <a:xfrm>
            <a:off x="9450800" y="1092200"/>
            <a:ext cx="24531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+mj-lt"/>
                <a:ea typeface="Questrial"/>
                <a:cs typeface="Questrial"/>
                <a:sym typeface="Questrial"/>
              </a:rPr>
              <a:t>LED lights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输出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计算机程序告诉即将发生的事情。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例如：在游戏中移动的角色，打印一个页面的打印机或打开的灯。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+mj-l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9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800" cy="558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u="sng" dirty="0">
                <a:latin typeface="+mj-lt"/>
                <a:ea typeface="Questrial"/>
                <a:cs typeface="Questrial"/>
                <a:sym typeface="Questrial"/>
              </a:rPr>
              <a:t>规划器</a:t>
            </a:r>
            <a:endParaRPr u="sng" dirty="0">
              <a:latin typeface="+mj-lt"/>
              <a:ea typeface="Questrial"/>
              <a:cs typeface="Questrial"/>
              <a:sym typeface="Questrial"/>
            </a:endParaRPr>
          </a:p>
        </p:txBody>
      </p:sp>
      <p:grpSp>
        <p:nvGrpSpPr>
          <p:cNvPr id="235" name="Google Shape;235;p29"/>
          <p:cNvGrpSpPr/>
          <p:nvPr/>
        </p:nvGrpSpPr>
        <p:grpSpPr>
          <a:xfrm>
            <a:off x="1414400" y="1481229"/>
            <a:ext cx="1647825" cy="3993750"/>
            <a:chOff x="1414400" y="1807800"/>
            <a:chExt cx="1647825" cy="3993750"/>
          </a:xfrm>
        </p:grpSpPr>
        <p:pic>
          <p:nvPicPr>
            <p:cNvPr id="236" name="Google Shape;236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7" name="Google Shape;237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38" name="Google Shape;238;p29"/>
          <p:cNvGrpSpPr/>
          <p:nvPr/>
        </p:nvGrpSpPr>
        <p:grpSpPr>
          <a:xfrm>
            <a:off x="4091525" y="1481229"/>
            <a:ext cx="1647825" cy="3993750"/>
            <a:chOff x="1414400" y="1807800"/>
            <a:chExt cx="1647825" cy="3993750"/>
          </a:xfrm>
        </p:grpSpPr>
        <p:pic>
          <p:nvPicPr>
            <p:cNvPr id="239" name="Google Shape;239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0" name="Google Shape;240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41" name="Google Shape;241;p29"/>
          <p:cNvGrpSpPr/>
          <p:nvPr/>
        </p:nvGrpSpPr>
        <p:grpSpPr>
          <a:xfrm>
            <a:off x="6768675" y="1481229"/>
            <a:ext cx="1647825" cy="3993750"/>
            <a:chOff x="1414400" y="1807800"/>
            <a:chExt cx="1647825" cy="3993750"/>
          </a:xfrm>
        </p:grpSpPr>
        <p:pic>
          <p:nvPicPr>
            <p:cNvPr id="242" name="Google Shape;242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3" name="Google Shape;243;p29"/>
            <p:cNvPicPr preferRelativeResize="0"/>
            <p:nvPr/>
          </p:nvPicPr>
          <p:blipFill rotWithShape="1">
            <a:blip r:embed="rId3">
              <a:alphaModFix/>
            </a:blip>
            <a:srcRect b="17143"/>
            <a:stretch/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44" name="Google Shape;244;p29"/>
          <p:cNvPicPr preferRelativeResize="0"/>
          <p:nvPr/>
        </p:nvPicPr>
        <p:blipFill rotWithShape="1">
          <a:blip r:embed="rId3">
            <a:alphaModFix/>
          </a:blip>
          <a:srcRect b="17143"/>
          <a:stretch/>
        </p:blipFill>
        <p:spPr>
          <a:xfrm>
            <a:off x="9445825" y="1481229"/>
            <a:ext cx="1647825" cy="15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9"/>
          <p:cNvPicPr preferRelativeResize="0"/>
          <p:nvPr/>
        </p:nvPicPr>
        <p:blipFill rotWithShape="1">
          <a:blip r:embed="rId3">
            <a:alphaModFix/>
          </a:blip>
          <a:srcRect b="17143"/>
          <a:stretch/>
        </p:blipFill>
        <p:spPr>
          <a:xfrm>
            <a:off x="9445825" y="3943879"/>
            <a:ext cx="1647825" cy="1531100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29"/>
          <p:cNvSpPr txBox="1"/>
          <p:nvPr/>
        </p:nvSpPr>
        <p:spPr>
          <a:xfrm>
            <a:off x="1516887" y="2884334"/>
            <a:ext cx="1647825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7" name="Google Shape;247;p29"/>
          <p:cNvSpPr txBox="1"/>
          <p:nvPr/>
        </p:nvSpPr>
        <p:spPr>
          <a:xfrm>
            <a:off x="1465650" y="5474979"/>
            <a:ext cx="1647824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8" name="Google Shape;248;p29"/>
          <p:cNvSpPr txBox="1"/>
          <p:nvPr/>
        </p:nvSpPr>
        <p:spPr>
          <a:xfrm>
            <a:off x="4142788" y="2884334"/>
            <a:ext cx="1647812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49" name="Google Shape;249;p29"/>
          <p:cNvSpPr txBox="1"/>
          <p:nvPr/>
        </p:nvSpPr>
        <p:spPr>
          <a:xfrm>
            <a:off x="6819924" y="2884334"/>
            <a:ext cx="1647811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0" name="Google Shape;250;p29"/>
          <p:cNvSpPr txBox="1"/>
          <p:nvPr/>
        </p:nvSpPr>
        <p:spPr>
          <a:xfrm>
            <a:off x="9445825" y="2884334"/>
            <a:ext cx="164781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1" name="Google Shape;251;p29"/>
          <p:cNvSpPr txBox="1"/>
          <p:nvPr/>
        </p:nvSpPr>
        <p:spPr>
          <a:xfrm>
            <a:off x="4142800" y="5474979"/>
            <a:ext cx="164780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2" name="Google Shape;252;p29"/>
          <p:cNvSpPr txBox="1"/>
          <p:nvPr/>
        </p:nvSpPr>
        <p:spPr>
          <a:xfrm>
            <a:off x="9497075" y="5474979"/>
            <a:ext cx="1596560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53" name="Google Shape;253;p29"/>
          <p:cNvSpPr txBox="1"/>
          <p:nvPr/>
        </p:nvSpPr>
        <p:spPr>
          <a:xfrm>
            <a:off x="6871199" y="5474979"/>
            <a:ext cx="1647799" cy="7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dirty="0">
                <a:latin typeface="Questrial"/>
                <a:ea typeface="Questrial"/>
                <a:cs typeface="Questrial"/>
                <a:sym typeface="Questrial"/>
              </a:rPr>
              <a:t>表示</a:t>
            </a:r>
            <a:r>
              <a:rPr lang="en-US" dirty="0">
                <a:latin typeface="Questrial"/>
                <a:ea typeface="Questrial"/>
                <a:cs typeface="Questrial"/>
                <a:sym typeface="Questrial"/>
              </a:rPr>
              <a:t>  </a:t>
            </a:r>
            <a:endParaRPr dirty="0"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Questrial"/>
                <a:ea typeface="Questrial"/>
                <a:cs typeface="Questrial"/>
                <a:sym typeface="Questrial"/>
              </a:rPr>
              <a:t>____________</a:t>
            </a:r>
            <a:endParaRPr u="sng" dirty="0"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1809064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2"/>
          <p:cNvSpPr/>
          <p:nvPr/>
        </p:nvSpPr>
        <p:spPr>
          <a:xfrm>
            <a:off x="1012901" y="367400"/>
            <a:ext cx="66228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使用 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规划器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 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规划器表示悲伤的表情。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我们可以抽象出哪些细节来支持这种表示？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如果我们表示了错误的 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，我们该怎么办？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187" name="Google Shape;187;p22"/>
          <p:cNvPicPr preferRelativeResize="0"/>
          <p:nvPr/>
        </p:nvPicPr>
        <p:blipFill rotWithShape="1">
          <a:blip r:embed="rId3">
            <a:alphaModFix/>
          </a:blip>
          <a:srcRect b="17143"/>
          <a:stretch/>
        </p:blipFill>
        <p:spPr>
          <a:xfrm>
            <a:off x="7635700" y="1350925"/>
            <a:ext cx="4340875" cy="403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3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编程</a:t>
            </a:r>
            <a:r>
              <a:rPr lang="en-US" altLang="zh-CN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计算机中的“程序”一词是什么意思？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lvl="1" indent="-381000">
              <a:lnSpc>
                <a:spcPct val="115000"/>
              </a:lnSpc>
              <a:buClr>
                <a:srgbClr val="505555"/>
              </a:buClr>
              <a:buSzPts val="2400"/>
              <a:buFont typeface="Questrial"/>
              <a:buChar char="○"/>
            </a:pPr>
            <a:r>
              <a:rPr lang="zh-CN" altLang="en-US" sz="2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一组用计算机遵循的语言编写的有序指令，可以解决问题。</a:t>
            </a:r>
            <a:endParaRPr lang="en-US" sz="2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533400" lvl="1">
              <a:lnSpc>
                <a:spcPct val="115000"/>
              </a:lnSpc>
              <a:buClr>
                <a:srgbClr val="505555"/>
              </a:buClr>
              <a:buSzPts val="2400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你写过什么电脑程序？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我们将对 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 bit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进行编程来表示你计划展示的图像。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528</Words>
  <Application>Microsoft Office PowerPoint</Application>
  <PresentationFormat>宽屏</PresentationFormat>
  <Paragraphs>145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Cabin</vt:lpstr>
      <vt:lpstr>Noto Sans Symbols</vt:lpstr>
      <vt:lpstr>Questrial</vt:lpstr>
      <vt:lpstr>Arial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LED 规划器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LED 规划器</vt:lpstr>
      <vt:lpstr>版权信息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1</cp:lastModifiedBy>
  <cp:revision>34</cp:revision>
  <dcterms:modified xsi:type="dcterms:W3CDTF">2021-08-26T10:49:13Z</dcterms:modified>
</cp:coreProperties>
</file>